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92" r:id="rId2"/>
    <p:sldId id="299" r:id="rId3"/>
    <p:sldId id="296" r:id="rId4"/>
    <p:sldId id="274" r:id="rId5"/>
    <p:sldId id="297" r:id="rId6"/>
    <p:sldId id="298" r:id="rId7"/>
    <p:sldId id="334" r:id="rId8"/>
    <p:sldId id="347" r:id="rId9"/>
    <p:sldId id="348" r:id="rId10"/>
    <p:sldId id="355" r:id="rId11"/>
    <p:sldId id="351" r:id="rId12"/>
    <p:sldId id="353" r:id="rId13"/>
    <p:sldId id="350" r:id="rId14"/>
    <p:sldId id="300" r:id="rId15"/>
    <p:sldId id="294" r:id="rId16"/>
    <p:sldId id="301" r:id="rId17"/>
    <p:sldId id="302" r:id="rId18"/>
    <p:sldId id="354" r:id="rId19"/>
    <p:sldId id="303" r:id="rId20"/>
    <p:sldId id="304" r:id="rId21"/>
    <p:sldId id="305" r:id="rId22"/>
    <p:sldId id="356" r:id="rId23"/>
    <p:sldId id="357" r:id="rId24"/>
    <p:sldId id="306" r:id="rId25"/>
    <p:sldId id="359" r:id="rId26"/>
    <p:sldId id="358" r:id="rId27"/>
    <p:sldId id="307" r:id="rId28"/>
    <p:sldId id="335" r:id="rId29"/>
    <p:sldId id="308" r:id="rId30"/>
    <p:sldId id="310" r:id="rId31"/>
    <p:sldId id="360" r:id="rId32"/>
    <p:sldId id="361" r:id="rId33"/>
    <p:sldId id="311" r:id="rId34"/>
    <p:sldId id="336" r:id="rId35"/>
    <p:sldId id="315" r:id="rId36"/>
    <p:sldId id="312" r:id="rId37"/>
    <p:sldId id="316" r:id="rId38"/>
    <p:sldId id="317" r:id="rId39"/>
    <p:sldId id="313" r:id="rId40"/>
    <p:sldId id="337" r:id="rId41"/>
    <p:sldId id="318" r:id="rId42"/>
    <p:sldId id="332" r:id="rId43"/>
    <p:sldId id="319" r:id="rId44"/>
    <p:sldId id="338" r:id="rId45"/>
    <p:sldId id="320" r:id="rId46"/>
    <p:sldId id="323" r:id="rId47"/>
    <p:sldId id="339" r:id="rId48"/>
    <p:sldId id="324" r:id="rId49"/>
    <p:sldId id="325" r:id="rId50"/>
    <p:sldId id="326" r:id="rId51"/>
    <p:sldId id="340" r:id="rId52"/>
    <p:sldId id="327" r:id="rId53"/>
    <p:sldId id="328" r:id="rId54"/>
    <p:sldId id="329" r:id="rId55"/>
    <p:sldId id="341" r:id="rId56"/>
    <p:sldId id="343" r:id="rId57"/>
    <p:sldId id="344" r:id="rId58"/>
    <p:sldId id="345" r:id="rId59"/>
    <p:sldId id="342" r:id="rId60"/>
    <p:sldId id="346" r:id="rId61"/>
    <p:sldId id="29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3" autoAdjust="0"/>
    <p:restoredTop sz="82421" autoAdjust="0"/>
  </p:normalViewPr>
  <p:slideViewPr>
    <p:cSldViewPr snapToGrid="0">
      <p:cViewPr varScale="1">
        <p:scale>
          <a:sx n="92" d="100"/>
          <a:sy n="92" d="100"/>
        </p:scale>
        <p:origin x="147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84668-6769-4D63-A6FC-E13EFE781D4F}"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79B4A-50AD-4921-98D2-3767FE82802A}" type="slidenum">
              <a:rPr lang="en-US" smtClean="0"/>
              <a:t>‹#›</a:t>
            </a:fld>
            <a:endParaRPr lang="en-US"/>
          </a:p>
        </p:txBody>
      </p:sp>
    </p:spTree>
    <p:extLst>
      <p:ext uri="{BB962C8B-B14F-4D97-AF65-F5344CB8AC3E}">
        <p14:creationId xmlns:p14="http://schemas.microsoft.com/office/powerpoint/2010/main" val="40916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s.oracle.com/java-platform-group/oracle-jdk-releases-for-java-11-and-later"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openjdk.java.net/legal/gplv2+ce.html" TargetMode="External"/><Relationship Id="rId4" Type="http://schemas.openxmlformats.org/officeDocument/2006/relationships/hyperlink" Target="https://www.oracle.com/technetwork/java/javase/terms/license/index.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ARM_architectur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n.wikipedia.org/wiki/Intrinsic_function"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penjdk.java.net/jeps/364"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openjdk.java.net/jeps/377" TargetMode="External"/><Relationship Id="rId4" Type="http://schemas.openxmlformats.org/officeDocument/2006/relationships/hyperlink" Target="https://openjdk.java.net/jeps/365"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penjdk.java.net/projects/jmc/"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researchgate.net/publication/306112816_Shenandoah_An_open-source_concurrent_compacting_garbage_collector_for_OpenJDK"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docs.oracle.com/javase/specs/jvms/se10/html/jvms-4.html#jvms-4.4"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penjdk.java.net/projects/jd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penjdk.java.net/projects/loo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penjdk.java.net/jeps/381"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Non-volatile_memory"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openjdk.java.net/jeps/377" TargetMode="External"/><Relationship Id="rId4" Type="http://schemas.openxmlformats.org/officeDocument/2006/relationships/hyperlink" Target="https://openjdk.java.net/jeps/33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blogs.oracle.com/dave/biased-locking-in-hotspot"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journaldev.com/546/difference-jdk-vs-jre-vs-jv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journaldev.com/546/difference-jdk-vs-jre-vs-jv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JSLint</a:t>
            </a:r>
            <a:r>
              <a:rPr lang="en-US" dirty="0" smtClean="0"/>
              <a:t> can be found at </a:t>
            </a:r>
            <a:r>
              <a:rPr lang="en-US" i="1" dirty="0" smtClean="0"/>
              <a:t>http://www.JSLint.com/</a:t>
            </a:r>
            <a:r>
              <a:rPr lang="en-US" dirty="0" smtClean="0"/>
              <a:t>.</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r>
              <a:rPr lang="en-US" sz="1200" b="0" i="0" kern="1200" dirty="0" smtClean="0">
                <a:solidFill>
                  <a:schemeClr val="tx1"/>
                </a:solidFill>
                <a:effectLst/>
                <a:latin typeface="+mn-lt"/>
                <a:ea typeface="+mn-ea"/>
                <a:cs typeface="+mn-cs"/>
              </a:rPr>
              <a:t>JavaScript </a:t>
            </a:r>
            <a:r>
              <a:rPr lang="en-US" sz="1200" b="1" i="0" kern="1200" dirty="0" smtClean="0">
                <a:solidFill>
                  <a:schemeClr val="tx1"/>
                </a:solidFill>
                <a:effectLst/>
                <a:latin typeface="+mn-lt"/>
                <a:ea typeface="+mn-ea"/>
                <a:cs typeface="+mn-cs"/>
              </a:rPr>
              <a:t>statements</a:t>
            </a:r>
            <a:r>
              <a:rPr lang="en-US" sz="1200" b="0" i="0" kern="1200" dirty="0" smtClean="0">
                <a:solidFill>
                  <a:schemeClr val="tx1"/>
                </a:solidFill>
                <a:effectLst/>
                <a:latin typeface="+mn-lt"/>
                <a:ea typeface="+mn-ea"/>
                <a:cs typeface="+mn-cs"/>
              </a:rPr>
              <a:t> are composed of: Values, Operators, Expressions, Keywords, and Comments.</a:t>
            </a:r>
          </a:p>
          <a:p>
            <a:r>
              <a:rPr lang="en-US" sz="1200" b="0" i="0" kern="1200" dirty="0" smtClean="0">
                <a:solidFill>
                  <a:schemeClr val="tx1"/>
                </a:solidFill>
                <a:effectLst/>
                <a:latin typeface="+mn-lt"/>
                <a:ea typeface="+mn-ea"/>
                <a:cs typeface="+mn-cs"/>
              </a:rPr>
              <a:t>JavaScript programs (and JavaScript statements) are often called JavaScript code. </a:t>
            </a:r>
          </a:p>
          <a:p>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x, y, z;    // Statement 1</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x = 5;          // Statement 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y = 6;          // Statement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var</a:t>
            </a:r>
            <a:r>
              <a:rPr lang="en-US" sz="1200" b="0" i="0" kern="1200" baseline="0" dirty="0" smtClean="0">
                <a:solidFill>
                  <a:schemeClr val="tx1"/>
                </a:solidFill>
                <a:effectLst/>
                <a:latin typeface="+mn-lt"/>
                <a:ea typeface="+mn-ea"/>
                <a:cs typeface="+mn-cs"/>
              </a:rPr>
              <a:t> x  = </a:t>
            </a:r>
            <a:r>
              <a:rPr lang="en-US" sz="1200" b="0" i="0" kern="1200" dirty="0" smtClean="0">
                <a:solidFill>
                  <a:schemeClr val="tx1"/>
                </a:solidFill>
                <a:effectLst/>
                <a:latin typeface="+mn-lt"/>
                <a:ea typeface="+mn-ea"/>
                <a:cs typeface="+mn-cs"/>
              </a:rPr>
              <a:t>5 * 10; //Statement 4</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JavaScript uses the </a:t>
            </a:r>
            <a:r>
              <a:rPr lang="en-US" dirty="0" err="1" smtClean="0"/>
              <a:t>var</a:t>
            </a:r>
            <a:r>
              <a:rPr lang="en-US" sz="1200" b="0" i="0" kern="1200" dirty="0" smtClean="0">
                <a:solidFill>
                  <a:schemeClr val="tx1"/>
                </a:solidFill>
                <a:effectLst/>
                <a:latin typeface="+mn-lt"/>
                <a:ea typeface="+mn-ea"/>
                <a:cs typeface="+mn-cs"/>
              </a:rPr>
              <a:t> keyword to </a:t>
            </a:r>
            <a:r>
              <a:rPr lang="en-US" sz="1200" b="1" i="0" kern="1200" dirty="0" smtClean="0">
                <a:solidFill>
                  <a:schemeClr val="tx1"/>
                </a:solidFill>
                <a:effectLst/>
                <a:latin typeface="+mn-lt"/>
                <a:ea typeface="+mn-ea"/>
                <a:cs typeface="+mn-cs"/>
              </a:rPr>
              <a:t>declare</a:t>
            </a:r>
            <a:r>
              <a:rPr lang="en-US" sz="1200" b="0" i="0" kern="1200" dirty="0" smtClean="0">
                <a:solidFill>
                  <a:schemeClr val="tx1"/>
                </a:solidFill>
                <a:effectLst/>
                <a:latin typeface="+mn-lt"/>
                <a:ea typeface="+mn-ea"/>
                <a:cs typeface="+mn-cs"/>
              </a:rPr>
              <a:t> variables.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 </a:t>
            </a:r>
            <a:r>
              <a:rPr lang="en-US" sz="1200" b="1" i="0" kern="1200" dirty="0" smtClean="0">
                <a:solidFill>
                  <a:schemeClr val="tx1"/>
                </a:solidFill>
                <a:effectLst/>
                <a:latin typeface="+mn-lt"/>
                <a:ea typeface="+mn-ea"/>
                <a:cs typeface="+mn-cs"/>
              </a:rPr>
              <a:t>expression</a:t>
            </a:r>
            <a:r>
              <a:rPr lang="en-US" sz="1200" b="0" i="0" kern="1200" dirty="0" smtClean="0">
                <a:solidFill>
                  <a:schemeClr val="tx1"/>
                </a:solidFill>
                <a:effectLst/>
                <a:latin typeface="+mn-lt"/>
                <a:ea typeface="+mn-ea"/>
                <a:cs typeface="+mn-cs"/>
              </a:rPr>
              <a:t> is a combination of values, variables, and operators, which computes to a value. E.g. 5 * 10    or x * 10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JavaScript </a:t>
            </a:r>
            <a:r>
              <a:rPr lang="en-US" sz="1200" b="1" i="0" kern="1200" dirty="0" smtClean="0">
                <a:solidFill>
                  <a:schemeClr val="tx1"/>
                </a:solidFill>
                <a:effectLst/>
                <a:latin typeface="+mn-lt"/>
                <a:ea typeface="+mn-ea"/>
                <a:cs typeface="+mn-cs"/>
              </a:rPr>
              <a:t>variables</a:t>
            </a:r>
            <a:r>
              <a:rPr lang="en-US" sz="1200" b="0" i="0" kern="1200" dirty="0" smtClean="0">
                <a:solidFill>
                  <a:schemeClr val="tx1"/>
                </a:solidFill>
                <a:effectLst/>
                <a:latin typeface="+mn-lt"/>
                <a:ea typeface="+mn-ea"/>
                <a:cs typeface="+mn-cs"/>
              </a:rPr>
              <a:t> are containers for storing data values.</a:t>
            </a:r>
          </a:p>
          <a:p>
            <a:r>
              <a:rPr lang="en-US" sz="1200" b="0" i="0" kern="1200" dirty="0" smtClean="0">
                <a:solidFill>
                  <a:schemeClr val="tx1"/>
                </a:solidFill>
                <a:effectLst/>
                <a:latin typeface="+mn-lt"/>
                <a:ea typeface="+mn-ea"/>
                <a:cs typeface="+mn-cs"/>
              </a:rPr>
              <a:t>All JavaScript </a:t>
            </a:r>
            <a:r>
              <a:rPr lang="en-US" sz="1200" b="1" i="0" kern="1200" dirty="0" smtClean="0">
                <a:solidFill>
                  <a:schemeClr val="tx1"/>
                </a:solidFill>
                <a:effectLst/>
                <a:latin typeface="+mn-lt"/>
                <a:ea typeface="+mn-ea"/>
                <a:cs typeface="+mn-cs"/>
              </a:rPr>
              <a:t>variables</a:t>
            </a:r>
            <a:r>
              <a:rPr lang="en-US" sz="1200" b="0" i="0" kern="1200" dirty="0" smtClean="0">
                <a:solidFill>
                  <a:schemeClr val="tx1"/>
                </a:solidFill>
                <a:effectLst/>
                <a:latin typeface="+mn-lt"/>
                <a:ea typeface="+mn-ea"/>
                <a:cs typeface="+mn-cs"/>
              </a:rPr>
              <a:t> must be </a:t>
            </a:r>
            <a:r>
              <a:rPr lang="en-US" sz="1200" b="1" i="0" kern="1200" dirty="0" smtClean="0">
                <a:solidFill>
                  <a:schemeClr val="tx1"/>
                </a:solidFill>
                <a:effectLst/>
                <a:latin typeface="+mn-lt"/>
                <a:ea typeface="+mn-ea"/>
                <a:cs typeface="+mn-cs"/>
              </a:rPr>
              <a:t>identified</a:t>
            </a:r>
            <a:r>
              <a:rPr lang="en-US" sz="1200" b="0" i="0" kern="1200" dirty="0" smtClean="0">
                <a:solidFill>
                  <a:schemeClr val="tx1"/>
                </a:solidFill>
                <a:effectLst/>
                <a:latin typeface="+mn-lt"/>
                <a:ea typeface="+mn-ea"/>
                <a:cs typeface="+mn-cs"/>
              </a:rPr>
              <a:t> with </a:t>
            </a:r>
            <a:r>
              <a:rPr lang="en-US" sz="1200" b="1" i="0" kern="1200" dirty="0" smtClean="0">
                <a:solidFill>
                  <a:schemeClr val="tx1"/>
                </a:solidFill>
                <a:effectLst/>
                <a:latin typeface="+mn-lt"/>
                <a:ea typeface="+mn-ea"/>
                <a:cs typeface="+mn-cs"/>
              </a:rPr>
              <a:t>unique names</a:t>
            </a:r>
            <a:r>
              <a:rPr lang="en-US" sz="1200" b="0" i="0" kern="1200" dirty="0" smtClean="0">
                <a:solidFill>
                  <a:schemeClr val="tx1"/>
                </a:solidFill>
                <a:effectLst/>
                <a:latin typeface="+mn-lt"/>
                <a:ea typeface="+mn-ea"/>
                <a:cs typeface="+mn-cs"/>
              </a:rPr>
              <a:t>. JavaScript identifiers are case-sensitive.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Creating a variable in JavaScript is called "declaring" a variable.</a:t>
            </a:r>
          </a:p>
          <a:p>
            <a:r>
              <a:rPr lang="en-US" sz="1200" b="0" i="0" kern="1200" dirty="0" err="1" smtClean="0">
                <a:solidFill>
                  <a:schemeClr val="tx1"/>
                </a:solidFill>
                <a:effectLst/>
                <a:latin typeface="+mn-lt"/>
                <a:ea typeface="+mn-ea"/>
                <a:cs typeface="+mn-cs"/>
              </a:rPr>
              <a:t>var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carName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Difference Between </a:t>
            </a:r>
            <a:r>
              <a:rPr lang="en-US" sz="1200" b="1" i="0" kern="1200" dirty="0" smtClean="0">
                <a:solidFill>
                  <a:schemeClr val="tx1"/>
                </a:solidFill>
                <a:effectLst/>
                <a:latin typeface="+mn-lt"/>
                <a:ea typeface="+mn-ea"/>
                <a:cs typeface="+mn-cs"/>
              </a:rPr>
              <a:t>Unicode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UTF-8</a:t>
            </a:r>
            <a:r>
              <a:rPr lang="en-US" sz="1200" b="0" i="0" kern="1200" dirty="0" smtClean="0">
                <a:solidFill>
                  <a:schemeClr val="tx1"/>
                </a:solidFill>
                <a:effectLst/>
                <a:latin typeface="+mn-lt"/>
                <a:ea typeface="+mn-ea"/>
                <a:cs typeface="+mn-cs"/>
              </a:rPr>
              <a:t>: Unicode is a </a:t>
            </a:r>
            <a:r>
              <a:rPr lang="en-US" sz="1200" b="1" i="0" kern="1200" dirty="0" smtClean="0">
                <a:solidFill>
                  <a:schemeClr val="tx1"/>
                </a:solidFill>
                <a:effectLst/>
                <a:latin typeface="+mn-lt"/>
                <a:ea typeface="+mn-ea"/>
                <a:cs typeface="+mn-cs"/>
              </a:rPr>
              <a:t>character set</a:t>
            </a:r>
            <a:r>
              <a:rPr lang="en-US" sz="1200" b="0" i="0" kern="1200" dirty="0" smtClean="0">
                <a:solidFill>
                  <a:schemeClr val="tx1"/>
                </a:solidFill>
                <a:effectLst/>
                <a:latin typeface="+mn-lt"/>
                <a:ea typeface="+mn-ea"/>
                <a:cs typeface="+mn-cs"/>
              </a:rPr>
              <a:t>. UTF-8 is </a:t>
            </a:r>
            <a:r>
              <a:rPr lang="en-US" sz="1200" b="1" i="0" kern="1200" dirty="0" smtClean="0">
                <a:solidFill>
                  <a:schemeClr val="tx1"/>
                </a:solidFill>
                <a:effectLst/>
                <a:latin typeface="+mn-lt"/>
                <a:ea typeface="+mn-ea"/>
                <a:cs typeface="+mn-cs"/>
              </a:rPr>
              <a:t>encoding</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Unicode</a:t>
            </a:r>
            <a:r>
              <a:rPr lang="en-US" sz="1200" b="0" i="0" kern="1200" dirty="0" smtClean="0">
                <a:solidFill>
                  <a:schemeClr val="tx1"/>
                </a:solidFill>
                <a:effectLst/>
                <a:latin typeface="+mn-lt"/>
                <a:ea typeface="+mn-ea"/>
                <a:cs typeface="+mn-cs"/>
              </a:rPr>
              <a:t> is a list of characters with unique decimal numbers (code points). A = 65, B = 66, C = 67, ....</a:t>
            </a:r>
          </a:p>
          <a:p>
            <a:r>
              <a:rPr lang="en-US" sz="1200" b="0" i="0" kern="1200" dirty="0" smtClean="0">
                <a:solidFill>
                  <a:schemeClr val="tx1"/>
                </a:solidFill>
                <a:effectLst/>
                <a:latin typeface="+mn-lt"/>
                <a:ea typeface="+mn-ea"/>
                <a:cs typeface="+mn-cs"/>
              </a:rPr>
              <a:t>This list of decimal numbers represent the string “</a:t>
            </a:r>
            <a:r>
              <a:rPr lang="en-US" sz="1200" b="0" i="0" kern="1200" dirty="0" err="1" smtClean="0">
                <a:solidFill>
                  <a:schemeClr val="tx1"/>
                </a:solidFill>
                <a:effectLst/>
                <a:latin typeface="+mn-lt"/>
                <a:ea typeface="+mn-ea"/>
                <a:cs typeface="+mn-cs"/>
              </a:rPr>
              <a:t>ahello</a:t>
            </a:r>
            <a:r>
              <a:rPr lang="en-US" sz="1200" b="0" i="0" kern="1200" dirty="0" smtClean="0">
                <a:solidFill>
                  <a:schemeClr val="tx1"/>
                </a:solidFill>
                <a:effectLst/>
                <a:latin typeface="+mn-lt"/>
                <a:ea typeface="+mn-ea"/>
                <a:cs typeface="+mn-cs"/>
              </a:rPr>
              <a:t>": 97 104 101 108 108 111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Encoding</a:t>
            </a:r>
            <a:r>
              <a:rPr lang="en-US" sz="1200" b="0" i="0" kern="1200" dirty="0" smtClean="0">
                <a:solidFill>
                  <a:schemeClr val="tx1"/>
                </a:solidFill>
                <a:effectLst/>
                <a:latin typeface="+mn-lt"/>
                <a:ea typeface="+mn-ea"/>
                <a:cs typeface="+mn-cs"/>
              </a:rPr>
              <a:t> is how these numbers are translated into binary numbers to be </a:t>
            </a:r>
            <a:r>
              <a:rPr lang="en-US" sz="1200" b="1" i="0" kern="1200" dirty="0" smtClean="0">
                <a:solidFill>
                  <a:schemeClr val="tx1"/>
                </a:solidFill>
                <a:effectLst/>
                <a:latin typeface="+mn-lt"/>
                <a:ea typeface="+mn-ea"/>
                <a:cs typeface="+mn-cs"/>
              </a:rPr>
              <a:t>stored</a:t>
            </a:r>
            <a:r>
              <a:rPr lang="en-US" sz="1200" b="0" i="0" kern="1200" dirty="0" smtClean="0">
                <a:solidFill>
                  <a:schemeClr val="tx1"/>
                </a:solidFill>
                <a:effectLst/>
                <a:latin typeface="+mn-lt"/>
                <a:ea typeface="+mn-ea"/>
                <a:cs typeface="+mn-cs"/>
              </a:rPr>
              <a:t> in a computer:</a:t>
            </a:r>
          </a:p>
          <a:p>
            <a:r>
              <a:rPr lang="en-US" sz="1200" b="0" i="0" kern="1200" dirty="0" smtClean="0">
                <a:solidFill>
                  <a:schemeClr val="tx1"/>
                </a:solidFill>
                <a:effectLst/>
                <a:latin typeface="+mn-lt"/>
                <a:ea typeface="+mn-ea"/>
                <a:cs typeface="+mn-cs"/>
              </a:rPr>
              <a:t>UTF-8 encoding will store "hello" like this (binary): 01101000 01100101 01101100 01101100  01101111</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Encoding</a:t>
            </a:r>
            <a:r>
              <a:rPr lang="en-US" sz="1200" b="0" i="0" kern="1200" dirty="0" smtClean="0">
                <a:solidFill>
                  <a:schemeClr val="tx1"/>
                </a:solidFill>
                <a:effectLst/>
                <a:latin typeface="+mn-lt"/>
                <a:ea typeface="+mn-ea"/>
                <a:cs typeface="+mn-cs"/>
              </a:rPr>
              <a:t> translates numbers into binary . </a:t>
            </a:r>
            <a:r>
              <a:rPr lang="en-US" sz="1200" b="1" i="0" kern="1200" dirty="0" smtClean="0">
                <a:solidFill>
                  <a:schemeClr val="tx1"/>
                </a:solidFill>
                <a:effectLst/>
                <a:latin typeface="+mn-lt"/>
                <a:ea typeface="+mn-ea"/>
                <a:cs typeface="+mn-cs"/>
              </a:rPr>
              <a:t>Character sets</a:t>
            </a:r>
            <a:r>
              <a:rPr lang="en-US" sz="1200" b="0" i="0" kern="1200" dirty="0" smtClean="0">
                <a:solidFill>
                  <a:schemeClr val="tx1"/>
                </a:solidFill>
                <a:effectLst/>
                <a:latin typeface="+mn-lt"/>
                <a:ea typeface="+mn-ea"/>
                <a:cs typeface="+mn-cs"/>
              </a:rPr>
              <a:t> translates characters to numbers.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lvl="0" indent="0" algn="l" rtl="0">
              <a:spcBef>
                <a:spcPts val="0"/>
              </a:spcBef>
              <a:spcAft>
                <a:spcPts val="0"/>
              </a:spcAft>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a:t>
            </a:fld>
            <a:endParaRPr lang="en-US"/>
          </a:p>
        </p:txBody>
      </p:sp>
    </p:spTree>
    <p:extLst>
      <p:ext uri="{BB962C8B-B14F-4D97-AF65-F5344CB8AC3E}">
        <p14:creationId xmlns:p14="http://schemas.microsoft.com/office/powerpoint/2010/main" val="3769003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UN-NAMED Module</a:t>
            </a:r>
          </a:p>
          <a:p>
            <a:endParaRPr lang="en-US" dirty="0" smtClean="0"/>
          </a:p>
          <a:p>
            <a:r>
              <a:rPr lang="en-US" dirty="0" smtClean="0"/>
              <a:t>Once your CLASSPATH based app is migrated to Java 9,</a:t>
            </a:r>
            <a:r>
              <a:rPr lang="en-US" baseline="0" dirty="0" smtClean="0"/>
              <a:t> there is no MODULE (no explicit dependencies),  </a:t>
            </a:r>
          </a:p>
          <a:p>
            <a:r>
              <a:rPr lang="en-US" baseline="0" dirty="0" smtClean="0"/>
              <a:t>Do we need to create a module descriptor (module-info.java)?  Luckily  NO -</a:t>
            </a:r>
            <a:r>
              <a:rPr lang="en-US" baseline="0" dirty="0" smtClean="0">
                <a:sym typeface="Wingdings" panose="05000000000000000000" pitchFamily="2" charset="2"/>
              </a:rPr>
              <a:t> </a:t>
            </a:r>
          </a:p>
          <a:p>
            <a:r>
              <a:rPr lang="en-US" baseline="0" dirty="0" smtClean="0">
                <a:sym typeface="Wingdings" panose="05000000000000000000" pitchFamily="2" charset="2"/>
              </a:rPr>
              <a:t>When migrating CLASSPATH APP to Java 9 </a:t>
            </a:r>
          </a:p>
          <a:p>
            <a:endParaRPr lang="en-US" baseline="0" dirty="0" smtClean="0">
              <a:sym typeface="Wingdings" panose="05000000000000000000" pitchFamily="2" charset="2"/>
            </a:endParaRPr>
          </a:p>
          <a:p>
            <a:r>
              <a:rPr lang="en-US" baseline="0" dirty="0" smtClean="0">
                <a:sym typeface="Wingdings" panose="05000000000000000000" pitchFamily="2" charset="2"/>
              </a:rPr>
              <a:t>When </a:t>
            </a:r>
            <a:r>
              <a:rPr lang="en-US" baseline="0" dirty="0" err="1" smtClean="0">
                <a:sym typeface="Wingdings" panose="05000000000000000000" pitchFamily="2" charset="2"/>
              </a:rPr>
              <a:t>CLASSes</a:t>
            </a:r>
            <a:r>
              <a:rPr lang="en-US" baseline="0" dirty="0" smtClean="0">
                <a:sym typeface="Wingdings" panose="05000000000000000000" pitchFamily="2" charset="2"/>
              </a:rPr>
              <a:t> </a:t>
            </a:r>
            <a:r>
              <a:rPr lang="en-US" baseline="0" dirty="0" err="1" smtClean="0">
                <a:sym typeface="Wingdings" panose="05000000000000000000" pitchFamily="2" charset="2"/>
              </a:rPr>
              <a:t>loaed</a:t>
            </a:r>
            <a:r>
              <a:rPr lang="en-US" baseline="0" dirty="0" smtClean="0">
                <a:sym typeface="Wingdings" panose="05000000000000000000" pitchFamily="2" charset="2"/>
              </a:rPr>
              <a:t> MODULE is constructed with UN-NAMED name. So </a:t>
            </a:r>
            <a:r>
              <a:rPr lang="en-US" b="1" baseline="0" dirty="0" smtClean="0">
                <a:sym typeface="Wingdings" panose="05000000000000000000" pitchFamily="2" charset="2"/>
              </a:rPr>
              <a:t>unnamed module </a:t>
            </a:r>
            <a:r>
              <a:rPr lang="en-US" baseline="0" dirty="0" smtClean="0">
                <a:sym typeface="Wingdings" panose="05000000000000000000" pitchFamily="2" charset="2"/>
              </a:rPr>
              <a:t>is created.</a:t>
            </a:r>
          </a:p>
          <a:p>
            <a:r>
              <a:rPr lang="en-US" b="1" baseline="0" dirty="0" smtClean="0">
                <a:sym typeface="Wingdings" panose="05000000000000000000" pitchFamily="2" charset="2"/>
              </a:rPr>
              <a:t>Unnamed-module </a:t>
            </a:r>
            <a:r>
              <a:rPr lang="en-US" baseline="0" dirty="0" smtClean="0">
                <a:sym typeface="Wingdings" panose="05000000000000000000" pitchFamily="2" charset="2"/>
              </a:rPr>
              <a:t>is a very special module under JVM.  It automatically gets dependencies to the </a:t>
            </a:r>
            <a:r>
              <a:rPr lang="en-US" baseline="0" dirty="0" err="1" smtClean="0">
                <a:sym typeface="Wingdings" panose="05000000000000000000" pitchFamily="2" charset="2"/>
              </a:rPr>
              <a:t>moduls</a:t>
            </a:r>
            <a:r>
              <a:rPr lang="en-US" baseline="0" dirty="0" smtClean="0">
                <a:sym typeface="Wingdings" panose="05000000000000000000" pitchFamily="2" charset="2"/>
              </a:rPr>
              <a:t> in the modular JDK. </a:t>
            </a:r>
          </a:p>
          <a:p>
            <a:r>
              <a:rPr lang="en-US" baseline="0" dirty="0" smtClean="0">
                <a:sym typeface="Wingdings" panose="05000000000000000000" pitchFamily="2" charset="2"/>
              </a:rPr>
              <a:t>Remember:  PUBLIC (exported part),  PRIVATE (encapsulated part)</a:t>
            </a:r>
          </a:p>
          <a:p>
            <a:endParaRPr lang="en-US" baseline="0" dirty="0" smtClean="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12</a:t>
            </a:fld>
            <a:endParaRPr lang="en-US"/>
          </a:p>
        </p:txBody>
      </p:sp>
    </p:spTree>
    <p:extLst>
      <p:ext uri="{BB962C8B-B14F-4D97-AF65-F5344CB8AC3E}">
        <p14:creationId xmlns:p14="http://schemas.microsoft.com/office/powerpoint/2010/main" val="3666232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Jdeps</a:t>
            </a:r>
            <a:r>
              <a:rPr lang="en-US" baseline="0" dirty="0" smtClean="0"/>
              <a:t> – is a </a:t>
            </a:r>
            <a:r>
              <a:rPr lang="en-US" baseline="0" dirty="0" err="1" smtClean="0"/>
              <a:t>ststic</a:t>
            </a:r>
            <a:r>
              <a:rPr lang="en-US" baseline="0" dirty="0" smtClean="0"/>
              <a:t> class dependency analyzer and is used to analyze the static dependencies of the application and its libraries </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13</a:t>
            </a:fld>
            <a:endParaRPr lang="en-US"/>
          </a:p>
        </p:txBody>
      </p:sp>
    </p:spTree>
    <p:extLst>
      <p:ext uri="{BB962C8B-B14F-4D97-AF65-F5344CB8AC3E}">
        <p14:creationId xmlns:p14="http://schemas.microsoft.com/office/powerpoint/2010/main" val="140620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VAR args internally implemented as arrays. </a:t>
            </a:r>
          </a:p>
          <a:p>
            <a:r>
              <a:rPr lang="en-US" dirty="0" err="1" smtClean="0"/>
              <a:t>List.of</a:t>
            </a:r>
            <a:r>
              <a:rPr lang="en-US" dirty="0" smtClean="0"/>
              <a:t>(E… elements) – intermediate array allocation</a:t>
            </a:r>
          </a:p>
          <a:p>
            <a:r>
              <a:rPr lang="en-US" dirty="0" smtClean="0"/>
              <a:t>So, only for 10 elements added,</a:t>
            </a:r>
            <a:r>
              <a:rPr lang="en-US" baseline="0" dirty="0" smtClean="0"/>
              <a:t> so no array allocation  happens there, no intermediate allocation happens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14</a:t>
            </a:fld>
            <a:endParaRPr lang="en-US"/>
          </a:p>
        </p:txBody>
      </p:sp>
    </p:spTree>
    <p:extLst>
      <p:ext uri="{BB962C8B-B14F-4D97-AF65-F5344CB8AC3E}">
        <p14:creationId xmlns:p14="http://schemas.microsoft.com/office/powerpoint/2010/main" val="1151683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accent1">
                    <a:lumMod val="75000"/>
                  </a:schemeClr>
                </a:solidFill>
                <a:latin typeface="+mn-lt"/>
                <a:ea typeface="+mn-ea"/>
                <a:cs typeface="+mn-cs"/>
              </a:rPr>
              <a:t>Map&lt;Integer, List&lt;Integer&gt;&gt; </a:t>
            </a:r>
            <a:r>
              <a:rPr lang="en-US" sz="1200" b="0" i="0" u="none" strike="noStrike" kern="1200" baseline="0" dirty="0" err="1" smtClean="0">
                <a:solidFill>
                  <a:schemeClr val="accent1">
                    <a:lumMod val="75000"/>
                  </a:schemeClr>
                </a:solidFill>
                <a:latin typeface="+mn-lt"/>
                <a:ea typeface="+mn-ea"/>
                <a:cs typeface="+mn-cs"/>
              </a:rPr>
              <a:t>ints</a:t>
            </a:r>
            <a:r>
              <a:rPr lang="en-US" sz="1200" b="0" i="0" u="none" strike="noStrike" kern="1200" baseline="0" dirty="0" smtClean="0">
                <a:solidFill>
                  <a:schemeClr val="accent1">
                    <a:lumMod val="75000"/>
                  </a:schemeClr>
                </a:solidFill>
                <a:latin typeface="+mn-lt"/>
                <a:ea typeface="+mn-ea"/>
                <a:cs typeface="+mn-cs"/>
              </a:rPr>
              <a:t> =</a:t>
            </a:r>
          </a:p>
          <a:p>
            <a:r>
              <a:rPr lang="en-US" sz="1200" b="0" i="0" u="none" strike="noStrike" kern="1200" baseline="0" dirty="0" err="1" smtClean="0">
                <a:solidFill>
                  <a:schemeClr val="accent1">
                    <a:lumMod val="75000"/>
                  </a:schemeClr>
                </a:solidFill>
                <a:latin typeface="+mn-lt"/>
                <a:ea typeface="+mn-ea"/>
                <a:cs typeface="+mn-cs"/>
              </a:rPr>
              <a:t>Stream.of</a:t>
            </a:r>
            <a:r>
              <a:rPr lang="en-US" sz="1200" b="0" i="0" u="none" strike="noStrike" kern="1200" baseline="0" dirty="0" smtClean="0">
                <a:solidFill>
                  <a:schemeClr val="accent1">
                    <a:lumMod val="75000"/>
                  </a:schemeClr>
                </a:solidFill>
                <a:latin typeface="+mn-lt"/>
                <a:ea typeface="+mn-ea"/>
                <a:cs typeface="+mn-cs"/>
              </a:rPr>
              <a:t>(1,2,3,3)</a:t>
            </a:r>
          </a:p>
          <a:p>
            <a:r>
              <a:rPr lang="en-US" sz="1200" b="0" i="0" u="none" strike="noStrike" kern="1200" baseline="0" dirty="0" smtClean="0">
                <a:solidFill>
                  <a:schemeClr val="accent1">
                    <a:lumMod val="75000"/>
                  </a:schemeClr>
                </a:solidFill>
                <a:latin typeface="+mn-lt"/>
                <a:ea typeface="+mn-ea"/>
                <a:cs typeface="+mn-cs"/>
              </a:rPr>
              <a:t>.collect(</a:t>
            </a:r>
            <a:r>
              <a:rPr lang="en-US" sz="1200" b="0" i="0" u="none" strike="noStrike" kern="1200" baseline="0" dirty="0" err="1" smtClean="0">
                <a:solidFill>
                  <a:schemeClr val="accent1">
                    <a:lumMod val="75000"/>
                  </a:schemeClr>
                </a:solidFill>
                <a:latin typeface="+mn-lt"/>
                <a:ea typeface="+mn-ea"/>
                <a:cs typeface="+mn-cs"/>
              </a:rPr>
              <a:t>groupingBy</a:t>
            </a:r>
            <a:r>
              <a:rPr lang="en-US" sz="1200" b="0" i="0" u="none" strike="noStrike" kern="1200" baseline="0" dirty="0" smtClean="0">
                <a:solidFill>
                  <a:schemeClr val="accent1">
                    <a:lumMod val="75000"/>
                  </a:schemeClr>
                </a:solidFill>
                <a:latin typeface="+mn-lt"/>
                <a:ea typeface="+mn-ea"/>
                <a:cs typeface="+mn-cs"/>
              </a:rPr>
              <a:t>(</a:t>
            </a:r>
            <a:r>
              <a:rPr lang="en-US" sz="1200" b="0" i="0" u="none" strike="noStrike" kern="1200" baseline="0" dirty="0" err="1" smtClean="0">
                <a:solidFill>
                  <a:schemeClr val="accent1">
                    <a:lumMod val="75000"/>
                  </a:schemeClr>
                </a:solidFill>
                <a:latin typeface="+mn-lt"/>
                <a:ea typeface="+mn-ea"/>
                <a:cs typeface="+mn-cs"/>
              </a:rPr>
              <a:t>i</a:t>
            </a:r>
            <a:r>
              <a:rPr lang="en-US" sz="1200" b="0" i="0" u="none" strike="noStrike" kern="1200" baseline="0" dirty="0" smtClean="0">
                <a:solidFill>
                  <a:schemeClr val="accent1">
                    <a:lumMod val="75000"/>
                  </a:schemeClr>
                </a:solidFill>
                <a:latin typeface="+mn-lt"/>
                <a:ea typeface="+mn-ea"/>
                <a:cs typeface="+mn-cs"/>
              </a:rPr>
              <a:t> -&gt; </a:t>
            </a:r>
            <a:r>
              <a:rPr lang="en-US" sz="1200" b="0" i="0" u="none" strike="noStrike" kern="1200" baseline="0" dirty="0" err="1" smtClean="0">
                <a:solidFill>
                  <a:schemeClr val="accent1">
                    <a:lumMod val="75000"/>
                  </a:schemeClr>
                </a:solidFill>
                <a:latin typeface="+mn-lt"/>
                <a:ea typeface="+mn-ea"/>
                <a:cs typeface="+mn-cs"/>
              </a:rPr>
              <a:t>i</a:t>
            </a:r>
            <a:r>
              <a:rPr lang="en-US" sz="1200" b="0" i="0" u="none" strike="noStrike" kern="1200" baseline="0" dirty="0" smtClean="0">
                <a:solidFill>
                  <a:schemeClr val="accent1">
                    <a:lumMod val="75000"/>
                  </a:schemeClr>
                </a:solidFill>
                <a:latin typeface="+mn-lt"/>
                <a:ea typeface="+mn-ea"/>
                <a:cs typeface="+mn-cs"/>
              </a:rPr>
              <a:t> % 2,</a:t>
            </a:r>
          </a:p>
          <a:p>
            <a:r>
              <a:rPr lang="en-US" sz="1200" b="0" i="0" u="none" strike="noStrike" kern="1200" baseline="0" dirty="0" err="1" smtClean="0">
                <a:solidFill>
                  <a:schemeClr val="accent1">
                    <a:lumMod val="75000"/>
                  </a:schemeClr>
                </a:solidFill>
                <a:latin typeface="+mn-lt"/>
                <a:ea typeface="+mn-ea"/>
                <a:cs typeface="+mn-cs"/>
              </a:rPr>
              <a:t>toList</a:t>
            </a:r>
            <a:r>
              <a:rPr lang="en-US" sz="1200" b="0" i="0" u="none" strike="noStrike" kern="1200" baseline="0" dirty="0" smtClean="0">
                <a:solidFill>
                  <a:schemeClr val="accent1">
                    <a:lumMod val="75000"/>
                  </a:schemeClr>
                </a:solidFill>
                <a:latin typeface="+mn-lt"/>
                <a:ea typeface="+mn-ea"/>
                <a:cs typeface="+mn-cs"/>
              </a:rPr>
              <a:t>()));</a:t>
            </a:r>
          </a:p>
          <a:p>
            <a:endParaRPr lang="en-US" sz="1200" b="0" i="0" u="none" strike="noStrike" kern="1200" baseline="0" dirty="0" smtClean="0">
              <a:solidFill>
                <a:schemeClr val="accent1">
                  <a:lumMod val="75000"/>
                </a:schemeClr>
              </a:solidFill>
              <a:latin typeface="+mn-lt"/>
              <a:ea typeface="+mn-ea"/>
              <a:cs typeface="+mn-cs"/>
            </a:endParaRPr>
          </a:p>
          <a:p>
            <a:r>
              <a:rPr lang="en-US" sz="1200" b="0" i="0" u="none" strike="noStrike" kern="1200" baseline="0" dirty="0" smtClean="0">
                <a:solidFill>
                  <a:schemeClr val="accent1">
                    <a:lumMod val="75000"/>
                  </a:schemeClr>
                </a:solidFill>
                <a:latin typeface="+mn-lt"/>
                <a:ea typeface="+mn-ea"/>
                <a:cs typeface="+mn-cs"/>
              </a:rPr>
              <a:t>Collectors are consuming stream and put it into new one.</a:t>
            </a:r>
          </a:p>
          <a:p>
            <a:r>
              <a:rPr lang="en-US" sz="1200" b="0" i="0" u="none" strike="noStrike" kern="1200" baseline="0" dirty="0" smtClean="0">
                <a:solidFill>
                  <a:schemeClr val="accent1">
                    <a:lumMod val="75000"/>
                  </a:schemeClr>
                </a:solidFill>
                <a:latin typeface="+mn-lt"/>
                <a:ea typeface="+mn-ea"/>
                <a:cs typeface="+mn-cs"/>
              </a:rPr>
              <a:t>So collectors materializes stream into new collection </a:t>
            </a:r>
            <a:endParaRPr lang="en-US" dirty="0">
              <a:solidFill>
                <a:schemeClr val="accent1">
                  <a:lumMod val="75000"/>
                </a:schemeClr>
              </a:solidFill>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15</a:t>
            </a:fld>
            <a:endParaRPr lang="en-US"/>
          </a:p>
        </p:txBody>
      </p:sp>
    </p:spTree>
    <p:extLst>
      <p:ext uri="{BB962C8B-B14F-4D97-AF65-F5344CB8AC3E}">
        <p14:creationId xmlns:p14="http://schemas.microsoft.com/office/powerpoint/2010/main" val="171556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Optional we used to return NULL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smtClean="0">
                <a:latin typeface="Arial" panose="020B0604020202020204" pitchFamily="34" charset="0"/>
              </a:rPr>
              <a:t>still empty, no NPE</a:t>
            </a:r>
            <a:endParaRPr lang="en-US" sz="1200" dirty="0" smtClean="0">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16</a:t>
            </a:fld>
            <a:endParaRPr lang="en-US"/>
          </a:p>
        </p:txBody>
      </p:sp>
    </p:spTree>
    <p:extLst>
      <p:ext uri="{BB962C8B-B14F-4D97-AF65-F5344CB8AC3E}">
        <p14:creationId xmlns:p14="http://schemas.microsoft.com/office/powerpoint/2010/main" val="2778450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effective final </a:t>
            </a:r>
            <a:r>
              <a:rPr lang="en-US" sz="1200" kern="1200" dirty="0" smtClean="0">
                <a:solidFill>
                  <a:schemeClr val="tx1"/>
                </a:solidFill>
                <a:latin typeface="+mn-lt"/>
                <a:ea typeface="+mn-ea"/>
                <a:cs typeface="+mn-cs"/>
              </a:rPr>
              <a:t>is: declared and defined before but never re-assigned during program-execution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Either has final</a:t>
            </a:r>
            <a:r>
              <a:rPr lang="en-US" sz="1200" kern="1200" baseline="0" dirty="0" smtClean="0">
                <a:solidFill>
                  <a:schemeClr val="tx1"/>
                </a:solidFill>
                <a:latin typeface="+mn-lt"/>
                <a:ea typeface="+mn-ea"/>
                <a:cs typeface="+mn-cs"/>
              </a:rPr>
              <a:t> keyword, or not re-assigned, … . No assignment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 can not use diamond operator for anonymous classes before Java 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But normal List&lt;Integer&gt; I = new </a:t>
            </a:r>
            <a:r>
              <a:rPr lang="en-US" sz="1200" kern="1200" baseline="0" dirty="0" err="1" smtClean="0">
                <a:solidFill>
                  <a:schemeClr val="tx1"/>
                </a:solidFill>
                <a:latin typeface="+mn-lt"/>
                <a:ea typeface="+mn-ea"/>
                <a:cs typeface="+mn-cs"/>
              </a:rPr>
              <a:t>ArrayList</a:t>
            </a:r>
            <a:r>
              <a:rPr lang="en-US" sz="1200" kern="1200" baseline="0" dirty="0" smtClean="0">
                <a:solidFill>
                  <a:schemeClr val="tx1"/>
                </a:solidFill>
                <a:latin typeface="+mn-lt"/>
                <a:ea typeface="+mn-ea"/>
                <a:cs typeface="+mn-cs"/>
              </a:rPr>
              <a:t>&lt;&gt;(); was possible from Java 7-8</a:t>
            </a:r>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17</a:t>
            </a:fld>
            <a:endParaRPr lang="en-US"/>
          </a:p>
        </p:txBody>
      </p:sp>
    </p:spTree>
    <p:extLst>
      <p:ext uri="{BB962C8B-B14F-4D97-AF65-F5344CB8AC3E}">
        <p14:creationId xmlns:p14="http://schemas.microsoft.com/office/powerpoint/2010/main" val="333639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 Default encoding for properties files are now 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If </a:t>
            </a:r>
            <a:r>
              <a:rPr lang="en-US" sz="1200" b="1" kern="1200" dirty="0" err="1" smtClean="0">
                <a:solidFill>
                  <a:schemeClr val="tx1"/>
                </a:solidFill>
                <a:latin typeface="+mn-lt"/>
                <a:ea typeface="+mn-ea"/>
                <a:cs typeface="+mn-cs"/>
              </a:rPr>
              <a:t>charactes</a:t>
            </a:r>
            <a:r>
              <a:rPr lang="en-US" sz="1200" b="1" kern="1200" dirty="0" smtClean="0">
                <a:solidFill>
                  <a:schemeClr val="tx1"/>
                </a:solidFill>
                <a:latin typeface="+mn-lt"/>
                <a:ea typeface="+mn-ea"/>
                <a:cs typeface="+mn-cs"/>
              </a:rPr>
              <a:t> ASCII no impact, other</a:t>
            </a:r>
            <a:r>
              <a:rPr lang="en-US" sz="1200" b="1" kern="1200" baseline="0" dirty="0" smtClean="0">
                <a:solidFill>
                  <a:schemeClr val="tx1"/>
                </a:solidFill>
                <a:latin typeface="+mn-lt"/>
                <a:ea typeface="+mn-ea"/>
                <a:cs typeface="+mn-cs"/>
              </a:rPr>
              <a:t> case look compatibility.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Localization formats, CLDR, before it was from COMPAT, …. So you get Java 8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solidFill>
                  <a:srgbClr val="C00000"/>
                </a:solidFill>
                <a:latin typeface="Consolas" panose="020B0609020204030204" pitchFamily="49" charset="0"/>
              </a:rPr>
              <a:t>Before </a:t>
            </a:r>
            <a:r>
              <a:rPr lang="en-US" altLang="en-US" dirty="0" err="1" smtClean="0">
                <a:solidFill>
                  <a:srgbClr val="C00000"/>
                </a:solidFill>
                <a:latin typeface="Consolas" panose="020B0609020204030204" pitchFamily="49" charset="0"/>
              </a:rPr>
              <a:t>Clock</a:t>
            </a:r>
            <a:r>
              <a:rPr lang="en-US" altLang="en-US" dirty="0" err="1" smtClean="0">
                <a:solidFill>
                  <a:srgbClr val="000000"/>
                </a:solidFill>
                <a:latin typeface="Consolas" panose="020B0609020204030204" pitchFamily="49" charset="0"/>
              </a:rPr>
              <a:t>#systemUTC</a:t>
            </a:r>
            <a:r>
              <a:rPr lang="en-US" altLang="en-US" dirty="0" smtClean="0">
                <a:solidFill>
                  <a:srgbClr val="000000"/>
                </a:solidFill>
                <a:latin typeface="Consolas" panose="020B0609020204030204" pitchFamily="49" charset="0"/>
              </a:rPr>
              <a:t>() //  is used </a:t>
            </a:r>
            <a:r>
              <a:rPr lang="en-US" altLang="en-US" dirty="0" err="1" smtClean="0">
                <a:solidFill>
                  <a:srgbClr val="000000"/>
                </a:solidFill>
                <a:latin typeface="Consolas" panose="020B0609020204030204" pitchFamily="49" charset="0"/>
              </a:rPr>
              <a:t>System.currentTimesMillis</a:t>
            </a: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18</a:t>
            </a:fld>
            <a:endParaRPr lang="en-US"/>
          </a:p>
        </p:txBody>
      </p:sp>
    </p:spTree>
    <p:extLst>
      <p:ext uri="{BB962C8B-B14F-4D97-AF65-F5344CB8AC3E}">
        <p14:creationId xmlns:p14="http://schemas.microsoft.com/office/powerpoint/2010/main" val="167106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Still like HTTP</a:t>
            </a:r>
            <a:r>
              <a:rPr lang="en-US" sz="1200" b="0" i="0" kern="1200" baseline="0" dirty="0" smtClean="0">
                <a:solidFill>
                  <a:schemeClr val="tx1"/>
                </a:solidFill>
                <a:effectLst/>
                <a:latin typeface="+mn-lt"/>
                <a:ea typeface="+mn-ea"/>
                <a:cs typeface="+mn-cs"/>
              </a:rPr>
              <a:t> 1.1  a. request, response based, b. GET/POS/DELETE, … methods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Difference:  HTTP 2.0 – a. Binary protocol,  Mandatory TLS,  Multiplexing over single TCP conn. (streams), Server push capability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19</a:t>
            </a:fld>
            <a:endParaRPr lang="en-US"/>
          </a:p>
        </p:txBody>
      </p:sp>
    </p:spTree>
    <p:extLst>
      <p:ext uri="{BB962C8B-B14F-4D97-AF65-F5344CB8AC3E}">
        <p14:creationId xmlns:p14="http://schemas.microsoft.com/office/powerpoint/2010/main" val="151070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java.awt.Taskbar</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Allow the image I/O plugin to support the TIFF image format </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20</a:t>
            </a:fld>
            <a:endParaRPr lang="en-US"/>
          </a:p>
        </p:txBody>
      </p:sp>
    </p:spTree>
    <p:extLst>
      <p:ext uri="{BB962C8B-B14F-4D97-AF65-F5344CB8AC3E}">
        <p14:creationId xmlns:p14="http://schemas.microsoft.com/office/powerpoint/2010/main" val="966599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-XX:+G1EnableStringDeduplication</a:t>
            </a:r>
          </a:p>
          <a:p>
            <a:r>
              <a:rPr lang="en-US" sz="1200" b="0" i="0" u="none" strike="noStrike" kern="1200" baseline="0" dirty="0" smtClean="0">
                <a:solidFill>
                  <a:schemeClr val="tx1"/>
                </a:solidFill>
                <a:latin typeface="+mn-lt"/>
                <a:ea typeface="+mn-ea"/>
                <a:cs typeface="+mn-cs"/>
              </a:rPr>
              <a:t>G1 – focuses on reducing the pause times of garbage collection activity. These pause times are very critical to latency critical applications and hence, such applications are going towards adopting the new garbage collector </a:t>
            </a:r>
          </a:p>
          <a:p>
            <a:r>
              <a:rPr lang="en-US" sz="1200" b="0" i="0" u="none" strike="noStrike"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21</a:t>
            </a:fld>
            <a:endParaRPr lang="en-US"/>
          </a:p>
        </p:txBody>
      </p:sp>
    </p:spTree>
    <p:extLst>
      <p:ext uri="{BB962C8B-B14F-4D97-AF65-F5344CB8AC3E}">
        <p14:creationId xmlns:p14="http://schemas.microsoft.com/office/powerpoint/2010/main" val="243466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a:t>
            </a:fld>
            <a:endParaRPr lang="en-US"/>
          </a:p>
        </p:txBody>
      </p:sp>
    </p:spTree>
    <p:extLst>
      <p:ext uri="{BB962C8B-B14F-4D97-AF65-F5344CB8AC3E}">
        <p14:creationId xmlns:p14="http://schemas.microsoft.com/office/powerpoint/2010/main" val="3921801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https://app.pluralsight.com/course-player?clipId=35a8f669-c00f-4907-bbde-ec5ca676d178</a:t>
            </a:r>
          </a:p>
          <a:p>
            <a:endParaRPr lang="en-US" dirty="0" smtClean="0"/>
          </a:p>
          <a:p>
            <a:r>
              <a:rPr lang="en-US" dirty="0" smtClean="0"/>
              <a:t>Long enough lived objects moved to Eden -&gt; Survivor</a:t>
            </a:r>
            <a:r>
              <a:rPr lang="en-US" baseline="0" dirty="0" smtClean="0"/>
              <a:t> -&gt; Tenured.</a:t>
            </a:r>
          </a:p>
          <a:p>
            <a:r>
              <a:rPr lang="en-US" baseline="0" dirty="0" smtClean="0"/>
              <a:t>Objects in Tenured regions, are much more STABLE. This fact makes GC treats differently in all regions. </a:t>
            </a:r>
          </a:p>
          <a:p>
            <a:r>
              <a:rPr lang="en-US" baseline="0" dirty="0" smtClean="0"/>
              <a:t>GC needs to happen more  in Eden than Survivor, and so on.</a:t>
            </a:r>
          </a:p>
          <a:p>
            <a:r>
              <a:rPr lang="en-US" baseline="0" dirty="0" smtClean="0"/>
              <a:t>Simply most objects die (short lived objects GC ted) in Eden. Main problem is: long PAUSE: </a:t>
            </a:r>
          </a:p>
          <a:p>
            <a:r>
              <a:rPr lang="en-US" baseline="0" dirty="0" smtClean="0"/>
              <a:t>Whole VM pauses until GC happens. </a:t>
            </a:r>
          </a:p>
          <a:p>
            <a:r>
              <a:rPr lang="en-US" baseline="0" dirty="0" smtClean="0"/>
              <a:t>So this is GENRATIONAL GC</a:t>
            </a:r>
            <a:endParaRPr lang="en-US" dirty="0" smtClean="0"/>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22</a:t>
            </a:fld>
            <a:endParaRPr lang="en-US"/>
          </a:p>
        </p:txBody>
      </p:sp>
    </p:spTree>
    <p:extLst>
      <p:ext uri="{BB962C8B-B14F-4D97-AF65-F5344CB8AC3E}">
        <p14:creationId xmlns:p14="http://schemas.microsoft.com/office/powerpoint/2010/main" val="4249915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3 regions, in G1 collector, region divided into many regions, like matrix.</a:t>
            </a:r>
          </a:p>
          <a:p>
            <a:endParaRPr lang="en-US" dirty="0" smtClean="0"/>
          </a:p>
          <a:p>
            <a:r>
              <a:rPr lang="en-US" dirty="0" smtClean="0"/>
              <a:t>Eden region, still keeps STOP the WORLD.   BUT G1</a:t>
            </a:r>
            <a:r>
              <a:rPr lang="en-US" baseline="0" dirty="0" smtClean="0"/>
              <a:t> can decide just several Eden regions, should be garbage collected – scanned.</a:t>
            </a:r>
          </a:p>
          <a:p>
            <a:r>
              <a:rPr lang="en-US" baseline="0" dirty="0" smtClean="0"/>
              <a:t>So less STOP WORLD happens.  That is why INCREMENTAL. </a:t>
            </a:r>
          </a:p>
          <a:p>
            <a:endParaRPr lang="en-US" baseline="0" dirty="0" smtClean="0"/>
          </a:p>
          <a:p>
            <a:r>
              <a:rPr lang="en-US" baseline="0" dirty="0" smtClean="0"/>
              <a:t>Also, Surviv0r and  Tenured regions can be in parallel GC </a:t>
            </a:r>
            <a:r>
              <a:rPr lang="en-US" baseline="0" dirty="0" err="1" smtClean="0"/>
              <a:t>ed</a:t>
            </a:r>
            <a:r>
              <a:rPr lang="en-US" baseline="0" dirty="0" smtClean="0"/>
              <a:t>, but application still can RUN.</a:t>
            </a:r>
          </a:p>
          <a:p>
            <a:r>
              <a:rPr lang="en-US" baseline="0" dirty="0" smtClean="0"/>
              <a:t>G1 never scans whole at once. Works on subset of regions.  Low pause time and </a:t>
            </a:r>
            <a:r>
              <a:rPr lang="en-US" baseline="0" dirty="0" err="1" smtClean="0"/>
              <a:t>tuneable</a:t>
            </a:r>
            <a:r>
              <a:rPr lang="en-US" baseline="0" dirty="0" smtClean="0"/>
              <a:t> </a:t>
            </a:r>
          </a:p>
          <a:p>
            <a:endParaRPr lang="en-US" baseline="0" dirty="0" smtClean="0"/>
          </a:p>
          <a:p>
            <a:r>
              <a:rPr lang="en-US" baseline="0" dirty="0" smtClean="0"/>
              <a:t>Low pause time BUT more CPU intensive, ..</a:t>
            </a:r>
          </a:p>
          <a:p>
            <a:endParaRPr lang="en-US" baseline="0" dirty="0" smtClean="0"/>
          </a:p>
          <a:p>
            <a:r>
              <a:rPr lang="en-US" baseline="0" dirty="0" smtClean="0"/>
              <a:t>Be careful with PAUSE TIMES. </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23</a:t>
            </a:fld>
            <a:endParaRPr lang="en-US"/>
          </a:p>
        </p:txBody>
      </p:sp>
    </p:spTree>
    <p:extLst>
      <p:ext uri="{BB962C8B-B14F-4D97-AF65-F5344CB8AC3E}">
        <p14:creationId xmlns:p14="http://schemas.microsoft.com/office/powerpoint/2010/main" val="411644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Help to prevent </a:t>
            </a:r>
            <a:r>
              <a:rPr lang="en-US" sz="1200" b="0" i="0" u="none" strike="noStrike" kern="1200" baseline="0" dirty="0" err="1" smtClean="0">
                <a:solidFill>
                  <a:schemeClr val="tx1"/>
                </a:solidFill>
                <a:latin typeface="+mn-lt"/>
                <a:ea typeface="+mn-ea"/>
                <a:cs typeface="+mn-cs"/>
              </a:rPr>
              <a:t>DoC</a:t>
            </a:r>
            <a:r>
              <a:rPr lang="en-US" sz="1200" b="0" i="0" u="none" strike="noStrike" kern="1200" baseline="0" dirty="0" smtClean="0">
                <a:solidFill>
                  <a:schemeClr val="tx1"/>
                </a:solidFill>
                <a:latin typeface="+mn-lt"/>
                <a:ea typeface="+mn-ea"/>
                <a:cs typeface="+mn-cs"/>
              </a:rPr>
              <a:t> attack, denial service attack. </a:t>
            </a:r>
          </a:p>
          <a:p>
            <a:r>
              <a:rPr lang="en-US" sz="1200" b="0" i="0" u="none" strike="noStrike" kern="1200" baseline="0" dirty="0" smtClean="0">
                <a:solidFill>
                  <a:schemeClr val="tx1"/>
                </a:solidFill>
                <a:latin typeface="+mn-lt"/>
                <a:ea typeface="+mn-ea"/>
                <a:cs typeface="+mn-cs"/>
              </a:rPr>
              <a:t>Someone can send large </a:t>
            </a:r>
            <a:r>
              <a:rPr lang="en-US" sz="1200" b="0" i="0" u="none" strike="noStrike" kern="1200" baseline="0" dirty="0" err="1" smtClean="0">
                <a:solidFill>
                  <a:schemeClr val="tx1"/>
                </a:solidFill>
                <a:latin typeface="+mn-lt"/>
                <a:ea typeface="+mn-ea"/>
                <a:cs typeface="+mn-cs"/>
              </a:rPr>
              <a:t>deserialized</a:t>
            </a:r>
            <a:r>
              <a:rPr lang="en-US" sz="1200" b="0" i="0" u="none" strike="noStrike" kern="1200" baseline="0" dirty="0" smtClean="0">
                <a:solidFill>
                  <a:schemeClr val="tx1"/>
                </a:solidFill>
                <a:latin typeface="+mn-lt"/>
                <a:ea typeface="+mn-ea"/>
                <a:cs typeface="+mn-cs"/>
              </a:rPr>
              <a:t> files/</a:t>
            </a:r>
            <a:r>
              <a:rPr lang="en-US" sz="1200" b="0" i="0" u="none" strike="noStrike" kern="1200" baseline="0" dirty="0" err="1" smtClean="0">
                <a:solidFill>
                  <a:schemeClr val="tx1"/>
                </a:solidFill>
                <a:latin typeface="+mn-lt"/>
                <a:ea typeface="+mn-ea"/>
                <a:cs typeface="+mn-cs"/>
              </a:rPr>
              <a:t>obj</a:t>
            </a:r>
            <a:r>
              <a:rPr lang="en-US" sz="1200" b="0" i="0" u="none" strike="noStrike" kern="1200" baseline="0" dirty="0" smtClean="0">
                <a:solidFill>
                  <a:schemeClr val="tx1"/>
                </a:solidFill>
                <a:latin typeface="+mn-lt"/>
                <a:ea typeface="+mn-ea"/>
                <a:cs typeface="+mn-cs"/>
              </a:rPr>
              <a:t> …. So tune/limit it with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jdk.serialFilter</a:t>
            </a:r>
            <a:r>
              <a:rPr lang="en-US" dirty="0" smtClean="0">
                <a:latin typeface="Courier New" panose="02070309020205020404" pitchFamily="49" charset="0"/>
                <a:cs typeface="Courier New" panose="02070309020205020404" pitchFamily="49" charset="0"/>
              </a:rPr>
              <a:t>’ system property. </a:t>
            </a:r>
            <a:r>
              <a:rPr lang="en-US" dirty="0" err="1" smtClean="0">
                <a:latin typeface="Courier New" panose="02070309020205020404" pitchFamily="49" charset="0"/>
                <a:cs typeface="Courier New" panose="02070309020205020404" pitchFamily="49" charset="0"/>
              </a:rPr>
              <a:t>maxbytes,maxarray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maxdepth</a:t>
            </a:r>
            <a:r>
              <a:rPr lang="en-US" dirty="0" smtClean="0">
                <a:latin typeface="Courier New" panose="02070309020205020404" pitchFamily="49" charset="0"/>
                <a:cs typeface="Courier New" panose="02070309020205020404" pitchFamily="49" charset="0"/>
              </a:rPr>
              <a:t> = n</a:t>
            </a:r>
          </a:p>
          <a:p>
            <a:r>
              <a:rPr lang="en-US" dirty="0" smtClean="0">
                <a:latin typeface="Courier New" panose="02070309020205020404" pitchFamily="49" charset="0"/>
                <a:cs typeface="Courier New" panose="02070309020205020404" pitchFamily="49" charset="0"/>
              </a:rPr>
              <a:t>Or filter by TYPES,  or</a:t>
            </a:r>
            <a:r>
              <a:rPr lang="en-US" baseline="0" dirty="0" smtClean="0">
                <a:latin typeface="Courier New" panose="02070309020205020404" pitchFamily="49" charset="0"/>
                <a:cs typeface="Courier New" panose="02070309020205020404" pitchFamily="49" charset="0"/>
              </a:rPr>
              <a:t> </a:t>
            </a:r>
            <a:r>
              <a:rPr lang="en-US" baseline="0" dirty="0" err="1" smtClean="0">
                <a:latin typeface="Courier New" panose="02070309020205020404" pitchFamily="49" charset="0"/>
                <a:cs typeface="Courier New" panose="02070309020205020404" pitchFamily="49" charset="0"/>
              </a:rPr>
              <a:t>backages</a:t>
            </a:r>
            <a:r>
              <a:rPr lang="en-US" baseline="0" dirty="0" smtClean="0">
                <a:latin typeface="Courier New" panose="02070309020205020404" pitchFamily="49" charset="0"/>
                <a:cs typeface="Courier New" panose="02070309020205020404" pitchFamily="49" charset="0"/>
              </a:rPr>
              <a:t>, ..    </a:t>
            </a:r>
            <a:r>
              <a:rPr lang="en-US" baseline="0" dirty="0" err="1" smtClean="0">
                <a:latin typeface="Courier New" panose="02070309020205020404" pitchFamily="49" charset="0"/>
                <a:cs typeface="Courier New" panose="02070309020205020404" pitchFamily="49" charset="0"/>
              </a:rPr>
              <a:t>Net.sahet</a:t>
            </a:r>
            <a:r>
              <a:rPr lang="en-US" baseline="0" dirty="0" smtClean="0">
                <a:latin typeface="Courier New" panose="02070309020205020404" pitchFamily="49" charset="0"/>
                <a:cs typeface="Courier New" panose="02070309020205020404" pitchFamily="49" charset="0"/>
              </a:rPr>
              <a:t>.*, or !net.test.*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So no need additional implementation for security,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Changing  the internal representations of String, to make use of byte-array rather than character-array.  In character arrays, each element is 2 bytes, and it was observed that majority of </a:t>
            </a:r>
          </a:p>
          <a:p>
            <a:r>
              <a:rPr lang="en-US" sz="1200" b="0" i="0" u="none" strike="noStrike" kern="1200" baseline="0" dirty="0" smtClean="0">
                <a:solidFill>
                  <a:schemeClr val="tx1"/>
                </a:solidFill>
                <a:latin typeface="+mn-lt"/>
                <a:ea typeface="+mn-ea"/>
                <a:cs typeface="+mn-cs"/>
              </a:rPr>
              <a:t>Strings use 1 byte.  It was causing wasteful allocation (memory  ).  The new representation would also introduce a flag to indicate the type of encoding used.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UNDECIDED,ALLOWED,REJECTED;</a:t>
            </a: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ObjectInputStream</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setObjectInputFilter</a:t>
            </a:r>
            <a:r>
              <a:rPr lang="en-US" sz="1200" b="0" i="0" u="none" strike="noStrike" kern="1200" baseline="0" dirty="0" smtClean="0">
                <a:solidFill>
                  <a:schemeClr val="tx1"/>
                </a:solidFill>
                <a:latin typeface="+mn-lt"/>
                <a:ea typeface="+mn-ea"/>
                <a:cs typeface="+mn-cs"/>
              </a:rPr>
              <a:t> per stream, </a:t>
            </a:r>
            <a:r>
              <a:rPr lang="en-US" sz="1200" b="0" i="0" u="none" strike="noStrike" kern="1200" baseline="0" dirty="0" err="1" smtClean="0">
                <a:solidFill>
                  <a:schemeClr val="tx1"/>
                </a:solidFill>
                <a:latin typeface="+mn-lt"/>
                <a:ea typeface="+mn-ea"/>
                <a:cs typeface="+mn-cs"/>
              </a:rPr>
              <a:t>ObjectInputFilter.Config.setSerialFilter</a:t>
            </a:r>
            <a:r>
              <a:rPr lang="en-US" sz="1200" b="0" i="0" u="none" strike="noStrike" kern="1200" baseline="0" dirty="0" smtClean="0">
                <a:solidFill>
                  <a:schemeClr val="tx1"/>
                </a:solidFill>
                <a:latin typeface="+mn-lt"/>
                <a:ea typeface="+mn-ea"/>
                <a:cs typeface="+mn-cs"/>
              </a:rPr>
              <a:t> for all streams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With ALPN  - Application Layer Protocol </a:t>
            </a:r>
            <a:r>
              <a:rPr lang="en-US" sz="1200" b="0" i="0" u="none" strike="noStrike" kern="1200" baseline="0" dirty="0" err="1" smtClean="0">
                <a:solidFill>
                  <a:schemeClr val="tx1"/>
                </a:solidFill>
                <a:latin typeface="+mn-lt"/>
                <a:ea typeface="+mn-ea"/>
                <a:cs typeface="+mn-cs"/>
              </a:rPr>
              <a:t>Negationship</a:t>
            </a:r>
            <a:r>
              <a:rPr lang="en-US" sz="1200" b="0" i="0" u="none" strike="noStrike" kern="1200" baseline="0" dirty="0" smtClean="0">
                <a:solidFill>
                  <a:schemeClr val="tx1"/>
                </a:solidFill>
                <a:latin typeface="+mn-lt"/>
                <a:ea typeface="+mn-ea"/>
                <a:cs typeface="+mn-cs"/>
              </a:rPr>
              <a:t> and Handshaking are merged, and done as one step. </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24</a:t>
            </a:fld>
            <a:endParaRPr lang="en-US"/>
          </a:p>
        </p:txBody>
      </p:sp>
    </p:spTree>
    <p:extLst>
      <p:ext uri="{BB962C8B-B14F-4D97-AF65-F5344CB8AC3E}">
        <p14:creationId xmlns:p14="http://schemas.microsoft.com/office/powerpoint/2010/main" val="1278409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smtClean="0"/>
              <a:t>With Java 10, Oracle has open-sourced the root certificates. </a:t>
            </a:r>
            <a:r>
              <a:rPr lang="en-US" dirty="0" smtClean="0"/>
              <a:t>Oracle's Root CA program to be ported to OpenJDK. </a:t>
            </a:r>
            <a:endParaRPr lang="en-US" altLang="en-US" dirty="0" smtClean="0"/>
          </a:p>
          <a:p>
            <a:r>
              <a:rPr lang="en-US" sz="1200" b="1" dirty="0" smtClean="0"/>
              <a:t>Security and Certificates: </a:t>
            </a:r>
            <a:r>
              <a:rPr lang="en-US" sz="1200" dirty="0" smtClean="0"/>
              <a:t> OpenJDK has no some certificates under “</a:t>
            </a:r>
            <a:r>
              <a:rPr lang="en-US" sz="1200" dirty="0" err="1" smtClean="0"/>
              <a:t>cacerts</a:t>
            </a:r>
            <a:r>
              <a:rPr lang="en-US" sz="1200" dirty="0" smtClean="0"/>
              <a:t>”, because more authorities signed agreement with Oracle not with OpenJDK. So Oracle is moving this Root CA program to Open JDK.  But still some parties are not signed </a:t>
            </a:r>
            <a:r>
              <a:rPr lang="en-US" sz="1200" dirty="0" err="1" smtClean="0"/>
              <a:t>agreemend</a:t>
            </a:r>
            <a:r>
              <a:rPr lang="en-US" sz="1200" dirty="0" smtClean="0"/>
              <a:t> yet, so process will take some time. </a:t>
            </a:r>
          </a:p>
          <a:p>
            <a:r>
              <a:rPr lang="en-US" sz="1200" dirty="0" smtClean="0"/>
              <a:t>E.g. With </a:t>
            </a:r>
            <a:r>
              <a:rPr lang="en-US" sz="1200" dirty="0" err="1" smtClean="0"/>
              <a:t>SYmDUMP</a:t>
            </a:r>
            <a:r>
              <a:rPr lang="en-US" sz="1200" dirty="0" smtClean="0"/>
              <a:t> I saw this security issues, once downloading MAVEN architypes</a:t>
            </a:r>
          </a:p>
          <a:p>
            <a:endParaRPr lang="en-US" sz="1200"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Frequent delays, e.g. several times  postponed Jigsaw  which included finally in Java 9</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Oracle JDK build based on Open JDK.  Plus some </a:t>
            </a:r>
            <a:r>
              <a:rPr lang="en-US" sz="1200" b="1" i="0" u="none" strike="noStrike" kern="1200" baseline="0" dirty="0" smtClean="0">
                <a:solidFill>
                  <a:schemeClr val="tx1"/>
                </a:solidFill>
                <a:latin typeface="+mn-lt"/>
                <a:ea typeface="+mn-ea"/>
                <a:cs typeface="+mn-cs"/>
              </a:rPr>
              <a:t>rendering engine, alternative GC </a:t>
            </a:r>
            <a:r>
              <a:rPr lang="en-US" sz="1200" b="0" i="0" u="none" strike="noStrike" kern="1200" baseline="0" dirty="0" smtClean="0">
                <a:solidFill>
                  <a:schemeClr val="tx1"/>
                </a:solidFill>
                <a:latin typeface="+mn-lt"/>
                <a:ea typeface="+mn-ea"/>
                <a:cs typeface="+mn-cs"/>
              </a:rPr>
              <a:t>implementations, …</a:t>
            </a:r>
          </a:p>
          <a:p>
            <a:r>
              <a:rPr lang="en-US" sz="1200" b="0" i="0" u="none" strike="noStrike" kern="1200" baseline="0" dirty="0" smtClean="0">
                <a:solidFill>
                  <a:schemeClr val="tx1"/>
                </a:solidFill>
                <a:latin typeface="+mn-lt"/>
                <a:ea typeface="+mn-ea"/>
                <a:cs typeface="+mn-cs"/>
              </a:rPr>
              <a:t>So starting from JDK 9 Oracle started CONVERGENCE process. So GOLA is BUILD should be IDENTICAL for both.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All Java 7,8,9 are released late than planned date. So, </a:t>
            </a:r>
            <a:r>
              <a:rPr lang="en-US" sz="1200" b="1" i="0" u="none" strike="noStrike" kern="1200" baseline="0" dirty="0" smtClean="0">
                <a:solidFill>
                  <a:schemeClr val="tx1"/>
                </a:solidFill>
                <a:latin typeface="+mn-lt"/>
                <a:ea typeface="+mn-ea"/>
                <a:cs typeface="+mn-cs"/>
              </a:rPr>
              <a:t>in every 2 year even not sufficient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To say on supported version, then challenging, so Oracle introduced </a:t>
            </a:r>
            <a:r>
              <a:rPr lang="en-US" sz="1200" b="1" i="0" u="none" strike="noStrike" kern="1200" baseline="0" dirty="0" smtClean="0">
                <a:solidFill>
                  <a:schemeClr val="tx1"/>
                </a:solidFill>
                <a:latin typeface="+mn-lt"/>
                <a:ea typeface="+mn-ea"/>
                <a:cs typeface="+mn-cs"/>
              </a:rPr>
              <a:t>LTS – Java 11, 17, 23, ..</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E.g. Junit or some other libraries, only works on Java 8, or 11, … such issues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What about support? – </a:t>
            </a:r>
            <a:r>
              <a:rPr lang="en-US" sz="1200" b="1" i="0" u="none" strike="noStrike" kern="1200" baseline="0" dirty="0" smtClean="0">
                <a:solidFill>
                  <a:schemeClr val="tx1"/>
                </a:solidFill>
                <a:latin typeface="+mn-lt"/>
                <a:ea typeface="+mn-ea"/>
                <a:cs typeface="+mn-cs"/>
              </a:rPr>
              <a:t>We want to use supported version, so we can get security/performance updates.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order to increase the predictability of all future Java SE releases, I further propose to aim explicitly for a regular two-year release cycle going forward.”  Mark Reinhold, 2012</a:t>
            </a:r>
          </a:p>
          <a:p>
            <a:r>
              <a:rPr lang="en-US" sz="1200" b="0" i="0" u="none" strike="noStrike" kern="1200" baseline="0" dirty="0" smtClean="0">
                <a:solidFill>
                  <a:schemeClr val="tx1"/>
                </a:solidFill>
                <a:latin typeface="+mn-lt"/>
                <a:ea typeface="+mn-ea"/>
                <a:cs typeface="+mn-cs"/>
              </a:rPr>
              <a:t>“I propose that after Java 9 we adopt a strict, time-based model with a new feature release every six months.” Mark Reinhold, 2017</a:t>
            </a:r>
          </a:p>
          <a:p>
            <a:endParaRPr lang="en-US" dirty="0" smtClean="0"/>
          </a:p>
          <a:p>
            <a:endParaRPr lang="en-US" dirty="0" smtClean="0"/>
          </a:p>
          <a:p>
            <a:r>
              <a:rPr lang="en-US" sz="1200" b="1" i="0" kern="1200" dirty="0" smtClean="0">
                <a:solidFill>
                  <a:schemeClr val="tx1"/>
                </a:solidFill>
                <a:effectLst/>
                <a:latin typeface="+mn-lt"/>
                <a:ea typeface="+mn-ea"/>
                <a:cs typeface="+mn-cs"/>
              </a:rPr>
              <a:t>Mark Reinhold Architect,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Alex Buckley</a:t>
            </a:r>
          </a:p>
          <a:p>
            <a:r>
              <a:rPr lang="en-US" sz="1200" b="1" i="0" kern="1200" dirty="0" smtClean="0">
                <a:solidFill>
                  <a:schemeClr val="tx1"/>
                </a:solidFill>
                <a:effectLst/>
                <a:latin typeface="+mn-lt"/>
                <a:ea typeface="+mn-ea"/>
                <a:cs typeface="+mn-cs"/>
              </a:rPr>
              <a:t>https://www.oracle.com/java/technologies/java-se-support-roadmap.html</a:t>
            </a:r>
          </a:p>
          <a:p>
            <a:endParaRPr lang="en-US" sz="1200" b="1"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27</a:t>
            </a:fld>
            <a:endParaRPr lang="en-US"/>
          </a:p>
        </p:txBody>
      </p:sp>
    </p:spTree>
    <p:extLst>
      <p:ext uri="{BB962C8B-B14F-4D97-AF65-F5344CB8AC3E}">
        <p14:creationId xmlns:p14="http://schemas.microsoft.com/office/powerpoint/2010/main" val="251707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28</a:t>
            </a:fld>
            <a:endParaRPr lang="en-US"/>
          </a:p>
        </p:txBody>
      </p:sp>
    </p:spTree>
    <p:extLst>
      <p:ext uri="{BB962C8B-B14F-4D97-AF65-F5344CB8AC3E}">
        <p14:creationId xmlns:p14="http://schemas.microsoft.com/office/powerpoint/2010/main" val="3894734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VAR only. So you can not use for method-variables, try-</a:t>
            </a:r>
            <a:r>
              <a:rPr lang="en-US" baseline="0" dirty="0" err="1" smtClean="0"/>
              <a:t>vatch</a:t>
            </a:r>
            <a:r>
              <a:rPr lang="en-US" baseline="0" dirty="0" smtClean="0"/>
              <a:t>, etc.  Not because of technically impossible. </a:t>
            </a:r>
          </a:p>
          <a:p>
            <a:r>
              <a:rPr lang="en-US" baseline="0" dirty="0" smtClean="0"/>
              <a:t>Just because of, language get more confusing, not-readable. </a:t>
            </a:r>
            <a:endParaRPr lang="en-US" dirty="0" smtClean="0"/>
          </a:p>
          <a:p>
            <a:endParaRPr lang="en-US" dirty="0" smtClean="0"/>
          </a:p>
          <a:p>
            <a:r>
              <a:rPr lang="en-US" dirty="0" smtClean="0"/>
              <a:t>You can not use VAR with LAMBDA combinations, … </a:t>
            </a:r>
          </a:p>
          <a:p>
            <a:r>
              <a:rPr lang="en-US" dirty="0" smtClean="0"/>
              <a:t> </a:t>
            </a:r>
          </a:p>
          <a:p>
            <a:r>
              <a:rPr lang="en-US" dirty="0" smtClean="0"/>
              <a:t>(readability, code read many times but written once) </a:t>
            </a:r>
          </a:p>
          <a:p>
            <a:endParaRPr lang="en-US" dirty="0" smtClean="0"/>
          </a:p>
          <a:p>
            <a:r>
              <a:rPr lang="en-US" dirty="0" smtClean="0"/>
              <a:t>VAR is not a KEYWORD. To make KEYWORD</a:t>
            </a:r>
            <a:r>
              <a:rPr lang="en-US" baseline="0" dirty="0" smtClean="0"/>
              <a:t> is a BIG change. You can not use it as an IDENTIFIER.</a:t>
            </a:r>
          </a:p>
          <a:p>
            <a:r>
              <a:rPr lang="en-US" dirty="0" err="1" smtClean="0"/>
              <a:t>var</a:t>
            </a:r>
            <a:r>
              <a:rPr lang="en-US" dirty="0" smtClean="0"/>
              <a:t> is not a keyword, just a reserved type name, e.g. </a:t>
            </a:r>
            <a:r>
              <a:rPr lang="en-US" dirty="0" err="1" smtClean="0"/>
              <a:t>var</a:t>
            </a:r>
            <a:r>
              <a:rPr lang="en-US" dirty="0" smtClean="0"/>
              <a:t> </a:t>
            </a:r>
            <a:r>
              <a:rPr lang="en-US" dirty="0" err="1" smtClean="0"/>
              <a:t>var</a:t>
            </a:r>
            <a:r>
              <a:rPr lang="en-US" dirty="0" smtClean="0"/>
              <a:t> = “</a:t>
            </a:r>
            <a:r>
              <a:rPr lang="en-US" dirty="0" err="1" smtClean="0"/>
              <a:t>var</a:t>
            </a:r>
            <a:r>
              <a:rPr lang="en-US" dirty="0" smtClean="0"/>
              <a:t>”;)</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29</a:t>
            </a:fld>
            <a:endParaRPr lang="en-US"/>
          </a:p>
        </p:txBody>
      </p:sp>
    </p:spTree>
    <p:extLst>
      <p:ext uri="{BB962C8B-B14F-4D97-AF65-F5344CB8AC3E}">
        <p14:creationId xmlns:p14="http://schemas.microsoft.com/office/powerpoint/2010/main" val="211984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Improved Container Awareness</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30</a:t>
            </a:fld>
            <a:endParaRPr lang="en-US"/>
          </a:p>
        </p:txBody>
      </p:sp>
    </p:spTree>
    <p:extLst>
      <p:ext uri="{BB962C8B-B14F-4D97-AF65-F5344CB8AC3E}">
        <p14:creationId xmlns:p14="http://schemas.microsoft.com/office/powerpoint/2010/main" val="317494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(readability, code read many times but written once) </a:t>
            </a:r>
          </a:p>
          <a:p>
            <a:endParaRPr lang="en-US" dirty="0" smtClean="0"/>
          </a:p>
          <a:p>
            <a:r>
              <a:rPr lang="en-US" dirty="0" smtClean="0"/>
              <a:t>You could buy support for Java from Oracle. Now it is changing with Java 11.</a:t>
            </a:r>
          </a:p>
          <a:p>
            <a:r>
              <a:rPr lang="en-US" dirty="0" smtClean="0"/>
              <a:t>You can not use Oracle JDK in production, as free of charge.  They introduces “Subscription” model to use in production with support.</a:t>
            </a:r>
          </a:p>
          <a:p>
            <a:r>
              <a:rPr lang="en-US" dirty="0" smtClean="0"/>
              <a:t>If you want to run Java in production without paying to Oracle, use Open JDK. They are technically same.</a:t>
            </a:r>
            <a:r>
              <a:rPr lang="en-US" baseline="0" dirty="0" smtClean="0"/>
              <a:t>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33</a:t>
            </a:fld>
            <a:endParaRPr lang="en-US"/>
          </a:p>
        </p:txBody>
      </p:sp>
    </p:spTree>
    <p:extLst>
      <p:ext uri="{BB962C8B-B14F-4D97-AF65-F5344CB8AC3E}">
        <p14:creationId xmlns:p14="http://schemas.microsoft.com/office/powerpoint/2010/main" val="3982756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34</a:t>
            </a:fld>
            <a:endParaRPr lang="en-US"/>
          </a:p>
        </p:txBody>
      </p:sp>
    </p:spTree>
    <p:extLst>
      <p:ext uri="{BB962C8B-B14F-4D97-AF65-F5344CB8AC3E}">
        <p14:creationId xmlns:p14="http://schemas.microsoft.com/office/powerpoint/2010/main" val="2979149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solidFill>
                  <a:srgbClr val="404040"/>
                </a:solidFill>
                <a:latin typeface="Gotham-Book"/>
              </a:rPr>
              <a:t>javafx</a:t>
            </a:r>
            <a:r>
              <a:rPr lang="en-US" dirty="0" smtClean="0">
                <a:solidFill>
                  <a:srgbClr val="404040"/>
                </a:solidFill>
                <a:latin typeface="Gotham-Book"/>
              </a:rPr>
              <a:t>-base, </a:t>
            </a:r>
            <a:r>
              <a:rPr lang="en-US" dirty="0" err="1" smtClean="0">
                <a:solidFill>
                  <a:srgbClr val="404040"/>
                </a:solidFill>
                <a:latin typeface="Gotham-Book"/>
              </a:rPr>
              <a:t>javafx</a:t>
            </a:r>
            <a:r>
              <a:rPr lang="en-US" dirty="0" smtClean="0">
                <a:solidFill>
                  <a:srgbClr val="404040"/>
                </a:solidFill>
                <a:latin typeface="Gotham-Book"/>
              </a:rPr>
              <a:t>-controls, </a:t>
            </a:r>
            <a:r>
              <a:rPr lang="en-US" dirty="0" err="1" smtClean="0">
                <a:solidFill>
                  <a:srgbClr val="404040"/>
                </a:solidFill>
                <a:latin typeface="Gotham-Book"/>
              </a:rPr>
              <a:t>javafx</a:t>
            </a:r>
            <a:r>
              <a:rPr lang="en-US" dirty="0" smtClean="0">
                <a:solidFill>
                  <a:srgbClr val="404040"/>
                </a:solidFill>
                <a:latin typeface="Gotham-Book"/>
              </a:rPr>
              <a:t>-media</a:t>
            </a:r>
          </a:p>
          <a:p>
            <a:endParaRPr lang="en-US" dirty="0" smtClean="0"/>
          </a:p>
          <a:p>
            <a:r>
              <a:rPr lang="en-US" sz="1200" b="0" i="0" kern="1200" dirty="0" smtClean="0">
                <a:solidFill>
                  <a:schemeClr val="tx1"/>
                </a:solidFill>
                <a:effectLst/>
                <a:latin typeface="+mn-lt"/>
                <a:ea typeface="+mn-ea"/>
                <a:cs typeface="+mn-cs"/>
              </a:rPr>
              <a:t>This JEP deprecates the </a:t>
            </a:r>
            <a:r>
              <a:rPr lang="en-US" b="1" dirty="0" smtClean="0"/>
              <a:t>pack200</a:t>
            </a:r>
            <a:r>
              <a:rPr lang="en-US" sz="1200" b="0" i="0" kern="1200" dirty="0" smtClean="0">
                <a:solidFill>
                  <a:schemeClr val="tx1"/>
                </a:solidFill>
                <a:effectLst/>
                <a:latin typeface="+mn-lt"/>
                <a:ea typeface="+mn-ea"/>
                <a:cs typeface="+mn-cs"/>
              </a:rPr>
              <a:t> and </a:t>
            </a:r>
            <a:r>
              <a:rPr lang="en-US" b="1" dirty="0" smtClean="0"/>
              <a:t>unpack200</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tools, and the </a:t>
            </a:r>
            <a:r>
              <a:rPr lang="en-US" dirty="0" smtClean="0"/>
              <a:t>Pack200</a:t>
            </a:r>
            <a:r>
              <a:rPr lang="en-US" sz="1200" b="0" i="0" kern="1200" dirty="0" smtClean="0">
                <a:solidFill>
                  <a:schemeClr val="tx1"/>
                </a:solidFill>
                <a:effectLst/>
                <a:latin typeface="+mn-lt"/>
                <a:ea typeface="+mn-ea"/>
                <a:cs typeface="+mn-cs"/>
              </a:rPr>
              <a:t> API in</a:t>
            </a:r>
            <a:r>
              <a:rPr lang="en-US" sz="1200" b="1" i="0" kern="1200" dirty="0" smtClean="0">
                <a:solidFill>
                  <a:schemeClr val="tx1"/>
                </a:solidFill>
                <a:effectLst/>
                <a:latin typeface="+mn-lt"/>
                <a:ea typeface="+mn-ea"/>
                <a:cs typeface="+mn-cs"/>
              </a:rPr>
              <a:t> </a:t>
            </a:r>
            <a:r>
              <a:rPr lang="en-US" b="1" dirty="0" smtClean="0"/>
              <a:t>java.util.jar</a:t>
            </a:r>
            <a:r>
              <a:rPr lang="en-US" sz="1200" b="0" i="0" kern="1200" dirty="0" smtClean="0">
                <a:solidFill>
                  <a:schemeClr val="tx1"/>
                </a:solidFill>
                <a:effectLst/>
                <a:latin typeface="+mn-lt"/>
                <a:ea typeface="+mn-ea"/>
                <a:cs typeface="+mn-cs"/>
              </a:rPr>
              <a:t> package, and it will probably remove in the future release.</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Jpackager</a:t>
            </a:r>
            <a:r>
              <a:rPr lang="en-US" sz="1200" b="0" i="0" kern="1200" dirty="0" smtClean="0">
                <a:solidFill>
                  <a:schemeClr val="tx1"/>
                </a:solidFill>
                <a:effectLst/>
                <a:latin typeface="+mn-lt"/>
                <a:ea typeface="+mn-ea"/>
                <a:cs typeface="+mn-cs"/>
              </a:rPr>
              <a:t> is also may alternate </a:t>
            </a:r>
            <a:r>
              <a:rPr lang="en-US" sz="1200" b="0" i="0" kern="1200" dirty="0" err="1" smtClean="0">
                <a:solidFill>
                  <a:schemeClr val="tx1"/>
                </a:solidFill>
                <a:effectLst/>
                <a:latin typeface="+mn-lt"/>
                <a:ea typeface="+mn-ea"/>
                <a:cs typeface="+mn-cs"/>
              </a:rPr>
              <a:t>JavaPackager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Applets</a:t>
            </a:r>
            <a:r>
              <a:rPr lang="en-US" sz="1200" b="0" i="0" kern="1200" dirty="0" smtClean="0">
                <a:solidFill>
                  <a:schemeClr val="tx1"/>
                </a:solidFill>
                <a:effectLst/>
                <a:latin typeface="+mn-lt"/>
                <a:ea typeface="+mn-ea"/>
                <a:cs typeface="+mn-cs"/>
              </a:rPr>
              <a:t> removed – no need vulnerable browser plugins browser.</a:t>
            </a:r>
            <a:r>
              <a:rPr lang="en-US" sz="1200" b="0"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Java Web Start</a:t>
            </a:r>
            <a:r>
              <a:rPr lang="en-US" sz="1200" b="1"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enabling to start Java Desktop app in browser.</a:t>
            </a:r>
          </a:p>
          <a:p>
            <a:endParaRPr lang="en-US" sz="1200" b="0" i="0" kern="1200" baseline="0" dirty="0" smtClean="0">
              <a:solidFill>
                <a:schemeClr val="tx1"/>
              </a:solidFill>
              <a:effectLst/>
              <a:latin typeface="+mn-lt"/>
              <a:ea typeface="+mn-ea"/>
              <a:cs typeface="+mn-cs"/>
            </a:endParaRPr>
          </a:p>
          <a:p>
            <a:r>
              <a:rPr lang="en-US" sz="1200" b="0" i="0" kern="1200" baseline="0" dirty="0" err="1" smtClean="0">
                <a:solidFill>
                  <a:schemeClr val="tx1"/>
                </a:solidFill>
                <a:effectLst/>
                <a:latin typeface="+mn-lt"/>
                <a:ea typeface="+mn-ea"/>
                <a:cs typeface="+mn-cs"/>
              </a:rPr>
              <a:t>Nashhorn</a:t>
            </a:r>
            <a:r>
              <a:rPr lang="en-US" sz="1200" b="0" i="0" kern="1200" baseline="0" dirty="0" smtClean="0">
                <a:solidFill>
                  <a:schemeClr val="tx1"/>
                </a:solidFill>
                <a:effectLst/>
                <a:latin typeface="+mn-lt"/>
                <a:ea typeface="+mn-ea"/>
                <a:cs typeface="+mn-cs"/>
              </a:rPr>
              <a:t> – main reason to removal is maintaining cost for two runtime. Because JS is so changing, ..</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Applets</a:t>
            </a:r>
            <a:r>
              <a:rPr lang="en-US" sz="1200" b="0" i="0" kern="1200" baseline="0" dirty="0" smtClean="0">
                <a:solidFill>
                  <a:schemeClr val="tx1"/>
                </a:solidFill>
                <a:effectLst/>
                <a:latin typeface="+mn-lt"/>
                <a:ea typeface="+mn-ea"/>
                <a:cs typeface="+mn-cs"/>
              </a:rPr>
              <a:t> no alternative – just migrate your app to real web-application. </a:t>
            </a:r>
          </a:p>
          <a:p>
            <a:r>
              <a:rPr lang="en-US" sz="1200" b="0" i="0" kern="1200" baseline="0" dirty="0" smtClean="0">
                <a:solidFill>
                  <a:schemeClr val="tx1"/>
                </a:solidFill>
                <a:effectLst/>
                <a:latin typeface="+mn-lt"/>
                <a:ea typeface="+mn-ea"/>
                <a:cs typeface="+mn-cs"/>
              </a:rPr>
              <a:t>No alternative to Java Web Start. But you can apply standalone app to create runtime image. </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35</a:t>
            </a:fld>
            <a:endParaRPr lang="en-US"/>
          </a:p>
        </p:txBody>
      </p:sp>
    </p:spTree>
    <p:extLst>
      <p:ext uri="{BB962C8B-B14F-4D97-AF65-F5344CB8AC3E}">
        <p14:creationId xmlns:p14="http://schemas.microsoft.com/office/powerpoint/2010/main" val="2972454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Mark Reinhold Architect,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Alex Buckley</a:t>
            </a:r>
          </a:p>
          <a:p>
            <a:r>
              <a:rPr lang="en-US" sz="1200" b="1" i="0" kern="1200" dirty="0" smtClean="0">
                <a:solidFill>
                  <a:schemeClr val="tx1"/>
                </a:solidFill>
                <a:effectLst/>
                <a:latin typeface="+mn-lt"/>
                <a:ea typeface="+mn-ea"/>
                <a:cs typeface="+mn-cs"/>
              </a:rPr>
              <a:t>https://www.oracle.com/java/technologies/java-se-support-roadmap.html</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Changes Since Java 11</a:t>
            </a:r>
          </a:p>
          <a:p>
            <a:r>
              <a:rPr lang="en-US" sz="1200" b="0" i="0" kern="1200" dirty="0" smtClean="0">
                <a:solidFill>
                  <a:schemeClr val="tx1"/>
                </a:solidFill>
                <a:effectLst/>
                <a:latin typeface="+mn-lt"/>
                <a:ea typeface="+mn-ea"/>
                <a:cs typeface="+mn-cs"/>
              </a:rPr>
              <a:t>As we can see in </a:t>
            </a:r>
            <a:r>
              <a:rPr lang="en-US" sz="1200" b="0" i="0" u="none" strike="noStrike" kern="1200" dirty="0" smtClean="0">
                <a:solidFill>
                  <a:schemeClr val="tx1"/>
                </a:solidFill>
                <a:effectLst/>
                <a:latin typeface="+mn-lt"/>
                <a:ea typeface="+mn-ea"/>
                <a:cs typeface="+mn-cs"/>
                <a:hlinkClick r:id="rId3"/>
              </a:rPr>
              <a:t>Oracle's blog post</a:t>
            </a:r>
            <a:r>
              <a:rPr lang="en-US" sz="1200" b="0" i="0" kern="1200" dirty="0" smtClean="0">
                <a:solidFill>
                  <a:schemeClr val="tx1"/>
                </a:solidFill>
                <a:effectLst/>
                <a:latin typeface="+mn-lt"/>
                <a:ea typeface="+mn-ea"/>
                <a:cs typeface="+mn-cs"/>
              </a:rPr>
              <a:t>, there are some important changes starting with Java 11.</a:t>
            </a:r>
          </a:p>
          <a:p>
            <a:r>
              <a:rPr lang="en-US" sz="1200" b="0" i="0" kern="1200" dirty="0" smtClean="0">
                <a:solidFill>
                  <a:schemeClr val="tx1"/>
                </a:solidFill>
                <a:effectLst/>
                <a:latin typeface="+mn-lt"/>
                <a:ea typeface="+mn-ea"/>
                <a:cs typeface="+mn-cs"/>
              </a:rPr>
              <a:t>First of all, </a:t>
            </a:r>
            <a:r>
              <a:rPr lang="en-US" sz="1200" b="1" i="0" kern="1200" dirty="0" smtClean="0">
                <a:solidFill>
                  <a:schemeClr val="tx1"/>
                </a:solidFill>
                <a:effectLst/>
                <a:latin typeface="+mn-lt"/>
                <a:ea typeface="+mn-ea"/>
                <a:cs typeface="+mn-cs"/>
              </a:rPr>
              <a:t>Oracle will change its historical “</a:t>
            </a:r>
            <a:r>
              <a:rPr lang="en-US" sz="1200" b="1" i="0" u="none" strike="noStrike" kern="1200" dirty="0" smtClean="0">
                <a:solidFill>
                  <a:schemeClr val="tx1"/>
                </a:solidFill>
                <a:effectLst/>
                <a:latin typeface="+mn-lt"/>
                <a:ea typeface="+mn-ea"/>
                <a:cs typeface="+mn-cs"/>
                <a:hlinkClick r:id="rId4"/>
              </a:rPr>
              <a:t>BCL</a:t>
            </a:r>
            <a:r>
              <a:rPr lang="en-US" sz="1200" b="1" i="0" kern="1200" dirty="0" smtClean="0">
                <a:solidFill>
                  <a:schemeClr val="tx1"/>
                </a:solidFill>
                <a:effectLst/>
                <a:latin typeface="+mn-lt"/>
                <a:ea typeface="+mn-ea"/>
                <a:cs typeface="+mn-cs"/>
              </a:rPr>
              <a:t>” license with a combination of an open source </a:t>
            </a:r>
            <a:r>
              <a:rPr lang="en-US" sz="1200" b="1" i="0" u="none" strike="noStrike" kern="1200" dirty="0" smtClean="0">
                <a:solidFill>
                  <a:schemeClr val="tx1"/>
                </a:solidFill>
                <a:effectLst/>
                <a:latin typeface="+mn-lt"/>
                <a:ea typeface="+mn-ea"/>
                <a:cs typeface="+mn-cs"/>
                <a:hlinkClick r:id="rId5"/>
              </a:rPr>
              <a:t>GNU General Public License v2, with the </a:t>
            </a:r>
            <a:r>
              <a:rPr lang="en-US" sz="1200" b="1" i="0" u="none" strike="noStrike" kern="1200" dirty="0" err="1" smtClean="0">
                <a:solidFill>
                  <a:schemeClr val="tx1"/>
                </a:solidFill>
                <a:effectLst/>
                <a:latin typeface="+mn-lt"/>
                <a:ea typeface="+mn-ea"/>
                <a:cs typeface="+mn-cs"/>
                <a:hlinkClick r:id="rId5"/>
              </a:rPr>
              <a:t>Classpath</a:t>
            </a:r>
            <a:r>
              <a:rPr lang="en-US" sz="1200" b="1" i="0" u="none" strike="noStrike" kern="1200" dirty="0" smtClean="0">
                <a:solidFill>
                  <a:schemeClr val="tx1"/>
                </a:solidFill>
                <a:effectLst/>
                <a:latin typeface="+mn-lt"/>
                <a:ea typeface="+mn-ea"/>
                <a:cs typeface="+mn-cs"/>
                <a:hlinkClick r:id="rId5"/>
              </a:rPr>
              <a:t> Exception (GPLv2+CPE)</a:t>
            </a:r>
            <a:r>
              <a:rPr lang="en-US" sz="1200" b="1" i="0" kern="1200" dirty="0" smtClean="0">
                <a:solidFill>
                  <a:schemeClr val="tx1"/>
                </a:solidFill>
                <a:effectLst/>
                <a:latin typeface="+mn-lt"/>
                <a:ea typeface="+mn-ea"/>
                <a:cs typeface="+mn-cs"/>
              </a:rPr>
              <a:t> and commercial license</a:t>
            </a:r>
            <a:r>
              <a:rPr lang="en-US" sz="1200" b="0" i="0" kern="1200" dirty="0" smtClean="0">
                <a:solidFill>
                  <a:schemeClr val="tx1"/>
                </a:solidFill>
                <a:effectLst/>
                <a:latin typeface="+mn-lt"/>
                <a:ea typeface="+mn-ea"/>
                <a:cs typeface="+mn-cs"/>
              </a:rPr>
              <a:t> when using the Oracle JDK as part of an Oracle product or service, or when open source software is not welcome.</a:t>
            </a:r>
          </a:p>
          <a:p>
            <a:r>
              <a:rPr lang="en-US" sz="1200" b="0" i="0" kern="1200" dirty="0" smtClean="0">
                <a:solidFill>
                  <a:schemeClr val="tx1"/>
                </a:solidFill>
                <a:effectLst/>
                <a:latin typeface="+mn-lt"/>
                <a:ea typeface="+mn-ea"/>
                <a:cs typeface="+mn-cs"/>
              </a:rPr>
              <a:t>Each license will have different builds, but those will be functionally identical with only some cosmetic and packaging differences.</a:t>
            </a:r>
          </a:p>
          <a:p>
            <a:r>
              <a:rPr lang="en-US" sz="1200" b="0" i="0" kern="1200" dirty="0" smtClean="0">
                <a:solidFill>
                  <a:schemeClr val="tx1"/>
                </a:solidFill>
                <a:effectLst/>
                <a:latin typeface="+mn-lt"/>
                <a:ea typeface="+mn-ea"/>
                <a:cs typeface="+mn-cs"/>
              </a:rPr>
              <a:t>Also, traditionally “commercial features” such as Flight Recorder, Java Mission Control, and Application Class-Data Sharing, as well as the Z Garbage Collector, are now available in OpenJDK. Therefore, </a:t>
            </a:r>
            <a:r>
              <a:rPr lang="en-US" sz="1200" b="1" i="0" kern="1200" dirty="0" smtClean="0">
                <a:solidFill>
                  <a:schemeClr val="tx1"/>
                </a:solidFill>
                <a:effectLst/>
                <a:latin typeface="+mn-lt"/>
                <a:ea typeface="+mn-ea"/>
                <a:cs typeface="+mn-cs"/>
              </a:rPr>
              <a:t>Oracle JDK and OpenJDK builds are essentially identical from Java 11 onward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Let's check out the main differences:</a:t>
            </a:r>
          </a:p>
          <a:p>
            <a:r>
              <a:rPr lang="en-US" dirty="0" smtClean="0"/>
              <a:t/>
            </a:r>
            <a:br>
              <a:rPr lang="en-US" dirty="0" smtClean="0"/>
            </a:br>
            <a:endParaRPr lang="en-US" sz="1200" b="1" i="0" dirty="0" smtClean="0">
              <a:solidFill>
                <a:srgbClr val="000000"/>
              </a:solidFill>
              <a:effectLst/>
              <a:latin typeface="raleway"/>
            </a:endParaRPr>
          </a:p>
          <a:p>
            <a:r>
              <a:rPr lang="en-US" dirty="0" smtClean="0"/>
              <a:t>https://medium.com/@javachampions/java-is-still-free-c02aef8c9e04</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a:t>
            </a:fld>
            <a:endParaRPr lang="en-US"/>
          </a:p>
        </p:txBody>
      </p:sp>
    </p:spTree>
    <p:extLst>
      <p:ext uri="{BB962C8B-B14F-4D97-AF65-F5344CB8AC3E}">
        <p14:creationId xmlns:p14="http://schemas.microsoft.com/office/powerpoint/2010/main" val="1541918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u="none" strike="noStrike" kern="1200" baseline="0" dirty="0" smtClean="0">
                <a:solidFill>
                  <a:schemeClr val="tx1"/>
                </a:solidFill>
                <a:latin typeface="+mn-lt"/>
                <a:ea typeface="+mn-ea"/>
                <a:cs typeface="+mn-cs"/>
              </a:rPr>
              <a:t> </a:t>
            </a:r>
            <a:r>
              <a:rPr lang="en-US" altLang="en-US" sz="1200" dirty="0" smtClean="0">
                <a:latin typeface="Consolas" panose="020B0609020204030204" pitchFamily="49" charset="0"/>
              </a:rPr>
              <a:t>Since Java 11:  &gt; java Hello.java  </a:t>
            </a:r>
          </a:p>
          <a:p>
            <a:r>
              <a:rPr lang="en-US" dirty="0" smtClean="0"/>
              <a:t>JVM sees you pass SOURCE instead of CLASS file to “java” command, and internally compile SOURCE file and RUN the file. </a:t>
            </a:r>
          </a:p>
          <a:p>
            <a:r>
              <a:rPr lang="en-US" dirty="0" smtClean="0"/>
              <a:t>But this feature is limited to single SRC file, no external dependency via setting </a:t>
            </a:r>
            <a:r>
              <a:rPr lang="en-US" dirty="0" err="1" smtClean="0"/>
              <a:t>classpath</a:t>
            </a:r>
            <a:r>
              <a:rPr lang="en-US" dirty="0" smtClean="0"/>
              <a:t> will work.</a:t>
            </a:r>
            <a:r>
              <a:rPr lang="en-US" baseline="0" dirty="0" smtClean="0"/>
              <a:t> </a:t>
            </a:r>
          </a:p>
          <a:p>
            <a:r>
              <a:rPr lang="en-US" baseline="0" dirty="0" smtClean="0"/>
              <a:t>Just use </a:t>
            </a:r>
            <a:r>
              <a:rPr lang="en-US" b="1" baseline="0" dirty="0" smtClean="0"/>
              <a:t>--source </a:t>
            </a:r>
            <a:r>
              <a:rPr lang="en-US" baseline="0" dirty="0" smtClean="0"/>
              <a:t>to define Java level.  This enables US to create SCRIPTS to use in SHEBANG </a:t>
            </a:r>
          </a:p>
          <a:p>
            <a:endParaRPr lang="en-US" baseline="0" dirty="0" smtClean="0"/>
          </a:p>
          <a:p>
            <a:r>
              <a:rPr lang="en-US" baseline="0" dirty="0" smtClean="0"/>
              <a:t>This allows to create EXECUTABE SCRIPTS written in JAVA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36</a:t>
            </a:fld>
            <a:endParaRPr lang="en-US"/>
          </a:p>
        </p:txBody>
      </p:sp>
    </p:spTree>
    <p:extLst>
      <p:ext uri="{BB962C8B-B14F-4D97-AF65-F5344CB8AC3E}">
        <p14:creationId xmlns:p14="http://schemas.microsoft.com/office/powerpoint/2010/main" val="401682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noStrike" kern="1200" baseline="0" dirty="0" smtClean="0">
                <a:solidFill>
                  <a:schemeClr val="tx1"/>
                </a:solidFill>
                <a:latin typeface="+mn-lt"/>
                <a:ea typeface="+mn-ea"/>
                <a:cs typeface="+mn-cs"/>
              </a:rPr>
              <a:t>Reflection mechanism does not know anything about bridge-methods. </a:t>
            </a:r>
          </a:p>
          <a:p>
            <a:r>
              <a:rPr lang="pt-BR" sz="1200" b="0" i="0" u="none" strike="noStrike" kern="1200" baseline="0" dirty="0" smtClean="0">
                <a:solidFill>
                  <a:schemeClr val="tx1"/>
                </a:solidFill>
                <a:latin typeface="+mn-lt"/>
                <a:ea typeface="+mn-ea"/>
                <a:cs typeface="+mn-cs"/>
              </a:rPr>
              <a:t> So this addresses by Nested classes. </a:t>
            </a:r>
          </a:p>
          <a:p>
            <a:endParaRPr lang="pt-BR" sz="1200" b="0" i="0" u="none" strike="noStrike"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Optimized the existing string and array </a:t>
            </a:r>
            <a:r>
              <a:rPr lang="en-US" sz="1200" b="0" i="0" kern="1200" dirty="0" err="1" smtClean="0">
                <a:solidFill>
                  <a:schemeClr val="tx1"/>
                </a:solidFill>
                <a:effectLst/>
                <a:latin typeface="+mn-lt"/>
                <a:ea typeface="+mn-ea"/>
                <a:cs typeface="+mn-cs"/>
              </a:rPr>
              <a:t>intrinsics</a:t>
            </a:r>
            <a:r>
              <a:rPr lang="en-US" sz="1200" b="0" i="0" kern="1200" dirty="0" smtClean="0">
                <a:solidFill>
                  <a:schemeClr val="tx1"/>
                </a:solidFill>
                <a:effectLst/>
                <a:latin typeface="+mn-lt"/>
                <a:ea typeface="+mn-ea"/>
                <a:cs typeface="+mn-cs"/>
              </a:rPr>
              <a:t>, and implements new </a:t>
            </a:r>
            <a:r>
              <a:rPr lang="en-US" sz="1200" b="0" i="0" kern="1200" dirty="0" err="1" smtClean="0">
                <a:solidFill>
                  <a:schemeClr val="tx1"/>
                </a:solidFill>
                <a:effectLst/>
                <a:latin typeface="+mn-lt"/>
                <a:ea typeface="+mn-ea"/>
                <a:cs typeface="+mn-cs"/>
              </a:rPr>
              <a:t>intrinsics</a:t>
            </a:r>
            <a:r>
              <a:rPr lang="en-US" sz="1200" b="0" i="0" kern="1200" dirty="0" smtClean="0">
                <a:solidFill>
                  <a:schemeClr val="tx1"/>
                </a:solidFill>
                <a:effectLst/>
                <a:latin typeface="+mn-lt"/>
                <a:ea typeface="+mn-ea"/>
                <a:cs typeface="+mn-cs"/>
              </a:rPr>
              <a:t> for </a:t>
            </a:r>
            <a:r>
              <a:rPr lang="en-US" sz="1200" b="0" i="0" kern="1200" dirty="0" err="1" smtClean="0">
                <a:solidFill>
                  <a:schemeClr val="tx1"/>
                </a:solidFill>
                <a:effectLst/>
                <a:latin typeface="+mn-lt"/>
                <a:ea typeface="+mn-ea"/>
                <a:cs typeface="+mn-cs"/>
              </a:rPr>
              <a:t>Math.sin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Math.cos</a:t>
            </a:r>
            <a:r>
              <a:rPr lang="en-US" sz="1200" b="0" i="0" kern="1200" dirty="0" smtClean="0">
                <a:solidFill>
                  <a:schemeClr val="tx1"/>
                </a:solidFill>
                <a:effectLst/>
                <a:latin typeface="+mn-lt"/>
                <a:ea typeface="+mn-ea"/>
                <a:cs typeface="+mn-cs"/>
              </a:rPr>
              <a:t>() and Match.log() on Arm64 or </a:t>
            </a:r>
            <a:r>
              <a:rPr lang="en-US" sz="1200" b="0" i="1" u="none" strike="noStrike" kern="1200" dirty="0" smtClean="0">
                <a:solidFill>
                  <a:schemeClr val="tx1"/>
                </a:solidFill>
                <a:effectLst/>
                <a:latin typeface="+mn-lt"/>
                <a:ea typeface="+mn-ea"/>
                <a:cs typeface="+mn-cs"/>
                <a:hlinkClick r:id="rId3"/>
              </a:rPr>
              <a:t>Aarch64 processors</a:t>
            </a:r>
            <a:r>
              <a:rPr lang="en-US" sz="1200" b="0" i="0" kern="1200" dirty="0" smtClean="0">
                <a:solidFill>
                  <a:schemeClr val="tx1"/>
                </a:solidFill>
                <a:effectLst/>
                <a:latin typeface="+mn-lt"/>
                <a:ea typeface="+mn-ea"/>
                <a:cs typeface="+mn-cs"/>
              </a:rPr>
              <a:t>. it means better performance.</a:t>
            </a:r>
          </a:p>
          <a:p>
            <a:r>
              <a:rPr lang="en-US" sz="1200" b="0" i="1" kern="1200" dirty="0" smtClean="0">
                <a:solidFill>
                  <a:schemeClr val="tx1"/>
                </a:solidFill>
                <a:effectLst/>
                <a:latin typeface="+mn-lt"/>
                <a:ea typeface="+mn-ea"/>
                <a:cs typeface="+mn-cs"/>
              </a:rPr>
              <a:t>P.S An </a:t>
            </a:r>
            <a:r>
              <a:rPr lang="en-US" sz="1200" b="0" i="1" u="none" strike="noStrike" kern="1200" dirty="0" smtClean="0">
                <a:solidFill>
                  <a:schemeClr val="tx1"/>
                </a:solidFill>
                <a:effectLst/>
                <a:latin typeface="+mn-lt"/>
                <a:ea typeface="+mn-ea"/>
                <a:cs typeface="+mn-cs"/>
                <a:hlinkClick r:id="rId4"/>
              </a:rPr>
              <a:t>intrinsic</a:t>
            </a:r>
            <a:r>
              <a:rPr lang="en-US" sz="1200" b="0" i="1" kern="1200" dirty="0" smtClean="0">
                <a:solidFill>
                  <a:schemeClr val="tx1"/>
                </a:solidFill>
                <a:effectLst/>
                <a:latin typeface="+mn-lt"/>
                <a:ea typeface="+mn-ea"/>
                <a:cs typeface="+mn-cs"/>
              </a:rPr>
              <a:t> is used to leverage CPU architecture-specific assembly code to improve the performance.</a:t>
            </a:r>
            <a:endParaRPr lang="en-US" sz="1200" b="0" i="0" kern="1200" dirty="0" smtClean="0">
              <a:solidFill>
                <a:schemeClr val="tx1"/>
              </a:solidFill>
              <a:effectLst/>
              <a:latin typeface="+mn-lt"/>
              <a:ea typeface="+mn-ea"/>
              <a:cs typeface="+mn-cs"/>
            </a:endParaRPr>
          </a:p>
          <a:p>
            <a:endParaRPr lang="en-US" dirty="0" smtClean="0"/>
          </a:p>
          <a:p>
            <a:endParaRPr lang="en-US" dirty="0" smtClean="0"/>
          </a:p>
          <a:p>
            <a:r>
              <a:rPr lang="en-US" sz="1200" b="0" i="0" kern="1200" dirty="0" smtClean="0">
                <a:solidFill>
                  <a:schemeClr val="tx1"/>
                </a:solidFill>
                <a:effectLst/>
                <a:latin typeface="+mn-lt"/>
                <a:ea typeface="+mn-ea"/>
                <a:cs typeface="+mn-cs"/>
              </a:rPr>
              <a:t>It supports private access within nest members directly, no more via an auto-generated bridge method </a:t>
            </a:r>
            <a:r>
              <a:rPr lang="en-US" dirty="0" smtClean="0"/>
              <a:t>access$000</a:t>
            </a:r>
            <a:r>
              <a:rPr lang="en-US" sz="1200" b="0" i="0" kern="1200" dirty="0" smtClean="0">
                <a:solidFill>
                  <a:schemeClr val="tx1"/>
                </a:solidFill>
                <a:effectLst/>
                <a:latin typeface="+mn-lt"/>
                <a:ea typeface="+mn-ea"/>
                <a:cs typeface="+mn-cs"/>
              </a:rPr>
              <a:t>. Furthermore, new nested APIs for validation and allowed private reflection access within nest members.</a:t>
            </a:r>
          </a:p>
          <a:p>
            <a:endParaRPr lang="en-US" dirty="0" smtClean="0"/>
          </a:p>
          <a:p>
            <a:r>
              <a:rPr lang="en-US" sz="1200" b="0" i="0" kern="1200" dirty="0" smtClean="0">
                <a:solidFill>
                  <a:schemeClr val="tx1"/>
                </a:solidFill>
                <a:effectLst/>
                <a:latin typeface="+mn-lt"/>
                <a:ea typeface="+mn-ea"/>
                <a:cs typeface="+mn-cs"/>
              </a:rPr>
              <a:t>If we compile the above class, it will generate two classes, </a:t>
            </a:r>
            <a:r>
              <a:rPr lang="en-US" dirty="0" smtClean="0"/>
              <a:t>Alphabet</a:t>
            </a:r>
            <a:r>
              <a:rPr lang="en-US" sz="1200" b="0" i="0" kern="1200" dirty="0" smtClean="0">
                <a:solidFill>
                  <a:schemeClr val="tx1"/>
                </a:solidFill>
                <a:effectLst/>
                <a:latin typeface="+mn-lt"/>
                <a:ea typeface="+mn-ea"/>
                <a:cs typeface="+mn-cs"/>
              </a:rPr>
              <a:t> and </a:t>
            </a:r>
            <a:r>
              <a:rPr lang="en-US" dirty="0" err="1" smtClean="0"/>
              <a:t>Alphabet$A</a:t>
            </a:r>
            <a:r>
              <a:rPr lang="en-US" sz="1200" b="0" i="0" kern="1200" dirty="0" smtClean="0">
                <a:solidFill>
                  <a:schemeClr val="tx1"/>
                </a:solidFill>
                <a:effectLst/>
                <a:latin typeface="+mn-lt"/>
                <a:ea typeface="+mn-ea"/>
                <a:cs typeface="+mn-cs"/>
              </a:rPr>
              <a:t>, even a nested class is a typical class with a unique name. The JVM access rule will not allow private access within different classes. However, Java allowed private access within nest members, so the Java compiler creates a bridge method </a:t>
            </a:r>
            <a:r>
              <a:rPr lang="en-US" dirty="0" smtClean="0"/>
              <a:t>access$000</a:t>
            </a:r>
            <a:r>
              <a:rPr lang="en-US" sz="1200" b="0" i="0" kern="1200" dirty="0" smtClean="0">
                <a:solidFill>
                  <a:schemeClr val="tx1"/>
                </a:solidFill>
                <a:effectLst/>
                <a:latin typeface="+mn-lt"/>
                <a:ea typeface="+mn-ea"/>
                <a:cs typeface="+mn-cs"/>
              </a:rPr>
              <a:t> to apply on the JVM access rule.</a:t>
            </a:r>
          </a:p>
          <a:p>
            <a:endParaRPr lang="en-US" dirty="0" smtClean="0"/>
          </a:p>
          <a:p>
            <a:r>
              <a:rPr lang="en-US" sz="1200" b="0" i="0" kern="1200" dirty="0" smtClean="0">
                <a:solidFill>
                  <a:schemeClr val="tx1"/>
                </a:solidFill>
                <a:effectLst/>
                <a:latin typeface="+mn-lt"/>
                <a:ea typeface="+mn-ea"/>
                <a:cs typeface="+mn-cs"/>
              </a:rPr>
              <a:t>n Java 11, The Java compiler will not generate any bridge method </a:t>
            </a:r>
            <a:r>
              <a:rPr lang="en-US" dirty="0" smtClean="0"/>
              <a:t>access$000</a:t>
            </a:r>
            <a:r>
              <a:rPr lang="en-US" sz="1200" b="0" i="0" kern="1200" dirty="0" smtClean="0">
                <a:solidFill>
                  <a:schemeClr val="tx1"/>
                </a:solidFill>
                <a:effectLst/>
                <a:latin typeface="+mn-lt"/>
                <a:ea typeface="+mn-ea"/>
                <a:cs typeface="+mn-cs"/>
              </a:rPr>
              <a:t> for private access within nest members. This new JVM access rule, Nest-Based Access Control allowed private access within nest members.</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37</a:t>
            </a:fld>
            <a:endParaRPr lang="en-US"/>
          </a:p>
        </p:txBody>
      </p:sp>
    </p:spTree>
    <p:extLst>
      <p:ext uri="{BB962C8B-B14F-4D97-AF65-F5344CB8AC3E}">
        <p14:creationId xmlns:p14="http://schemas.microsoft.com/office/powerpoint/2010/main" val="75114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new No-Op (no operations) Garbage Collector, it allocates memory but will not collect any garbage (memory allocation), once the Java heap is exhausted, the JVM will shut down.</a:t>
            </a:r>
          </a:p>
          <a:p>
            <a:r>
              <a:rPr lang="en-US" sz="1200" b="0" i="0" kern="1200" dirty="0" smtClean="0">
                <a:solidFill>
                  <a:schemeClr val="tx1"/>
                </a:solidFill>
                <a:effectLst/>
                <a:latin typeface="+mn-lt"/>
                <a:ea typeface="+mn-ea"/>
                <a:cs typeface="+mn-cs"/>
              </a:rPr>
              <a:t>A few use cases:</a:t>
            </a:r>
          </a:p>
          <a:p>
            <a:r>
              <a:rPr lang="en-US" sz="1200" b="0" i="0" kern="1200" dirty="0" smtClean="0">
                <a:solidFill>
                  <a:schemeClr val="tx1"/>
                </a:solidFill>
                <a:effectLst/>
                <a:latin typeface="+mn-lt"/>
                <a:ea typeface="+mn-ea"/>
                <a:cs typeface="+mn-cs"/>
              </a:rPr>
              <a:t>Performance testing</a:t>
            </a:r>
          </a:p>
          <a:p>
            <a:r>
              <a:rPr lang="en-US" sz="1200" b="0" i="0" kern="1200" dirty="0" smtClean="0">
                <a:solidFill>
                  <a:schemeClr val="tx1"/>
                </a:solidFill>
                <a:effectLst/>
                <a:latin typeface="+mn-lt"/>
                <a:ea typeface="+mn-ea"/>
                <a:cs typeface="+mn-cs"/>
              </a:rPr>
              <a:t>VM interface testing</a:t>
            </a:r>
          </a:p>
          <a:p>
            <a:r>
              <a:rPr lang="en-US" sz="1200" b="0" i="0" kern="1200" dirty="0" smtClean="0">
                <a:solidFill>
                  <a:schemeClr val="tx1"/>
                </a:solidFill>
                <a:effectLst/>
                <a:latin typeface="+mn-lt"/>
                <a:ea typeface="+mn-ea"/>
                <a:cs typeface="+mn-cs"/>
              </a:rPr>
              <a:t>Short-lived jobs</a:t>
            </a:r>
          </a:p>
          <a:p>
            <a:r>
              <a:rPr lang="en-US" sz="1200" b="0" i="0" kern="1200" dirty="0" smtClean="0">
                <a:solidFill>
                  <a:schemeClr val="tx1"/>
                </a:solidFill>
                <a:effectLst/>
                <a:latin typeface="+mn-lt"/>
                <a:ea typeface="+mn-ea"/>
                <a:cs typeface="+mn-cs"/>
              </a:rPr>
              <a:t>This GC is an experimental feature; we need to use the following options to enable the new Epsilon GC.</a:t>
            </a:r>
          </a:p>
          <a:p>
            <a:r>
              <a:rPr lang="en-US" sz="1200" b="0" i="0" kern="1200" dirty="0" smtClean="0">
                <a:solidFill>
                  <a:schemeClr val="tx1"/>
                </a:solidFill>
                <a:effectLst/>
                <a:latin typeface="+mn-lt"/>
                <a:ea typeface="+mn-ea"/>
                <a:cs typeface="+mn-cs"/>
              </a:rPr>
              <a:t> and Curve448</a:t>
            </a:r>
          </a:p>
          <a:p>
            <a:endParaRPr lang="en-US" dirty="0" smtClean="0"/>
          </a:p>
          <a:p>
            <a:endParaRPr lang="en-US" dirty="0" smtClean="0"/>
          </a:p>
          <a:p>
            <a:r>
              <a:rPr lang="en-US" sz="1200" b="0" i="0" kern="1200" dirty="0" smtClean="0">
                <a:solidFill>
                  <a:schemeClr val="tx1"/>
                </a:solidFill>
                <a:effectLst/>
                <a:latin typeface="+mn-lt"/>
                <a:ea typeface="+mn-ea"/>
                <a:cs typeface="+mn-cs"/>
              </a:rPr>
              <a:t>Java Virtual Machine Tool Interface (JVMTI) was introduced in J2SE 5, JDK 5 (Tiger), it provides APIs for profiling or monitoring tools to access the JVM state. This JEP added new low overhead heap profiling API into the JVMIT.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Z Garbage Collector (ZGC) is an experimental garbage collector; it has low pause times not exceed 10ms. This ZCG support only on Linux/64.</a:t>
            </a:r>
          </a:p>
          <a:p>
            <a:r>
              <a:rPr lang="en-US" sz="1200" b="0" i="0" kern="1200" dirty="0" smtClean="0">
                <a:solidFill>
                  <a:schemeClr val="tx1"/>
                </a:solidFill>
                <a:effectLst/>
                <a:latin typeface="+mn-lt"/>
                <a:ea typeface="+mn-ea"/>
                <a:cs typeface="+mn-cs"/>
              </a:rPr>
              <a:t>In Java 14, this ZCG extends support on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 </a:t>
            </a:r>
            <a:r>
              <a:rPr lang="en-US" sz="1200" b="0" i="1" u="none" strike="noStrike" kern="1200" dirty="0" smtClean="0">
                <a:solidFill>
                  <a:schemeClr val="tx1"/>
                </a:solidFill>
                <a:effectLst/>
                <a:latin typeface="+mn-lt"/>
                <a:ea typeface="+mn-ea"/>
                <a:cs typeface="+mn-cs"/>
                <a:hlinkClick r:id="rId3"/>
              </a:rPr>
              <a:t>JEP 364</a:t>
            </a:r>
            <a:r>
              <a:rPr lang="en-US" sz="1200" b="0" i="0" kern="1200" dirty="0" smtClean="0">
                <a:solidFill>
                  <a:schemeClr val="tx1"/>
                </a:solidFill>
                <a:effectLst/>
                <a:latin typeface="+mn-lt"/>
                <a:ea typeface="+mn-ea"/>
                <a:cs typeface="+mn-cs"/>
              </a:rPr>
              <a:t> and Windows </a:t>
            </a:r>
            <a:r>
              <a:rPr lang="en-US" sz="1200" b="0" i="1" u="none" strike="noStrike" kern="1200" dirty="0" smtClean="0">
                <a:solidFill>
                  <a:schemeClr val="tx1"/>
                </a:solidFill>
                <a:effectLst/>
                <a:latin typeface="+mn-lt"/>
                <a:ea typeface="+mn-ea"/>
                <a:cs typeface="+mn-cs"/>
                <a:hlinkClick r:id="rId4"/>
              </a:rPr>
              <a:t>JEP 365</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This ZGC garbage collector is a product feature in Java 15 </a:t>
            </a:r>
            <a:r>
              <a:rPr lang="en-US" sz="1200" b="0" i="1" u="none" strike="noStrike" kern="1200" dirty="0" smtClean="0">
                <a:solidFill>
                  <a:schemeClr val="tx1"/>
                </a:solidFill>
                <a:effectLst/>
                <a:latin typeface="+mn-lt"/>
                <a:ea typeface="+mn-ea"/>
                <a:cs typeface="+mn-cs"/>
                <a:hlinkClick r:id="rId5"/>
              </a:rPr>
              <a:t>JEP 377</a:t>
            </a:r>
            <a:r>
              <a:rPr lang="en-US" sz="1200" b="0" i="0" kern="1200" dirty="0" smtClean="0">
                <a:solidFill>
                  <a:schemeClr val="tx1"/>
                </a:solidFill>
                <a:effectLst/>
                <a:latin typeface="+mn-lt"/>
                <a:ea typeface="+mn-ea"/>
                <a:cs typeface="+mn-cs"/>
              </a:rPr>
              <a: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38</a:t>
            </a:fld>
            <a:endParaRPr lang="en-US"/>
          </a:p>
        </p:txBody>
      </p:sp>
    </p:spTree>
    <p:extLst>
      <p:ext uri="{BB962C8B-B14F-4D97-AF65-F5344CB8AC3E}">
        <p14:creationId xmlns:p14="http://schemas.microsoft.com/office/powerpoint/2010/main" val="2650897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JFR - It is available since Java 7 and became open source in 2018 with the Java 11 release. </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JFR</a:t>
            </a:r>
            <a:r>
              <a:rPr lang="en-US" sz="1200" b="0" i="0" kern="1200" dirty="0" smtClean="0">
                <a:solidFill>
                  <a:schemeClr val="tx1"/>
                </a:solidFill>
                <a:effectLst/>
                <a:latin typeface="+mn-lt"/>
                <a:ea typeface="+mn-ea"/>
                <a:cs typeface="+mn-cs"/>
              </a:rPr>
              <a:t> – is low overhead DATA COLLECTION Framework (telemetry). Used to get metrics  on your JVMs.</a:t>
            </a:r>
          </a:p>
          <a:p>
            <a:r>
              <a:rPr lang="en-US" sz="1200" b="0" i="0" kern="1200" dirty="0" smtClean="0">
                <a:solidFill>
                  <a:schemeClr val="tx1"/>
                </a:solidFill>
                <a:effectLst/>
                <a:latin typeface="+mn-lt"/>
                <a:ea typeface="+mn-ea"/>
                <a:cs typeface="+mn-cs"/>
              </a:rPr>
              <a:t>Implemented as Bounded circular buffer</a:t>
            </a:r>
            <a:r>
              <a:rPr lang="en-US" sz="1200" b="0" i="0" kern="1200" baseline="0" dirty="0" smtClean="0">
                <a:solidFill>
                  <a:schemeClr val="tx1"/>
                </a:solidFill>
                <a:effectLst/>
                <a:latin typeface="+mn-lt"/>
                <a:ea typeface="+mn-ea"/>
                <a:cs typeface="+mn-cs"/>
              </a:rPr>
              <a:t> which buffers internal  JVM metrics for a configurable amount of minutes.</a:t>
            </a:r>
          </a:p>
          <a:p>
            <a:r>
              <a:rPr lang="en-US" sz="1200" b="0" i="0" kern="1200" baseline="0" dirty="0" smtClean="0">
                <a:solidFill>
                  <a:schemeClr val="tx1"/>
                </a:solidFill>
                <a:effectLst/>
                <a:latin typeface="+mn-lt"/>
                <a:ea typeface="+mn-ea"/>
                <a:cs typeface="+mn-cs"/>
              </a:rPr>
              <a:t>You can leave it ON in production system, because it is so overhead.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Java Mission Control – It analysis DUMPs from JFR, and gave graphical overview of what is happening inside JVM. </a:t>
            </a:r>
          </a:p>
          <a:p>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Java Flight Recorder (JFR) was a commercial product in Oracle JDK, now it is open source in OpenJDK 11. This JFR is a profiling tool that used to diagnose a running Java application. </a:t>
            </a:r>
          </a:p>
          <a:p>
            <a:r>
              <a:rPr lang="en-US" sz="1200" b="0" i="0" kern="1200" dirty="0" smtClean="0">
                <a:solidFill>
                  <a:schemeClr val="tx1"/>
                </a:solidFill>
                <a:effectLst/>
                <a:latin typeface="+mn-lt"/>
                <a:ea typeface="+mn-ea"/>
                <a:cs typeface="+mn-cs"/>
              </a:rPr>
              <a:t>The below command starts a 60 seconds JFR recording on a Java application, dumps the recorded data into a ‘.</a:t>
            </a:r>
            <a:r>
              <a:rPr lang="en-US" sz="1200" b="0" i="0" kern="1200" dirty="0" err="1" smtClean="0">
                <a:solidFill>
                  <a:schemeClr val="tx1"/>
                </a:solidFill>
                <a:effectLst/>
                <a:latin typeface="+mn-lt"/>
                <a:ea typeface="+mn-ea"/>
                <a:cs typeface="+mn-cs"/>
              </a:rPr>
              <a:t>jfr</a:t>
            </a:r>
            <a:r>
              <a:rPr lang="en-US" sz="1200" b="0" i="0" kern="1200" dirty="0" smtClean="0">
                <a:solidFill>
                  <a:schemeClr val="tx1"/>
                </a:solidFill>
                <a:effectLst/>
                <a:latin typeface="+mn-lt"/>
                <a:ea typeface="+mn-ea"/>
                <a:cs typeface="+mn-cs"/>
              </a:rPr>
              <a:t>’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what to do with the </a:t>
            </a:r>
            <a:r>
              <a:rPr lang="en-US" dirty="0" smtClean="0"/>
              <a:t>.</a:t>
            </a:r>
            <a:r>
              <a:rPr lang="en-US" dirty="0" err="1" smtClean="0"/>
              <a:t>jfr</a:t>
            </a:r>
            <a:r>
              <a:rPr lang="en-US" sz="1200" b="0" i="0" kern="1200" dirty="0" smtClean="0">
                <a:solidFill>
                  <a:schemeClr val="tx1"/>
                </a:solidFill>
                <a:effectLst/>
                <a:latin typeface="+mn-lt"/>
                <a:ea typeface="+mn-ea"/>
                <a:cs typeface="+mn-cs"/>
              </a:rPr>
              <a:t> file? We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https://mkyong.com/java/java-11-java-flight-recorder/can use </a:t>
            </a:r>
            <a:r>
              <a:rPr lang="en-US" sz="1200" b="0" i="1" u="none" strike="noStrike" kern="1200" dirty="0" smtClean="0">
                <a:solidFill>
                  <a:schemeClr val="tx1"/>
                </a:solidFill>
                <a:effectLst/>
                <a:latin typeface="+mn-lt"/>
                <a:ea typeface="+mn-ea"/>
                <a:cs typeface="+mn-cs"/>
                <a:hlinkClick r:id="rId3"/>
              </a:rPr>
              <a:t>Java Mission Control (JMC)</a:t>
            </a:r>
            <a:r>
              <a:rPr lang="en-US" sz="1200" b="0" i="0" kern="1200" dirty="0" smtClean="0">
                <a:solidFill>
                  <a:schemeClr val="tx1"/>
                </a:solidFill>
                <a:effectLst/>
                <a:latin typeface="+mn-lt"/>
                <a:ea typeface="+mn-ea"/>
                <a:cs typeface="+mn-cs"/>
              </a:rPr>
              <a:t> to analyze and visualize the </a:t>
            </a:r>
            <a:r>
              <a:rPr lang="en-US" dirty="0" smtClean="0"/>
              <a:t>.</a:t>
            </a:r>
            <a:r>
              <a:rPr lang="en-US" dirty="0" err="1" smtClean="0"/>
              <a:t>jfr</a:t>
            </a:r>
            <a:r>
              <a:rPr lang="en-US" sz="1200" b="0" i="0" kern="1200" dirty="0" smtClean="0">
                <a:solidFill>
                  <a:schemeClr val="tx1"/>
                </a:solidFill>
                <a:effectLst/>
                <a:latin typeface="+mn-lt"/>
                <a:ea typeface="+mn-ea"/>
                <a:cs typeface="+mn-cs"/>
              </a:rPr>
              <a:t>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the running Java process or application, we can use </a:t>
            </a:r>
            <a:r>
              <a:rPr lang="en-US" dirty="0" err="1" smtClean="0"/>
              <a:t>jcmd</a:t>
            </a:r>
            <a:r>
              <a:rPr lang="en-US" sz="1200" b="0" i="0" kern="1200" dirty="0" smtClean="0">
                <a:solidFill>
                  <a:schemeClr val="tx1"/>
                </a:solidFill>
                <a:effectLst/>
                <a:latin typeface="+mn-lt"/>
                <a:ea typeface="+mn-ea"/>
                <a:cs typeface="+mn-cs"/>
              </a:rPr>
              <a:t> to start a JFR recording and dumps the data to a </a:t>
            </a:r>
            <a:r>
              <a:rPr lang="en-US" dirty="0" smtClean="0"/>
              <a:t>.</a:t>
            </a:r>
            <a:r>
              <a:rPr lang="en-US" dirty="0" err="1" smtClean="0"/>
              <a:t>jfr</a:t>
            </a:r>
            <a:r>
              <a:rPr lang="en-US" sz="1200" b="0" i="0" kern="1200" dirty="0" smtClean="0">
                <a:solidFill>
                  <a:schemeClr val="tx1"/>
                </a:solidFill>
                <a:effectLst/>
                <a:latin typeface="+mn-lt"/>
                <a:ea typeface="+mn-ea"/>
                <a:cs typeface="+mn-cs"/>
              </a:rPr>
              <a:t> file. This </a:t>
            </a:r>
            <a:r>
              <a:rPr lang="en-US" dirty="0" err="1" smtClean="0"/>
              <a:t>jcmd</a:t>
            </a:r>
            <a:r>
              <a:rPr lang="en-US" sz="1200" b="0" i="0" kern="1200" dirty="0" smtClean="0">
                <a:solidFill>
                  <a:schemeClr val="tx1"/>
                </a:solidFill>
                <a:effectLst/>
                <a:latin typeface="+mn-lt"/>
                <a:ea typeface="+mn-ea"/>
                <a:cs typeface="+mn-cs"/>
              </a:rPr>
              <a:t> is available in the </a:t>
            </a:r>
            <a:r>
              <a:rPr lang="en-US" dirty="0" smtClean="0"/>
              <a:t>JDK 11/bin</a:t>
            </a:r>
            <a:r>
              <a:rPr lang="en-US" sz="1200" b="0" i="0" kern="1200" dirty="0" smtClean="0">
                <a:solidFill>
                  <a:schemeClr val="tx1"/>
                </a:solidFill>
                <a:effectLst/>
                <a:latin typeface="+mn-lt"/>
                <a:ea typeface="+mn-ea"/>
                <a:cs typeface="+mn-cs"/>
              </a:rPr>
              <a:t>, not JRE.</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39</a:t>
            </a:fld>
            <a:endParaRPr lang="en-US"/>
          </a:p>
        </p:txBody>
      </p:sp>
    </p:spTree>
    <p:extLst>
      <p:ext uri="{BB962C8B-B14F-4D97-AF65-F5344CB8AC3E}">
        <p14:creationId xmlns:p14="http://schemas.microsoft.com/office/powerpoint/2010/main" val="904413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40</a:t>
            </a:fld>
            <a:endParaRPr lang="en-US"/>
          </a:p>
        </p:txBody>
      </p:sp>
    </p:spTree>
    <p:extLst>
      <p:ext uri="{BB962C8B-B14F-4D97-AF65-F5344CB8AC3E}">
        <p14:creationId xmlns:p14="http://schemas.microsoft.com/office/powerpoint/2010/main" val="3148735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Files.mismatch</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Path.of</a:t>
            </a:r>
            <a:r>
              <a:rPr lang="en-US" sz="1200" b="0" i="0" u="none" strike="noStrike" kern="1200" baseline="0" dirty="0" smtClean="0">
                <a:solidFill>
                  <a:schemeClr val="tx1"/>
                </a:solidFill>
                <a:latin typeface="+mn-lt"/>
                <a:ea typeface="+mn-ea"/>
                <a:cs typeface="+mn-cs"/>
              </a:rPr>
              <a:t>("/file1"), </a:t>
            </a:r>
            <a:r>
              <a:rPr lang="en-US" sz="1200" b="0" i="0" u="none" strike="noStrike" kern="1200" baseline="0" dirty="0" err="1" smtClean="0">
                <a:solidFill>
                  <a:schemeClr val="tx1"/>
                </a:solidFill>
                <a:latin typeface="+mn-lt"/>
                <a:ea typeface="+mn-ea"/>
                <a:cs typeface="+mn-cs"/>
              </a:rPr>
              <a:t>Path.of</a:t>
            </a:r>
            <a:r>
              <a:rPr lang="en-US" sz="1200" b="0" i="0" u="none" strike="noStrike" kern="1200" baseline="0" dirty="0" smtClean="0">
                <a:solidFill>
                  <a:schemeClr val="tx1"/>
                </a:solidFill>
                <a:latin typeface="+mn-lt"/>
                <a:ea typeface="+mn-ea"/>
                <a:cs typeface="+mn-cs"/>
              </a:rPr>
              <a:t>("/file2));</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41</a:t>
            </a:fld>
            <a:endParaRPr lang="en-US"/>
          </a:p>
        </p:txBody>
      </p:sp>
    </p:spTree>
    <p:extLst>
      <p:ext uri="{BB962C8B-B14F-4D97-AF65-F5344CB8AC3E}">
        <p14:creationId xmlns:p14="http://schemas.microsoft.com/office/powerpoint/2010/main" val="1302282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https://openjdk.java.net/jeps/341</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42</a:t>
            </a:fld>
            <a:endParaRPr lang="en-US"/>
          </a:p>
        </p:txBody>
      </p:sp>
    </p:spTree>
    <p:extLst>
      <p:ext uri="{BB962C8B-B14F-4D97-AF65-F5344CB8AC3E}">
        <p14:creationId xmlns:p14="http://schemas.microsoft.com/office/powerpoint/2010/main" val="3191517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JEP  346</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improves the performance of the Garbage-first (G1) collector. If the application is low of the activity or idle, G1 periodically trigger a concurrent cycle to determine overall Java heap usage and return unused Java heap memory to the operating system.</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Promptly Return Unused Committed Memory from G1</a:t>
            </a: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Shenandoah is a new low-pause and concurrent garbage collector, read this </a:t>
            </a:r>
            <a:r>
              <a:rPr lang="en-US" sz="1200" b="0" i="1" u="none" strike="noStrike" kern="1200" dirty="0" smtClean="0">
                <a:solidFill>
                  <a:schemeClr val="tx1"/>
                </a:solidFill>
                <a:effectLst/>
                <a:latin typeface="+mn-lt"/>
                <a:ea typeface="+mn-ea"/>
                <a:cs typeface="+mn-cs"/>
                <a:hlinkClick r:id="rId3"/>
              </a:rPr>
              <a:t>research paper</a:t>
            </a:r>
            <a:r>
              <a:rPr lang="en-US" sz="1200" b="0" i="0" kern="1200" dirty="0" smtClean="0">
                <a:solidFill>
                  <a:schemeClr val="tx1"/>
                </a:solidFill>
                <a:effectLst/>
                <a:latin typeface="+mn-lt"/>
                <a:ea typeface="+mn-ea"/>
                <a:cs typeface="+mn-cs"/>
              </a:rPr>
              <a:t>, it reduces GC pause time and independent of the Java heap size (5M or 5G of heap size have the same pause time, useful for large heap applications.)</a:t>
            </a:r>
          </a:p>
          <a:p>
            <a:r>
              <a:rPr lang="en-US" sz="1200" b="0" i="0" kern="1200" dirty="0" smtClean="0">
                <a:solidFill>
                  <a:schemeClr val="tx1"/>
                </a:solidFill>
                <a:effectLst/>
                <a:latin typeface="+mn-lt"/>
                <a:ea typeface="+mn-ea"/>
                <a:cs typeface="+mn-cs"/>
              </a:rPr>
              <a:t>This GC is an experimental feature, and we need to use the following options to enable the new Shenandoah GC.</a:t>
            </a:r>
          </a:p>
          <a:p>
            <a:endParaRPr lang="en-US" dirty="0" smtClean="0"/>
          </a:p>
          <a:p>
            <a:endParaRPr lang="en-US" dirty="0" smtClean="0"/>
          </a:p>
          <a:p>
            <a:r>
              <a:rPr lang="en-US" sz="1200" b="0" i="0" kern="1200" dirty="0" smtClean="0">
                <a:solidFill>
                  <a:schemeClr val="tx1"/>
                </a:solidFill>
                <a:effectLst/>
                <a:latin typeface="+mn-lt"/>
                <a:ea typeface="+mn-ea"/>
                <a:cs typeface="+mn-cs"/>
              </a:rPr>
              <a:t>Added a range of </a:t>
            </a:r>
            <a:r>
              <a:rPr lang="en-US" sz="1200" b="1" i="0" kern="1200" dirty="0" smtClean="0">
                <a:solidFill>
                  <a:schemeClr val="tx1"/>
                </a:solidFill>
                <a:effectLst/>
                <a:latin typeface="+mn-lt"/>
                <a:ea typeface="+mn-ea"/>
                <a:cs typeface="+mn-cs"/>
              </a:rPr>
              <a:t>Java </a:t>
            </a:r>
            <a:r>
              <a:rPr lang="en-US" sz="1200" b="1" i="0" kern="1200" dirty="0" err="1" smtClean="0">
                <a:solidFill>
                  <a:schemeClr val="tx1"/>
                </a:solidFill>
                <a:effectLst/>
                <a:latin typeface="+mn-lt"/>
                <a:ea typeface="+mn-ea"/>
                <a:cs typeface="+mn-cs"/>
              </a:rPr>
              <a:t>Microbenchmark</a:t>
            </a:r>
            <a:r>
              <a:rPr lang="en-US" sz="1200" b="1" i="0" kern="1200" dirty="0" smtClean="0">
                <a:solidFill>
                  <a:schemeClr val="tx1"/>
                </a:solidFill>
                <a:effectLst/>
                <a:latin typeface="+mn-lt"/>
                <a:ea typeface="+mn-ea"/>
                <a:cs typeface="+mn-cs"/>
              </a:rPr>
              <a:t> Harness </a:t>
            </a:r>
            <a:r>
              <a:rPr lang="en-US" sz="1200" b="0" i="0" kern="1200" dirty="0" smtClean="0">
                <a:solidFill>
                  <a:schemeClr val="tx1"/>
                </a:solidFill>
                <a:effectLst/>
                <a:latin typeface="+mn-lt"/>
                <a:ea typeface="+mn-ea"/>
                <a:cs typeface="+mn-cs"/>
              </a:rPr>
              <a:t>(JMH) benchmarks to the JDK source code, for those interested to add or modify the JDK source code itself, now they have a way to compare the performance.</a:t>
            </a:r>
          </a:p>
          <a:p>
            <a:endParaRPr lang="en-US" dirty="0" smtClean="0"/>
          </a:p>
          <a:p>
            <a:r>
              <a:rPr lang="en-US" sz="1200" b="0" i="0" kern="1200" dirty="0" smtClean="0">
                <a:solidFill>
                  <a:schemeClr val="tx1"/>
                </a:solidFill>
                <a:effectLst/>
                <a:latin typeface="+mn-lt"/>
                <a:ea typeface="+mn-ea"/>
                <a:cs typeface="+mn-cs"/>
              </a:rPr>
              <a:t>A new package</a:t>
            </a:r>
            <a:r>
              <a:rPr lang="en-US" sz="1200" b="1" i="0" kern="1200" dirty="0" smtClean="0">
                <a:solidFill>
                  <a:schemeClr val="tx1"/>
                </a:solidFill>
                <a:effectLst/>
                <a:latin typeface="+mn-lt"/>
                <a:ea typeface="+mn-ea"/>
                <a:cs typeface="+mn-cs"/>
              </a:rPr>
              <a:t> </a:t>
            </a:r>
            <a:r>
              <a:rPr lang="en-US" b="1" dirty="0" err="1" smtClean="0"/>
              <a:t>java.lang.constant</a:t>
            </a:r>
            <a:r>
              <a:rPr lang="en-US" sz="1200" b="0" i="0" kern="1200" dirty="0" smtClean="0">
                <a:solidFill>
                  <a:schemeClr val="tx1"/>
                </a:solidFill>
                <a:effectLst/>
                <a:latin typeface="+mn-lt"/>
                <a:ea typeface="+mn-ea"/>
                <a:cs typeface="+mn-cs"/>
              </a:rPr>
              <a:t>, a list of new classes and interfaces to model the key class-file and run-time artifacts, for example, the </a:t>
            </a:r>
            <a:r>
              <a:rPr lang="en-US" sz="1200" b="0" i="1" u="none" strike="noStrike" kern="1200" dirty="0" smtClean="0">
                <a:solidFill>
                  <a:schemeClr val="tx1"/>
                </a:solidFill>
                <a:effectLst/>
                <a:latin typeface="+mn-lt"/>
                <a:ea typeface="+mn-ea"/>
                <a:cs typeface="+mn-cs"/>
                <a:hlinkClick r:id="rId4"/>
              </a:rPr>
              <a:t>constant pool</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JEP improves the performance of the Garbage-first (G1) collector, by splits the problematic collection set into two parts – mandatory and optional. The G1 will abort the optional part if lack of time to handle it.</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43</a:t>
            </a:fld>
            <a:endParaRPr lang="en-US"/>
          </a:p>
        </p:txBody>
      </p:sp>
    </p:spTree>
    <p:extLst>
      <p:ext uri="{BB962C8B-B14F-4D97-AF65-F5344CB8AC3E}">
        <p14:creationId xmlns:p14="http://schemas.microsoft.com/office/powerpoint/2010/main" val="1711532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44</a:t>
            </a:fld>
            <a:endParaRPr lang="en-US"/>
          </a:p>
        </p:txBody>
      </p:sp>
    </p:spTree>
    <p:extLst>
      <p:ext uri="{BB962C8B-B14F-4D97-AF65-F5344CB8AC3E}">
        <p14:creationId xmlns:p14="http://schemas.microsoft.com/office/powerpoint/2010/main" val="3137341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https://openjdk.java.net/jeps/351</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45</a:t>
            </a:fld>
            <a:endParaRPr lang="en-US"/>
          </a:p>
        </p:txBody>
      </p:sp>
    </p:spTree>
    <p:extLst>
      <p:ext uri="{BB962C8B-B14F-4D97-AF65-F5344CB8AC3E}">
        <p14:creationId xmlns:p14="http://schemas.microsoft.com/office/powerpoint/2010/main" val="118347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000000"/>
                </a:solidFill>
                <a:latin typeface="raleway"/>
              </a:rPr>
              <a:t>Open JDK  </a:t>
            </a:r>
          </a:p>
          <a:p>
            <a:r>
              <a:rPr lang="en-US" sz="1200" dirty="0" smtClean="0"/>
              <a:t>OpenJDK is a free and open-source implementation of the Java SE Platform Edition. It was initially released in 2007 as the result of the development that Sun Microsystems started in 2006.</a:t>
            </a:r>
          </a:p>
          <a:p>
            <a:r>
              <a:rPr lang="en-US" sz="1200" dirty="0" smtClean="0"/>
              <a:t>Certainly, we should emphasize that the </a:t>
            </a:r>
            <a:r>
              <a:rPr lang="en-US" sz="1200" b="1" dirty="0" smtClean="0"/>
              <a:t>OpenJDK is an official reference implementation of a Java Standard Edition since version SE 7</a:t>
            </a:r>
            <a:r>
              <a:rPr lang="en-US" sz="1200" dirty="0" smtClean="0"/>
              <a:t>.</a:t>
            </a:r>
          </a:p>
          <a:p>
            <a:r>
              <a:rPr lang="en-US" sz="1200" dirty="0" smtClean="0"/>
              <a:t>Initially, it was based only on the JDK 7. But, </a:t>
            </a:r>
            <a:r>
              <a:rPr lang="en-US" sz="1200" b="1" dirty="0" smtClean="0"/>
              <a:t>since Java 10, the open-source reference implementation of the Java SE platform is the responsibility of the </a:t>
            </a:r>
            <a:r>
              <a:rPr lang="en-US" sz="1200" b="1" dirty="0" smtClean="0">
                <a:hlinkClick r:id="rId3"/>
              </a:rPr>
              <a:t>JDK Project</a:t>
            </a:r>
            <a:r>
              <a:rPr lang="en-US" sz="1200" dirty="0" smtClean="0"/>
              <a:t>. And, just like for the Oracle, the JDK Project will also deliver new feature releases every six months.</a:t>
            </a:r>
          </a:p>
          <a:p>
            <a:r>
              <a:rPr lang="en-US" sz="1200" dirty="0" smtClean="0"/>
              <a:t>We should note that before this long-running project, there were JDK Release Projects that released one feature and then got discontinued.</a:t>
            </a:r>
          </a:p>
          <a:p>
            <a:r>
              <a:rPr lang="en-US" sz="1200" dirty="0" smtClean="0"/>
              <a:t>Let's now check out the OpenJDK versions:</a:t>
            </a:r>
          </a:p>
          <a:p>
            <a:r>
              <a:rPr lang="en-US" dirty="0" smtClean="0"/>
              <a:t/>
            </a:r>
            <a:br>
              <a:rPr lang="en-US" dirty="0" smtClean="0"/>
            </a:br>
            <a:endParaRPr lang="en-US" sz="1200" b="1" i="0" dirty="0" smtClean="0">
              <a:solidFill>
                <a:srgbClr val="000000"/>
              </a:solidFill>
              <a:effectLst/>
              <a:latin typeface="raleway"/>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a:t>
            </a:fld>
            <a:endParaRPr lang="en-US"/>
          </a:p>
        </p:txBody>
      </p:sp>
    </p:spTree>
    <p:extLst>
      <p:ext uri="{BB962C8B-B14F-4D97-AF65-F5344CB8AC3E}">
        <p14:creationId xmlns:p14="http://schemas.microsoft.com/office/powerpoint/2010/main" val="1825642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Java 13 introduced a new </a:t>
            </a:r>
            <a:r>
              <a:rPr lang="en-US" dirty="0" err="1" smtClean="0"/>
              <a:t>NioSocketImpl</a:t>
            </a:r>
            <a:r>
              <a:rPr lang="en-US" sz="1200" b="0" i="0" kern="1200" dirty="0" smtClean="0">
                <a:solidFill>
                  <a:schemeClr val="tx1"/>
                </a:solidFill>
                <a:effectLst/>
                <a:latin typeface="+mn-lt"/>
                <a:ea typeface="+mn-ea"/>
                <a:cs typeface="+mn-cs"/>
              </a:rPr>
              <a:t> class as a drop-in replacement for </a:t>
            </a:r>
            <a:r>
              <a:rPr lang="en-US" dirty="0" err="1" smtClean="0"/>
              <a:t>PlainSocketImpl</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However, if something goes wrong, we can still switch back to the old implementation </a:t>
            </a:r>
            <a:r>
              <a:rPr lang="en-US" dirty="0" err="1" smtClean="0"/>
              <a:t>PlainSocketImpl</a:t>
            </a:r>
            <a:r>
              <a:rPr lang="en-US" sz="1200" b="0" i="0" kern="1200" dirty="0" smtClean="0">
                <a:solidFill>
                  <a:schemeClr val="tx1"/>
                </a:solidFill>
                <a:effectLst/>
                <a:latin typeface="+mn-lt"/>
                <a:ea typeface="+mn-ea"/>
                <a:cs typeface="+mn-cs"/>
              </a:rPr>
              <a:t> by setting </a:t>
            </a:r>
            <a:r>
              <a:rPr lang="en-US" dirty="0" err="1" smtClean="0"/>
              <a:t>jdk.net.usePlainSocketImpl</a:t>
            </a:r>
            <a:r>
              <a:rPr lang="en-US" sz="1200" b="0" i="0" kern="1200" dirty="0" smtClean="0">
                <a:solidFill>
                  <a:schemeClr val="tx1"/>
                </a:solidFill>
                <a:effectLst/>
                <a:latin typeface="+mn-lt"/>
                <a:ea typeface="+mn-ea"/>
                <a:cs typeface="+mn-cs"/>
              </a:rPr>
              <a:t> system property.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new implementation will be easy to adapt to work with user-mode threads, a.k.a. fibers, currently being explored in </a:t>
            </a:r>
            <a:r>
              <a:rPr lang="en-US" sz="1200" b="0" i="0" u="none" strike="noStrike" kern="1200" dirty="0" smtClean="0">
                <a:solidFill>
                  <a:schemeClr val="tx1"/>
                </a:solidFill>
                <a:effectLst/>
                <a:latin typeface="+mn-lt"/>
                <a:ea typeface="+mn-ea"/>
                <a:cs typeface="+mn-cs"/>
                <a:hlinkClick r:id="rId3"/>
              </a:rPr>
              <a:t>Project Loom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46</a:t>
            </a:fld>
            <a:endParaRPr lang="en-US"/>
          </a:p>
        </p:txBody>
      </p:sp>
    </p:spTree>
    <p:extLst>
      <p:ext uri="{BB962C8B-B14F-4D97-AF65-F5344CB8AC3E}">
        <p14:creationId xmlns:p14="http://schemas.microsoft.com/office/powerpoint/2010/main" val="428279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47</a:t>
            </a:fld>
            <a:endParaRPr lang="en-US"/>
          </a:p>
        </p:txBody>
      </p:sp>
    </p:spTree>
    <p:extLst>
      <p:ext uri="{BB962C8B-B14F-4D97-AF65-F5344CB8AC3E}">
        <p14:creationId xmlns:p14="http://schemas.microsoft.com/office/powerpoint/2010/main" val="242843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String </a:t>
            </a:r>
            <a:r>
              <a:rPr lang="en-US" sz="1200" b="0" i="0" u="none" strike="noStrike" kern="1200" baseline="0" dirty="0" err="1" smtClean="0">
                <a:solidFill>
                  <a:schemeClr val="tx1"/>
                </a:solidFill>
                <a:latin typeface="+mn-lt"/>
                <a:ea typeface="+mn-ea"/>
                <a:cs typeface="+mn-cs"/>
              </a:rPr>
              <a:t>monthName</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switch (</a:t>
            </a:r>
            <a:r>
              <a:rPr lang="en-US" sz="1200" b="0" i="0" u="none" strike="noStrike" kern="1200" baseline="0" dirty="0" err="1" smtClean="0">
                <a:solidFill>
                  <a:schemeClr val="tx1"/>
                </a:solidFill>
                <a:latin typeface="+mn-lt"/>
                <a:ea typeface="+mn-ea"/>
                <a:cs typeface="+mn-cs"/>
              </a:rPr>
              <a:t>monthNumber</a:t>
            </a:r>
            <a:r>
              <a:rPr lang="en-US" sz="1200" b="0" i="0" u="none" strike="noStrike" kern="1200" baseline="0" dirty="0" smtClean="0">
                <a:solidFill>
                  <a:schemeClr val="tx1"/>
                </a:solidFill>
                <a:latin typeface="+mn-lt"/>
                <a:ea typeface="+mn-ea"/>
                <a:cs typeface="+mn-cs"/>
              </a:rPr>
              <a:t>) { </a:t>
            </a:r>
          </a:p>
          <a:p>
            <a:r>
              <a:rPr lang="en-US" sz="1200" b="0" i="0" u="none" strike="noStrike" kern="1200" baseline="0" dirty="0" smtClean="0">
                <a:solidFill>
                  <a:schemeClr val="tx1"/>
                </a:solidFill>
                <a:latin typeface="+mn-lt"/>
                <a:ea typeface="+mn-ea"/>
                <a:cs typeface="+mn-cs"/>
              </a:rPr>
              <a:t>case 1 -&gt; </a:t>
            </a:r>
            <a:r>
              <a:rPr lang="en-US" sz="1200" b="0" i="0" u="none" strike="noStrike" kern="1200" baseline="0" dirty="0" err="1" smtClean="0">
                <a:solidFill>
                  <a:schemeClr val="tx1"/>
                </a:solidFill>
                <a:latin typeface="+mn-lt"/>
                <a:ea typeface="+mn-ea"/>
                <a:cs typeface="+mn-cs"/>
              </a:rPr>
              <a:t>monthName</a:t>
            </a:r>
            <a:r>
              <a:rPr lang="en-US" sz="1200" b="0" i="0" u="none" strike="noStrike" kern="1200" baseline="0" dirty="0" smtClean="0">
                <a:solidFill>
                  <a:schemeClr val="tx1"/>
                </a:solidFill>
                <a:latin typeface="+mn-lt"/>
                <a:ea typeface="+mn-ea"/>
                <a:cs typeface="+mn-cs"/>
              </a:rPr>
              <a:t> = "January"; </a:t>
            </a:r>
          </a:p>
          <a:p>
            <a:r>
              <a:rPr lang="en-US" sz="1200" b="0" i="0" u="none" strike="noStrike" kern="1200" baseline="0" dirty="0" smtClean="0">
                <a:solidFill>
                  <a:schemeClr val="tx1"/>
                </a:solidFill>
                <a:latin typeface="+mn-lt"/>
                <a:ea typeface="+mn-ea"/>
                <a:cs typeface="+mn-cs"/>
              </a:rPr>
              <a:t>case 2 -&gt; </a:t>
            </a:r>
            <a:r>
              <a:rPr lang="en-US" sz="1200" b="0" i="0" u="none" strike="noStrike" kern="1200" baseline="0" dirty="0" err="1" smtClean="0">
                <a:solidFill>
                  <a:schemeClr val="tx1"/>
                </a:solidFill>
                <a:latin typeface="+mn-lt"/>
                <a:ea typeface="+mn-ea"/>
                <a:cs typeface="+mn-cs"/>
              </a:rPr>
              <a:t>monthName</a:t>
            </a:r>
            <a:r>
              <a:rPr lang="en-US" sz="1200" b="0" i="0" u="none" strike="noStrike" kern="1200" baseline="0" dirty="0" smtClean="0">
                <a:solidFill>
                  <a:schemeClr val="tx1"/>
                </a:solidFill>
                <a:latin typeface="+mn-lt"/>
                <a:ea typeface="+mn-ea"/>
                <a:cs typeface="+mn-cs"/>
              </a:rPr>
              <a:t> = "February"; </a:t>
            </a:r>
          </a:p>
          <a:p>
            <a:r>
              <a:rPr lang="en-US" sz="1200" b="0" i="0" u="none" strike="noStrike" kern="1200" baseline="0" dirty="0" smtClean="0">
                <a:solidFill>
                  <a:schemeClr val="tx1"/>
                </a:solidFill>
                <a:latin typeface="+mn-lt"/>
                <a:ea typeface="+mn-ea"/>
                <a:cs typeface="+mn-cs"/>
              </a:rPr>
              <a:t>case 3: </a:t>
            </a:r>
            <a:r>
              <a:rPr lang="en-US" sz="1200" b="0" i="0" u="none" strike="noStrike" kern="1200" baseline="0" dirty="0" err="1" smtClean="0">
                <a:solidFill>
                  <a:schemeClr val="tx1"/>
                </a:solidFill>
                <a:latin typeface="+mn-lt"/>
                <a:ea typeface="+mn-ea"/>
                <a:cs typeface="+mn-cs"/>
              </a:rPr>
              <a:t>monthName</a:t>
            </a:r>
            <a:r>
              <a:rPr lang="en-US" sz="1200" b="0" i="0" u="none" strike="noStrike" kern="1200" baseline="0" dirty="0" smtClean="0">
                <a:solidFill>
                  <a:schemeClr val="tx1"/>
                </a:solidFill>
                <a:latin typeface="+mn-lt"/>
                <a:ea typeface="+mn-ea"/>
                <a:cs typeface="+mn-cs"/>
              </a:rPr>
              <a:t> = "March";  //ERR</a:t>
            </a:r>
          </a:p>
          <a:p>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Dropping support for Solaris/SPARC, Solaris/x64, and Linux/SPARC ports, fewer platforms support means faster delivery for new features.</a:t>
            </a:r>
          </a:p>
          <a:p>
            <a:r>
              <a:rPr lang="en-US" sz="1200" b="0" i="1" kern="1200" dirty="0" smtClean="0">
                <a:solidFill>
                  <a:schemeClr val="tx1"/>
                </a:solidFill>
                <a:effectLst/>
                <a:latin typeface="+mn-lt"/>
                <a:ea typeface="+mn-ea"/>
                <a:cs typeface="+mn-cs"/>
              </a:rPr>
              <a:t>P.S Java 15 </a:t>
            </a:r>
            <a:r>
              <a:rPr lang="en-US" sz="1200" b="0" i="1" u="none" strike="noStrike" kern="1200" dirty="0" smtClean="0">
                <a:solidFill>
                  <a:schemeClr val="tx1"/>
                </a:solidFill>
                <a:effectLst/>
                <a:latin typeface="+mn-lt"/>
                <a:ea typeface="+mn-ea"/>
                <a:cs typeface="+mn-cs"/>
                <a:hlinkClick r:id="rId3"/>
              </a:rPr>
              <a:t>JEP 381</a:t>
            </a:r>
            <a:r>
              <a:rPr lang="en-US" sz="1200" b="0" i="1" kern="1200" dirty="0" smtClean="0">
                <a:solidFill>
                  <a:schemeClr val="tx1"/>
                </a:solidFill>
                <a:effectLst/>
                <a:latin typeface="+mn-lt"/>
                <a:ea typeface="+mn-ea"/>
                <a:cs typeface="+mn-cs"/>
              </a:rPr>
              <a:t> removed the above ports.</a:t>
            </a:r>
            <a:endParaRPr lang="en-US" sz="1200" b="0" i="0" kern="1200" dirty="0" smtClean="0">
              <a:solidFill>
                <a:schemeClr val="tx1"/>
              </a:solidFill>
              <a:effectLst/>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Goals</a:t>
            </a:r>
          </a:p>
          <a:p>
            <a:r>
              <a:rPr lang="en-US" sz="1200" b="0" i="0" kern="1200" dirty="0" smtClean="0">
                <a:solidFill>
                  <a:schemeClr val="tx1"/>
                </a:solidFill>
                <a:effectLst/>
                <a:latin typeface="+mn-lt"/>
                <a:ea typeface="+mn-ea"/>
                <a:cs typeface="+mn-cs"/>
              </a:rPr>
              <a:t>Remove all source code specific to the Solaris operating system</a:t>
            </a:r>
          </a:p>
          <a:p>
            <a:r>
              <a:rPr lang="en-US" sz="1200" b="0" i="0" kern="1200" dirty="0" smtClean="0">
                <a:solidFill>
                  <a:schemeClr val="tx1"/>
                </a:solidFill>
                <a:effectLst/>
                <a:latin typeface="+mn-lt"/>
                <a:ea typeface="+mn-ea"/>
                <a:cs typeface="+mn-cs"/>
              </a:rPr>
              <a:t>Remove all source code specific to the SPARC architecture</a:t>
            </a:r>
          </a:p>
          <a:p>
            <a:r>
              <a:rPr lang="en-US" sz="1200" b="0" i="0" kern="1200" dirty="0" smtClean="0">
                <a:solidFill>
                  <a:schemeClr val="tx1"/>
                </a:solidFill>
                <a:effectLst/>
                <a:latin typeface="+mn-lt"/>
                <a:ea typeface="+mn-ea"/>
                <a:cs typeface="+mn-cs"/>
              </a:rPr>
              <a:t>Update documentation and source code comments for future releases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48</a:t>
            </a:fld>
            <a:endParaRPr lang="en-US"/>
          </a:p>
        </p:txBody>
      </p:sp>
    </p:spTree>
    <p:extLst>
      <p:ext uri="{BB962C8B-B14F-4D97-AF65-F5344CB8AC3E}">
        <p14:creationId xmlns:p14="http://schemas.microsoft.com/office/powerpoint/2010/main" val="3128741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r>
              <a:rPr lang="en-US" sz="1200" b="0" i="0" u="none" strike="noStrike" kern="1200" baseline="0" dirty="0" err="1" smtClean="0">
                <a:solidFill>
                  <a:schemeClr val="tx1"/>
                </a:solidFill>
                <a:latin typeface="+mn-lt"/>
                <a:ea typeface="+mn-ea"/>
                <a:cs typeface="+mn-cs"/>
              </a:rPr>
              <a:t>BigDe</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String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49</a:t>
            </a:fld>
            <a:endParaRPr lang="en-US"/>
          </a:p>
        </p:txBody>
      </p:sp>
    </p:spTree>
    <p:extLst>
      <p:ext uri="{BB962C8B-B14F-4D97-AF65-F5344CB8AC3E}">
        <p14:creationId xmlns:p14="http://schemas.microsoft.com/office/powerpoint/2010/main" val="198773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String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Improved the existing JFR to support </a:t>
            </a:r>
            <a:r>
              <a:rPr lang="en-US" sz="1200" b="1" i="0" kern="1200" dirty="0" smtClean="0">
                <a:solidFill>
                  <a:schemeClr val="tx1"/>
                </a:solidFill>
                <a:effectLst/>
                <a:latin typeface="+mn-lt"/>
                <a:ea typeface="+mn-ea"/>
                <a:cs typeface="+mn-cs"/>
              </a:rPr>
              <a:t>event streaming</a:t>
            </a:r>
            <a:r>
              <a:rPr lang="en-US" sz="1200" b="0" i="0" kern="1200" dirty="0" smtClean="0">
                <a:solidFill>
                  <a:schemeClr val="tx1"/>
                </a:solidFill>
                <a:effectLst/>
                <a:latin typeface="+mn-lt"/>
                <a:ea typeface="+mn-ea"/>
                <a:cs typeface="+mn-cs"/>
              </a:rPr>
              <a:t>, it means now we can stream the JFR events in real-time, without the need to dump the recorded events to disk and parse it manually.</a:t>
            </a:r>
          </a:p>
          <a:p>
            <a:r>
              <a:rPr lang="en-US" sz="1200" b="0" i="0" kern="1200" dirty="0" smtClean="0">
                <a:solidFill>
                  <a:schemeClr val="tx1"/>
                </a:solidFill>
                <a:effectLst/>
                <a:latin typeface="+mn-lt"/>
                <a:ea typeface="+mn-ea"/>
                <a:cs typeface="+mn-cs"/>
              </a:rPr>
              <a:t>The JDK Flight Recorder (JFR) is a tool for collecting diagnostic and profiling data about a running Java application.</a:t>
            </a:r>
          </a:p>
          <a:p>
            <a:r>
              <a:rPr lang="en-US" sz="1200" b="0" i="0" kern="1200" dirty="0" smtClean="0">
                <a:solidFill>
                  <a:schemeClr val="tx1"/>
                </a:solidFill>
                <a:effectLst/>
                <a:latin typeface="+mn-lt"/>
                <a:ea typeface="+mn-ea"/>
                <a:cs typeface="+mn-cs"/>
              </a:rPr>
              <a:t>Normally, we start a recording, stop it, dump the recorded events to disk for parsing, it works well for profiling, analysis, or debugging.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cap="none" normalizeH="0" baseline="0" dirty="0" smtClean="0">
                <a:ln>
                  <a:noFill/>
                </a:ln>
                <a:solidFill>
                  <a:srgbClr val="212529"/>
                </a:solidFill>
                <a:effectLst/>
                <a:latin typeface="-apple-system"/>
              </a:rPr>
              <a:t>Improved </a:t>
            </a:r>
            <a:r>
              <a:rPr kumimoji="0" lang="en-US" altLang="en-US" sz="1200" b="0" i="0" u="none" strike="noStrike" cap="none" normalizeH="0" baseline="0" dirty="0" err="1" smtClean="0">
                <a:ln>
                  <a:noFill/>
                </a:ln>
                <a:solidFill>
                  <a:srgbClr val="E83E8C"/>
                </a:solidFill>
                <a:effectLst/>
                <a:latin typeface="SFMono-Regular"/>
              </a:rPr>
              <a:t>FileChannel</a:t>
            </a:r>
            <a:r>
              <a:rPr kumimoji="0" lang="en-US" altLang="en-US" sz="1600" b="0" i="0" u="none" strike="noStrike" cap="none" normalizeH="0" baseline="0" dirty="0" smtClean="0">
                <a:ln>
                  <a:noFill/>
                </a:ln>
                <a:solidFill>
                  <a:srgbClr val="212529"/>
                </a:solidFill>
                <a:effectLst/>
                <a:latin typeface="-apple-system"/>
              </a:rPr>
              <a:t> API to </a:t>
            </a:r>
            <a:r>
              <a:rPr kumimoji="0" lang="en-US" altLang="en-US" sz="1600" b="0" i="0" u="none" strike="noStrike" cap="none" normalizeH="0" baseline="0" dirty="0" err="1" smtClean="0">
                <a:ln>
                  <a:noFill/>
                </a:ln>
                <a:solidFill>
                  <a:srgbClr val="212529"/>
                </a:solidFill>
                <a:effectLst/>
                <a:latin typeface="-apple-system"/>
              </a:rPr>
              <a:t>ceate</a:t>
            </a:r>
            <a:r>
              <a:rPr kumimoji="0" lang="en-US" altLang="en-US" sz="1600" b="0" i="0" u="none" strike="noStrike" cap="none" normalizeH="0" baseline="0" dirty="0" smtClean="0">
                <a:ln>
                  <a:noFill/>
                </a:ln>
                <a:solidFill>
                  <a:srgbClr val="212529"/>
                </a:solidFill>
                <a:effectLst/>
                <a:latin typeface="-apple-system"/>
              </a:rPr>
              <a:t> </a:t>
            </a:r>
            <a:r>
              <a:rPr kumimoji="0" lang="en-US" altLang="en-US" sz="1200" b="0" i="0" u="none" strike="noStrike" cap="none" normalizeH="0" baseline="0" dirty="0" err="1" smtClean="0">
                <a:ln>
                  <a:noFill/>
                </a:ln>
                <a:solidFill>
                  <a:srgbClr val="E83E8C"/>
                </a:solidFill>
                <a:effectLst/>
                <a:latin typeface="SFMono-Regular"/>
              </a:rPr>
              <a:t>MappedByteBuffer</a:t>
            </a:r>
            <a:r>
              <a:rPr kumimoji="0" lang="en-US" altLang="en-US" sz="16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JEP 352: Non-Volatile Mapped Byte Buffers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Improved </a:t>
            </a:r>
            <a:r>
              <a:rPr lang="en-US" sz="1200" b="0" i="0" kern="1200" dirty="0" err="1" smtClean="0">
                <a:solidFill>
                  <a:schemeClr val="tx1"/>
                </a:solidFill>
                <a:effectLst/>
                <a:latin typeface="+mn-lt"/>
                <a:ea typeface="+mn-ea"/>
                <a:cs typeface="+mn-cs"/>
              </a:rPr>
              <a:t>FileChannel</a:t>
            </a:r>
            <a:r>
              <a:rPr lang="en-US" sz="1200" b="0" i="0" kern="1200" dirty="0" smtClean="0">
                <a:solidFill>
                  <a:schemeClr val="tx1"/>
                </a:solidFill>
                <a:effectLst/>
                <a:latin typeface="+mn-lt"/>
                <a:ea typeface="+mn-ea"/>
                <a:cs typeface="+mn-cs"/>
              </a:rPr>
              <a:t> API to create </a:t>
            </a:r>
            <a:r>
              <a:rPr lang="en-US" sz="1200" b="0" i="0" kern="1200" dirty="0" err="1" smtClean="0">
                <a:solidFill>
                  <a:schemeClr val="tx1"/>
                </a:solidFill>
                <a:effectLst/>
                <a:latin typeface="+mn-lt"/>
                <a:ea typeface="+mn-ea"/>
                <a:cs typeface="+mn-cs"/>
              </a:rPr>
              <a:t>MappedByteBuffer</a:t>
            </a:r>
            <a:r>
              <a:rPr lang="en-US" sz="1200" b="0" i="0" kern="1200" dirty="0" smtClean="0">
                <a:solidFill>
                  <a:schemeClr val="tx1"/>
                </a:solidFill>
                <a:effectLst/>
                <a:latin typeface="+mn-lt"/>
                <a:ea typeface="+mn-ea"/>
                <a:cs typeface="+mn-cs"/>
              </a:rPr>
              <a:t> that access to </a:t>
            </a:r>
            <a:r>
              <a:rPr lang="en-US" sz="1200" b="0" i="1" u="none" strike="noStrike" kern="1200" dirty="0" smtClean="0">
                <a:solidFill>
                  <a:schemeClr val="tx1"/>
                </a:solidFill>
                <a:effectLst/>
                <a:latin typeface="+mn-lt"/>
                <a:ea typeface="+mn-ea"/>
                <a:cs typeface="+mn-cs"/>
                <a:hlinkClick r:id="rId3"/>
              </a:rPr>
              <a:t>non-volatile memory (NVM)</a:t>
            </a:r>
            <a:r>
              <a:rPr lang="en-US" sz="1200" b="0" i="0" kern="1200" dirty="0" smtClean="0">
                <a:solidFill>
                  <a:schemeClr val="tx1"/>
                </a:solidFill>
                <a:effectLst/>
                <a:latin typeface="+mn-lt"/>
                <a:ea typeface="+mn-ea"/>
                <a:cs typeface="+mn-cs"/>
              </a:rPr>
              <a:t> – a memory that can retrieve stored data even after having been power cycled. For example, this feature ensures that any changes which might still be in the cache are written back to memory.</a:t>
            </a: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Java 11 </a:t>
            </a:r>
            <a:r>
              <a:rPr lang="en-US" sz="1200" b="0" i="1" u="none" strike="noStrike" kern="1200" dirty="0" smtClean="0">
                <a:solidFill>
                  <a:schemeClr val="tx1"/>
                </a:solidFill>
                <a:effectLst/>
                <a:latin typeface="+mn-lt"/>
                <a:ea typeface="+mn-ea"/>
                <a:cs typeface="+mn-cs"/>
                <a:hlinkClick r:id="rId4"/>
              </a:rPr>
              <a:t>JEP 333</a:t>
            </a:r>
            <a:r>
              <a:rPr lang="en-US" sz="1200" b="0" i="0" kern="1200" dirty="0" smtClean="0">
                <a:solidFill>
                  <a:schemeClr val="tx1"/>
                </a:solidFill>
                <a:effectLst/>
                <a:latin typeface="+mn-lt"/>
                <a:ea typeface="+mn-ea"/>
                <a:cs typeface="+mn-cs"/>
              </a:rPr>
              <a:t> introduced the Z Garbage Collector (ZGC) on Linux, and now it ports to </a:t>
            </a:r>
            <a:r>
              <a:rPr lang="en-US" sz="1200" b="0" i="0" kern="1200" dirty="0" err="1" smtClean="0">
                <a:solidFill>
                  <a:schemeClr val="tx1"/>
                </a:solidFill>
                <a:effectLst/>
                <a:latin typeface="+mn-lt"/>
                <a:ea typeface="+mn-ea"/>
                <a:cs typeface="+mn-cs"/>
              </a:rPr>
              <a:t>macOS</a:t>
            </a:r>
            <a:r>
              <a:rPr lang="en-US" sz="1200" b="0" i="0" kern="1200" dirty="0" smtClean="0">
                <a:solidFill>
                  <a:schemeClr val="tx1"/>
                </a:solidFill>
                <a:effectLst/>
                <a:latin typeface="+mn-lt"/>
                <a:ea typeface="+mn-ea"/>
                <a:cs typeface="+mn-cs"/>
              </a:rPr>
              <a:t>.</a:t>
            </a:r>
          </a:p>
          <a:p>
            <a:r>
              <a:rPr lang="en-US" sz="1200" b="0" i="1" kern="1200" dirty="0" smtClean="0">
                <a:solidFill>
                  <a:schemeClr val="tx1"/>
                </a:solidFill>
                <a:effectLst/>
                <a:latin typeface="+mn-lt"/>
                <a:ea typeface="+mn-ea"/>
                <a:cs typeface="+mn-cs"/>
              </a:rPr>
              <a:t>P.S This ZGC is a product feature in Java 15 </a:t>
            </a:r>
            <a:r>
              <a:rPr lang="en-US" sz="1200" b="0" i="1" u="none" strike="noStrike" kern="1200" dirty="0" smtClean="0">
                <a:solidFill>
                  <a:schemeClr val="tx1"/>
                </a:solidFill>
                <a:effectLst/>
                <a:latin typeface="+mn-lt"/>
                <a:ea typeface="+mn-ea"/>
                <a:cs typeface="+mn-cs"/>
                <a:hlinkClick r:id="rId5"/>
              </a:rPr>
              <a:t>JEP 377</a:t>
            </a:r>
            <a:r>
              <a:rPr lang="en-US" sz="1200" b="0" i="1"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Java 11 </a:t>
            </a:r>
            <a:r>
              <a:rPr lang="en-US" sz="1200" b="0" i="1" u="none" strike="noStrike" kern="1200" dirty="0" smtClean="0">
                <a:solidFill>
                  <a:schemeClr val="tx1"/>
                </a:solidFill>
                <a:effectLst/>
                <a:latin typeface="+mn-lt"/>
                <a:ea typeface="+mn-ea"/>
                <a:cs typeface="+mn-cs"/>
                <a:hlinkClick r:id="rId4"/>
              </a:rPr>
              <a:t>JEP 333</a:t>
            </a:r>
            <a:r>
              <a:rPr lang="en-US" sz="1200" b="0" i="0" kern="1200" dirty="0" smtClean="0">
                <a:solidFill>
                  <a:schemeClr val="tx1"/>
                </a:solidFill>
                <a:effectLst/>
                <a:latin typeface="+mn-lt"/>
                <a:ea typeface="+mn-ea"/>
                <a:cs typeface="+mn-cs"/>
              </a:rPr>
              <a:t> introduced the Z Garbage Collector (ZGC) on Linux, and now it ports to Windows version &gt;= 1803.</a:t>
            </a:r>
          </a:p>
          <a:p>
            <a:endParaRPr lang="en-US" sz="1200" b="0" i="0" u="none" strike="noStrike" kern="1200" baseline="0" dirty="0" smtClean="0">
              <a:solidFill>
                <a:schemeClr val="tx1"/>
              </a:solidFill>
              <a:effectLst/>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50</a:t>
            </a:fld>
            <a:endParaRPr lang="en-US"/>
          </a:p>
        </p:txBody>
      </p:sp>
    </p:spTree>
    <p:extLst>
      <p:ext uri="{BB962C8B-B14F-4D97-AF65-F5344CB8AC3E}">
        <p14:creationId xmlns:p14="http://schemas.microsoft.com/office/powerpoint/2010/main" val="3796413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51</a:t>
            </a:fld>
            <a:endParaRPr lang="en-US"/>
          </a:p>
        </p:txBody>
      </p:sp>
    </p:spTree>
    <p:extLst>
      <p:ext uri="{BB962C8B-B14F-4D97-AF65-F5344CB8AC3E}">
        <p14:creationId xmlns:p14="http://schemas.microsoft.com/office/powerpoint/2010/main" val="21612493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JEP 374: Disable and Deprecate Biased Locking</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JEP disable and deprecated the </a:t>
            </a:r>
            <a:r>
              <a:rPr lang="en-US" sz="1200" b="0" i="1" u="none" strike="noStrike" kern="1200" dirty="0" smtClean="0">
                <a:solidFill>
                  <a:schemeClr val="tx1"/>
                </a:solidFill>
                <a:effectLst/>
                <a:latin typeface="+mn-lt"/>
                <a:ea typeface="+mn-ea"/>
                <a:cs typeface="+mn-cs"/>
                <a:hlinkClick r:id="rId3"/>
              </a:rPr>
              <a:t>biased locking</a:t>
            </a:r>
            <a:r>
              <a:rPr lang="en-US" sz="1200" b="0" i="0" kern="1200" dirty="0" smtClean="0">
                <a:solidFill>
                  <a:schemeClr val="tx1"/>
                </a:solidFill>
                <a:effectLst/>
                <a:latin typeface="+mn-lt"/>
                <a:ea typeface="+mn-ea"/>
                <a:cs typeface="+mn-cs"/>
              </a:rPr>
              <a:t> by default. Before Java 15, the biased locking is always enabled by default, giving performance gains for synchronized stuff.</a:t>
            </a:r>
          </a:p>
          <a:p>
            <a:r>
              <a:rPr lang="en-US" sz="1200" b="0" i="0" kern="1200" dirty="0" smtClean="0">
                <a:solidFill>
                  <a:schemeClr val="tx1"/>
                </a:solidFill>
                <a:effectLst/>
                <a:latin typeface="+mn-lt"/>
                <a:ea typeface="+mn-ea"/>
                <a:cs typeface="+mn-cs"/>
              </a:rPr>
              <a:t>The older or legacy Java application uses synchronize collections APIs like </a:t>
            </a:r>
            <a:r>
              <a:rPr lang="en-US" sz="1200" b="0" i="0" kern="1200" dirty="0" err="1" smtClean="0">
                <a:solidFill>
                  <a:schemeClr val="tx1"/>
                </a:solidFill>
                <a:effectLst/>
                <a:latin typeface="+mn-lt"/>
                <a:ea typeface="+mn-ea"/>
                <a:cs typeface="+mn-cs"/>
              </a:rPr>
              <a:t>Hashtable</a:t>
            </a:r>
            <a:r>
              <a:rPr lang="en-US" sz="1200" b="0" i="0" kern="1200" dirty="0" smtClean="0">
                <a:solidFill>
                  <a:schemeClr val="tx1"/>
                </a:solidFill>
                <a:effectLst/>
                <a:latin typeface="+mn-lt"/>
                <a:ea typeface="+mn-ea"/>
                <a:cs typeface="+mn-cs"/>
              </a:rPr>
              <a:t> and Vector, and the biased locking may giving performance gains. Nowadays, the newer Java application generally uses the non-synchronized collections </a:t>
            </a:r>
            <a:r>
              <a:rPr lang="en-US" sz="1200" b="0" i="0" kern="1200" dirty="0" err="1" smtClean="0">
                <a:solidFill>
                  <a:schemeClr val="tx1"/>
                </a:solidFill>
                <a:effectLst/>
                <a:latin typeface="+mn-lt"/>
                <a:ea typeface="+mn-ea"/>
                <a:cs typeface="+mn-cs"/>
              </a:rPr>
              <a:t>HashMap</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ArrayList</a:t>
            </a:r>
            <a:r>
              <a:rPr lang="en-US" sz="1200" b="0" i="0" kern="1200" dirty="0" smtClean="0">
                <a:solidFill>
                  <a:schemeClr val="tx1"/>
                </a:solidFill>
                <a:effectLst/>
                <a:latin typeface="+mn-lt"/>
                <a:ea typeface="+mn-ea"/>
                <a:cs typeface="+mn-cs"/>
              </a:rPr>
              <a:t>, and the performance gains of biased locking are generally less useful now.</a:t>
            </a:r>
          </a:p>
          <a:p>
            <a:r>
              <a:rPr lang="en-US" sz="1200" b="0" i="0" kern="1200" dirty="0" smtClean="0">
                <a:solidFill>
                  <a:schemeClr val="tx1"/>
                </a:solidFill>
                <a:effectLst/>
                <a:latin typeface="+mn-lt"/>
                <a:ea typeface="+mn-ea"/>
                <a:cs typeface="+mn-cs"/>
              </a:rPr>
              <a:t>However, for Java 15, we still can enable the biased locking by using -XX:+</a:t>
            </a:r>
            <a:r>
              <a:rPr lang="en-US" sz="1200" b="0" i="0" kern="1200" dirty="0" err="1" smtClean="0">
                <a:solidFill>
                  <a:schemeClr val="tx1"/>
                </a:solidFill>
                <a:effectLst/>
                <a:latin typeface="+mn-lt"/>
                <a:ea typeface="+mn-ea"/>
                <a:cs typeface="+mn-cs"/>
              </a:rPr>
              <a:t>UseBiasedLocking</a:t>
            </a:r>
            <a:r>
              <a:rPr lang="en-US" sz="1200" b="0" i="0" kern="1200" dirty="0" smtClean="0">
                <a:solidFill>
                  <a:schemeClr val="tx1"/>
                </a:solidFill>
                <a:effectLst/>
                <a:latin typeface="+mn-lt"/>
                <a:ea typeface="+mn-ea"/>
                <a:cs typeface="+mn-cs"/>
              </a:rPr>
              <a:t>, but it will prompt VM warning for deprecated API.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Solaris/SPARC, Solaris/x64, and Linux/SPARC ports and now it is officially removed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52</a:t>
            </a:fld>
            <a:endParaRPr lang="en-US"/>
          </a:p>
        </p:txBody>
      </p:sp>
    </p:spTree>
    <p:extLst>
      <p:ext uri="{BB962C8B-B14F-4D97-AF65-F5344CB8AC3E}">
        <p14:creationId xmlns:p14="http://schemas.microsoft.com/office/powerpoint/2010/main" val="2107976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String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kern="1200" dirty="0" smtClean="0">
                <a:solidFill>
                  <a:schemeClr val="tx1"/>
                </a:solidFill>
                <a:effectLst/>
                <a:latin typeface="+mn-lt"/>
                <a:ea typeface="+mn-ea"/>
                <a:cs typeface="+mn-cs"/>
              </a:rPr>
              <a:t>A new class called </a:t>
            </a:r>
            <a:r>
              <a:rPr lang="en-US" dirty="0" smtClean="0"/>
              <a:t>record</a:t>
            </a:r>
            <a:r>
              <a:rPr lang="en-US" sz="1200" b="0" i="0" kern="1200" dirty="0" smtClean="0">
                <a:solidFill>
                  <a:schemeClr val="tx1"/>
                </a:solidFill>
                <a:effectLst/>
                <a:latin typeface="+mn-lt"/>
                <a:ea typeface="+mn-ea"/>
                <a:cs typeface="+mn-cs"/>
              </a:rPr>
              <a:t> (aka data class), it is a final class, not abstract, and all of its fields are final as well. </a:t>
            </a:r>
          </a:p>
          <a:p>
            <a:r>
              <a:rPr lang="en-US" sz="1200" b="0" i="0" kern="1200" dirty="0" smtClean="0">
                <a:solidFill>
                  <a:schemeClr val="tx1"/>
                </a:solidFill>
                <a:effectLst/>
                <a:latin typeface="+mn-lt"/>
                <a:ea typeface="+mn-ea"/>
                <a:cs typeface="+mn-cs"/>
              </a:rPr>
              <a:t>The </a:t>
            </a:r>
            <a:r>
              <a:rPr lang="en-US" dirty="0" smtClean="0"/>
              <a:t>record</a:t>
            </a:r>
            <a:r>
              <a:rPr lang="en-US" sz="1200" b="0" i="0" kern="1200" dirty="0" smtClean="0">
                <a:solidFill>
                  <a:schemeClr val="tx1"/>
                </a:solidFill>
                <a:effectLst/>
                <a:latin typeface="+mn-lt"/>
                <a:ea typeface="+mn-ea"/>
                <a:cs typeface="+mn-cs"/>
              </a:rPr>
              <a:t> will automatically generate the tedious </a:t>
            </a:r>
            <a:r>
              <a:rPr lang="en-US" dirty="0" smtClean="0"/>
              <a:t>constructors</a:t>
            </a:r>
            <a:r>
              <a:rPr lang="en-US" sz="1200" b="0" i="0" kern="1200" dirty="0" smtClean="0">
                <a:solidFill>
                  <a:schemeClr val="tx1"/>
                </a:solidFill>
                <a:effectLst/>
                <a:latin typeface="+mn-lt"/>
                <a:ea typeface="+mn-ea"/>
                <a:cs typeface="+mn-cs"/>
              </a:rPr>
              <a:t>, </a:t>
            </a:r>
            <a:r>
              <a:rPr lang="en-US" dirty="0" smtClean="0"/>
              <a:t>public get</a:t>
            </a:r>
            <a:r>
              <a:rPr lang="en-US" sz="1200" b="0" i="0" kern="1200" dirty="0" smtClean="0">
                <a:solidFill>
                  <a:schemeClr val="tx1"/>
                </a:solidFill>
                <a:effectLst/>
                <a:latin typeface="+mn-lt"/>
                <a:ea typeface="+mn-ea"/>
                <a:cs typeface="+mn-cs"/>
              </a:rPr>
              <a:t>, </a:t>
            </a:r>
            <a:r>
              <a:rPr lang="en-US" dirty="0" smtClean="0"/>
              <a:t>equals()</a:t>
            </a:r>
            <a:r>
              <a:rPr lang="en-US" sz="1200" b="0" i="0" kern="1200" dirty="0" smtClean="0">
                <a:solidFill>
                  <a:schemeClr val="tx1"/>
                </a:solidFill>
                <a:effectLst/>
                <a:latin typeface="+mn-lt"/>
                <a:ea typeface="+mn-ea"/>
                <a:cs typeface="+mn-cs"/>
              </a:rPr>
              <a:t>, </a:t>
            </a:r>
            <a:r>
              <a:rPr lang="en-US" dirty="0" err="1" smtClean="0"/>
              <a:t>hashCode</a:t>
            </a:r>
            <a:r>
              <a:rPr lang="en-US" dirty="0" smtClean="0"/>
              <a:t>()</a:t>
            </a:r>
            <a:r>
              <a:rPr lang="en-US" sz="1200" b="0" i="0" kern="1200" dirty="0" smtClean="0">
                <a:solidFill>
                  <a:schemeClr val="tx1"/>
                </a:solidFill>
                <a:effectLst/>
                <a:latin typeface="+mn-lt"/>
                <a:ea typeface="+mn-ea"/>
                <a:cs typeface="+mn-cs"/>
              </a:rPr>
              <a:t>, </a:t>
            </a:r>
            <a:r>
              <a:rPr lang="en-US" dirty="0" err="1" smtClean="0"/>
              <a:t>toString</a:t>
            </a:r>
            <a:r>
              <a:rPr lang="en-US" dirty="0" smtClean="0"/>
              <a:t>()</a:t>
            </a:r>
            <a:r>
              <a:rPr lang="en-US" sz="1200" b="0" i="0" kern="1200" dirty="0" smtClean="0">
                <a:solidFill>
                  <a:schemeClr val="tx1"/>
                </a:solidFill>
                <a:effectLst/>
                <a:latin typeface="+mn-lt"/>
                <a:ea typeface="+mn-ea"/>
                <a:cs typeface="+mn-cs"/>
              </a:rPr>
              <a:t> during compile time.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53</a:t>
            </a:fld>
            <a:endParaRPr lang="en-US"/>
          </a:p>
        </p:txBody>
      </p:sp>
    </p:spTree>
    <p:extLst>
      <p:ext uri="{BB962C8B-B14F-4D97-AF65-F5344CB8AC3E}">
        <p14:creationId xmlns:p14="http://schemas.microsoft.com/office/powerpoint/2010/main" val="1500969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p>
          <a:p>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1"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a:t>
            </a:r>
            <a:r>
              <a:rPr lang="en-US" sz="1200" b="0" i="0" u="none" strike="noStrike" kern="1200" baseline="0" dirty="0" err="1" smtClean="0">
                <a:solidFill>
                  <a:schemeClr val="tx1"/>
                </a:solidFill>
                <a:latin typeface="+mn-lt"/>
                <a:ea typeface="+mn-ea"/>
                <a:cs typeface="+mn-cs"/>
              </a:rPr>
              <a:t>Strin</a:t>
            </a: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smtClean="0">
                <a:solidFill>
                  <a:schemeClr val="tx1"/>
                </a:solidFill>
                <a:latin typeface="+mn-lt"/>
                <a:ea typeface="+mn-ea"/>
                <a:cs typeface="+mn-cs"/>
              </a:rPr>
              <a:t>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kern="1200" dirty="0" smtClean="0">
                <a:solidFill>
                  <a:schemeClr val="tx1"/>
                </a:solidFill>
                <a:effectLst/>
                <a:latin typeface="+mn-lt"/>
                <a:ea typeface="+mn-ea"/>
                <a:cs typeface="+mn-cs"/>
              </a:rPr>
              <a:t>Disable and Deprecate Biased Locking</a:t>
            </a:r>
          </a:p>
          <a:p>
            <a:pPr marL="285750" indent="-285750">
              <a:buFontTx/>
              <a:buChar char="-"/>
            </a:pPr>
            <a:endParaRPr lang="en-US" sz="1200" b="0" i="0" u="none" strike="noStrike" kern="1200" baseline="0" dirty="0" smtClean="0">
              <a:solidFill>
                <a:schemeClr val="tx1"/>
              </a:solidFill>
              <a:effectLst/>
              <a:latin typeface="+mn-lt"/>
              <a:ea typeface="+mn-ea"/>
              <a:cs typeface="+mn-cs"/>
            </a:endParaRPr>
          </a:p>
          <a:p>
            <a:pPr marL="285750" indent="-285750">
              <a:buFontTx/>
              <a:buChar char="-"/>
            </a:pPr>
            <a:r>
              <a:rPr lang="en-US" dirty="0" smtClean="0"/>
              <a:t>-XX:+</a:t>
            </a:r>
            <a:r>
              <a:rPr lang="en-US" dirty="0" err="1" smtClean="0"/>
              <a:t>UseShenandoahGC</a:t>
            </a:r>
            <a:r>
              <a:rPr lang="en-US" sz="1200" b="0" i="0" kern="1200" dirty="0" smtClean="0">
                <a:solidFill>
                  <a:schemeClr val="tx1"/>
                </a:solidFill>
                <a:effectLst/>
                <a:latin typeface="+mn-lt"/>
                <a:ea typeface="+mn-ea"/>
                <a:cs typeface="+mn-cs"/>
              </a:rPr>
              <a:t> to enable the Shenandoah GC</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54</a:t>
            </a:fld>
            <a:endParaRPr lang="en-US"/>
          </a:p>
        </p:txBody>
      </p:sp>
    </p:spTree>
    <p:extLst>
      <p:ext uri="{BB962C8B-B14F-4D97-AF65-F5344CB8AC3E}">
        <p14:creationId xmlns:p14="http://schemas.microsoft.com/office/powerpoint/2010/main" val="10368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55</a:t>
            </a:fld>
            <a:endParaRPr lang="en-US"/>
          </a:p>
        </p:txBody>
      </p:sp>
    </p:spTree>
    <p:extLst>
      <p:ext uri="{BB962C8B-B14F-4D97-AF65-F5344CB8AC3E}">
        <p14:creationId xmlns:p14="http://schemas.microsoft.com/office/powerpoint/2010/main" val="291704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MODULES (to address technical depts. In last 20 years, .. ), Module system is optional </a:t>
            </a:r>
          </a:p>
          <a:p>
            <a:r>
              <a:rPr lang="en-US" sz="1200" b="0" i="0" u="none" strike="noStrike" kern="1200" baseline="0" dirty="0" err="1" smtClean="0">
                <a:solidFill>
                  <a:schemeClr val="tx1"/>
                </a:solidFill>
                <a:latin typeface="+mn-lt"/>
                <a:ea typeface="+mn-ea"/>
                <a:cs typeface="+mn-cs"/>
              </a:rPr>
              <a:t>Jshell</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Libraries and Language Improvements, </a:t>
            </a:r>
          </a:p>
          <a:p>
            <a:r>
              <a:rPr lang="en-US" sz="1200" b="0" i="0" u="none" strike="noStrike" kern="1200" baseline="0" dirty="0" smtClean="0">
                <a:solidFill>
                  <a:schemeClr val="tx1"/>
                </a:solidFill>
                <a:latin typeface="+mn-lt"/>
                <a:ea typeface="+mn-ea"/>
                <a:cs typeface="+mn-cs"/>
              </a:rPr>
              <a:t>New APIs</a:t>
            </a:r>
          </a:p>
          <a:p>
            <a:r>
              <a:rPr lang="en-US" sz="1200" b="0" i="0" u="none" strike="noStrike" kern="1200" baseline="0" dirty="0" smtClean="0">
                <a:solidFill>
                  <a:schemeClr val="tx1"/>
                </a:solidFill>
                <a:latin typeface="+mn-lt"/>
                <a:ea typeface="+mn-ea"/>
                <a:cs typeface="+mn-cs"/>
              </a:rPr>
              <a:t>Desktop Java Enhancements</a:t>
            </a:r>
          </a:p>
          <a:p>
            <a:r>
              <a:rPr lang="en-US" sz="1200" b="0" i="0" u="none" strike="noStrike" kern="1200" baseline="0" dirty="0" smtClean="0">
                <a:solidFill>
                  <a:schemeClr val="tx1"/>
                </a:solidFill>
                <a:latin typeface="+mn-lt"/>
                <a:ea typeface="+mn-ea"/>
                <a:cs typeface="+mn-cs"/>
              </a:rPr>
              <a:t>Performance &amp; Security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http://tutorials.jenkov.com/java/modules.html#compiling-a-java-module</a:t>
            </a:r>
          </a:p>
          <a:p>
            <a:r>
              <a:rPr lang="en-US" sz="1200" b="0" i="0" u="none" strike="noStrike" kern="1200" baseline="0" dirty="0" smtClean="0">
                <a:solidFill>
                  <a:schemeClr val="tx1"/>
                </a:solidFill>
                <a:latin typeface="+mn-lt"/>
                <a:ea typeface="+mn-ea"/>
                <a:cs typeface="+mn-cs"/>
              </a:rPr>
              <a:t>https://developer.ibm.com/tutorials/java-modularity-5/</a:t>
            </a:r>
          </a:p>
          <a:p>
            <a:r>
              <a:rPr lang="en-US" sz="1200" b="0" i="0" u="none" strike="noStrike" kern="1200" baseline="0" dirty="0" smtClean="0">
                <a:solidFill>
                  <a:schemeClr val="tx1"/>
                </a:solidFill>
                <a:latin typeface="+mn-lt"/>
                <a:ea typeface="+mn-ea"/>
                <a:cs typeface="+mn-cs"/>
              </a:rPr>
              <a:t>https://www.baeldung.com/java-9-modularity</a:t>
            </a:r>
          </a:p>
          <a:p>
            <a:r>
              <a:rPr lang="en-US" sz="1200" b="0" i="0" u="none" strike="noStrike" kern="1200" baseline="0" dirty="0" smtClean="0">
                <a:solidFill>
                  <a:schemeClr val="tx1"/>
                </a:solidFill>
                <a:latin typeface="+mn-lt"/>
                <a:ea typeface="+mn-ea"/>
                <a:cs typeface="+mn-cs"/>
              </a:rPr>
              <a:t>https://www.developer.com/java/data/using-a-java-9-module-as-a-jar-file/</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7</a:t>
            </a:fld>
            <a:endParaRPr lang="en-US"/>
          </a:p>
        </p:txBody>
      </p:sp>
    </p:spTree>
    <p:extLst>
      <p:ext uri="{BB962C8B-B14F-4D97-AF65-F5344CB8AC3E}">
        <p14:creationId xmlns:p14="http://schemas.microsoft.com/office/powerpoint/2010/main" val="3077282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p>
          <a:p>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1"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a:t>
            </a:r>
            <a:r>
              <a:rPr lang="en-US" sz="1200" b="0" i="0" u="none" strike="noStrike" kern="1200" baseline="0" dirty="0" err="1" smtClean="0">
                <a:solidFill>
                  <a:schemeClr val="tx1"/>
                </a:solidFill>
                <a:latin typeface="+mn-lt"/>
                <a:ea typeface="+mn-ea"/>
                <a:cs typeface="+mn-cs"/>
              </a:rPr>
              <a:t>Strin</a:t>
            </a: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smtClean="0">
                <a:solidFill>
                  <a:schemeClr val="tx1"/>
                </a:solidFill>
                <a:latin typeface="+mn-lt"/>
                <a:ea typeface="+mn-ea"/>
                <a:cs typeface="+mn-cs"/>
              </a:rPr>
              <a:t>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kern="1200" dirty="0" smtClean="0">
                <a:solidFill>
                  <a:schemeClr val="tx1"/>
                </a:solidFill>
                <a:effectLst/>
                <a:latin typeface="+mn-lt"/>
                <a:ea typeface="+mn-ea"/>
                <a:cs typeface="+mn-cs"/>
              </a:rPr>
              <a:t>Disable and Deprecate Biased Locking</a:t>
            </a:r>
          </a:p>
          <a:p>
            <a:pPr marL="285750" indent="-285750">
              <a:buFontTx/>
              <a:buChar char="-"/>
            </a:pPr>
            <a:endParaRPr lang="en-US" sz="1200" b="0" i="0" u="none" strike="noStrike" kern="1200" baseline="0" dirty="0" smtClean="0">
              <a:solidFill>
                <a:schemeClr val="tx1"/>
              </a:solidFill>
              <a:effectLst/>
              <a:latin typeface="+mn-lt"/>
              <a:ea typeface="+mn-ea"/>
              <a:cs typeface="+mn-cs"/>
            </a:endParaRPr>
          </a:p>
          <a:p>
            <a:pPr marL="285750" indent="-285750">
              <a:buFontTx/>
              <a:buChar char="-"/>
            </a:pPr>
            <a:r>
              <a:rPr lang="en-US" dirty="0" smtClean="0"/>
              <a:t>-XX:+</a:t>
            </a:r>
            <a:r>
              <a:rPr lang="en-US" dirty="0" err="1" smtClean="0"/>
              <a:t>UseShenandoahGC</a:t>
            </a:r>
            <a:r>
              <a:rPr lang="en-US" sz="1200" b="0" i="0" kern="1200" dirty="0" smtClean="0">
                <a:solidFill>
                  <a:schemeClr val="tx1"/>
                </a:solidFill>
                <a:effectLst/>
                <a:latin typeface="+mn-lt"/>
                <a:ea typeface="+mn-ea"/>
                <a:cs typeface="+mn-cs"/>
              </a:rPr>
              <a:t> to enable the Shenandoah GC</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56</a:t>
            </a:fld>
            <a:endParaRPr lang="en-US"/>
          </a:p>
        </p:txBody>
      </p:sp>
    </p:spTree>
    <p:extLst>
      <p:ext uri="{BB962C8B-B14F-4D97-AF65-F5344CB8AC3E}">
        <p14:creationId xmlns:p14="http://schemas.microsoft.com/office/powerpoint/2010/main" val="523547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p>
          <a:p>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1"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a:t>
            </a:r>
            <a:r>
              <a:rPr lang="en-US" sz="1200" b="0" i="0" u="none" strike="noStrike" kern="1200" baseline="0" dirty="0" err="1" smtClean="0">
                <a:solidFill>
                  <a:schemeClr val="tx1"/>
                </a:solidFill>
                <a:latin typeface="+mn-lt"/>
                <a:ea typeface="+mn-ea"/>
                <a:cs typeface="+mn-cs"/>
              </a:rPr>
              <a:t>Strin</a:t>
            </a: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smtClean="0">
                <a:solidFill>
                  <a:schemeClr val="tx1"/>
                </a:solidFill>
                <a:latin typeface="+mn-lt"/>
                <a:ea typeface="+mn-ea"/>
                <a:cs typeface="+mn-cs"/>
              </a:rPr>
              <a:t>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kern="1200" dirty="0" smtClean="0">
                <a:solidFill>
                  <a:schemeClr val="tx1"/>
                </a:solidFill>
                <a:effectLst/>
                <a:latin typeface="+mn-lt"/>
                <a:ea typeface="+mn-ea"/>
                <a:cs typeface="+mn-cs"/>
              </a:rPr>
              <a:t>Disable and Deprecate Biased Locking</a:t>
            </a:r>
          </a:p>
          <a:p>
            <a:pPr marL="285750" indent="-285750">
              <a:buFontTx/>
              <a:buChar char="-"/>
            </a:pPr>
            <a:endParaRPr lang="en-US" sz="1200" b="0" i="0" u="none" strike="noStrike" kern="1200" baseline="0" dirty="0" smtClean="0">
              <a:solidFill>
                <a:schemeClr val="tx1"/>
              </a:solidFill>
              <a:effectLst/>
              <a:latin typeface="+mn-lt"/>
              <a:ea typeface="+mn-ea"/>
              <a:cs typeface="+mn-cs"/>
            </a:endParaRPr>
          </a:p>
          <a:p>
            <a:pPr marL="285750" indent="-285750">
              <a:buFontTx/>
              <a:buChar char="-"/>
            </a:pPr>
            <a:r>
              <a:rPr lang="en-US" dirty="0" smtClean="0"/>
              <a:t>-XX:+</a:t>
            </a:r>
            <a:r>
              <a:rPr lang="en-US" dirty="0" err="1" smtClean="0"/>
              <a:t>UseShenandoahGC</a:t>
            </a:r>
            <a:r>
              <a:rPr lang="en-US" sz="1200" b="0" i="0" kern="1200" dirty="0" smtClean="0">
                <a:solidFill>
                  <a:schemeClr val="tx1"/>
                </a:solidFill>
                <a:effectLst/>
                <a:latin typeface="+mn-lt"/>
                <a:ea typeface="+mn-ea"/>
                <a:cs typeface="+mn-cs"/>
              </a:rPr>
              <a:t> to enable the Shenandoah GC</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57</a:t>
            </a:fld>
            <a:endParaRPr lang="en-US"/>
          </a:p>
        </p:txBody>
      </p:sp>
    </p:spTree>
    <p:extLst>
      <p:ext uri="{BB962C8B-B14F-4D97-AF65-F5344CB8AC3E}">
        <p14:creationId xmlns:p14="http://schemas.microsoft.com/office/powerpoint/2010/main" val="3856685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int</a:t>
            </a:r>
            <a:r>
              <a:rPr lang="en-US" sz="1200" b="0" i="0" u="none" strike="noStrike" kern="1200" baseline="0" dirty="0" smtClean="0">
                <a:solidFill>
                  <a:schemeClr val="tx1"/>
                </a:solidFill>
                <a:latin typeface="+mn-lt"/>
                <a:ea typeface="+mn-ea"/>
                <a:cs typeface="+mn-cs"/>
              </a:rPr>
              <a:t> value = switch (object) { case </a:t>
            </a:r>
          </a:p>
          <a:p>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1"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err="1" smtClean="0">
                <a:solidFill>
                  <a:schemeClr val="tx1"/>
                </a:solidFill>
                <a:latin typeface="+mn-lt"/>
                <a:ea typeface="+mn-ea"/>
                <a:cs typeface="+mn-cs"/>
              </a:rPr>
              <a:t>BigDecimal</a:t>
            </a:r>
            <a:r>
              <a:rPr lang="en-US" sz="1200" b="0" i="0" u="none" strike="noStrike" kern="1200" baseline="0" dirty="0" smtClean="0">
                <a:solidFill>
                  <a:schemeClr val="tx1"/>
                </a:solidFill>
                <a:latin typeface="+mn-lt"/>
                <a:ea typeface="+mn-ea"/>
                <a:cs typeface="+mn-cs"/>
              </a:rPr>
              <a:t> b -&gt; </a:t>
            </a:r>
            <a:r>
              <a:rPr lang="en-US" sz="1200" b="0" i="0" u="none" strike="noStrike" kern="1200" baseline="0" dirty="0" err="1" smtClean="0">
                <a:solidFill>
                  <a:schemeClr val="tx1"/>
                </a:solidFill>
                <a:latin typeface="+mn-lt"/>
                <a:ea typeface="+mn-ea"/>
                <a:cs typeface="+mn-cs"/>
              </a:rPr>
              <a:t>b.intValue</a:t>
            </a:r>
            <a:r>
              <a:rPr lang="en-US" sz="1200" b="0" i="0" u="none" strike="noStrike" kern="1200" baseline="0" dirty="0" smtClean="0">
                <a:solidFill>
                  <a:schemeClr val="tx1"/>
                </a:solidFill>
                <a:latin typeface="+mn-lt"/>
                <a:ea typeface="+mn-ea"/>
                <a:cs typeface="+mn-cs"/>
              </a:rPr>
              <a:t>(); case </a:t>
            </a:r>
            <a:r>
              <a:rPr lang="en-US" sz="1200" b="0" i="0" u="none" strike="noStrike" kern="1200" baseline="0" dirty="0" err="1" smtClean="0">
                <a:solidFill>
                  <a:schemeClr val="tx1"/>
                </a:solidFill>
                <a:latin typeface="+mn-lt"/>
                <a:ea typeface="+mn-ea"/>
                <a:cs typeface="+mn-cs"/>
              </a:rPr>
              <a:t>Strin</a:t>
            </a: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u="none" strike="noStrike" kern="1200" baseline="0" dirty="0" smtClean="0">
                <a:solidFill>
                  <a:schemeClr val="tx1"/>
                </a:solidFill>
                <a:latin typeface="+mn-lt"/>
                <a:ea typeface="+mn-ea"/>
                <a:cs typeface="+mn-cs"/>
              </a:rPr>
              <a:t>g s -&gt; </a:t>
            </a:r>
            <a:r>
              <a:rPr lang="en-US" sz="1200" b="0" i="0" u="none" strike="noStrike" kern="1200" baseline="0" dirty="0" err="1" smtClean="0">
                <a:solidFill>
                  <a:schemeClr val="tx1"/>
                </a:solidFill>
                <a:latin typeface="+mn-lt"/>
                <a:ea typeface="+mn-ea"/>
                <a:cs typeface="+mn-cs"/>
              </a:rPr>
              <a:t>Integer.parseInt</a:t>
            </a:r>
            <a:r>
              <a:rPr lang="en-US" sz="1200" b="0" i="0" u="none" strike="noStrike" kern="1200" baseline="0" dirty="0" smtClean="0">
                <a:solidFill>
                  <a:schemeClr val="tx1"/>
                </a:solidFill>
                <a:latin typeface="+mn-lt"/>
                <a:ea typeface="+mn-ea"/>
                <a:cs typeface="+mn-cs"/>
              </a:rPr>
              <a:t>(s); case Integer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-&gt;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  </a:t>
            </a: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endParaRPr lang="en-US" sz="1200" b="0" i="0" u="none" strike="noStrike" kern="1200" baseline="0" dirty="0" smtClean="0">
              <a:solidFill>
                <a:schemeClr val="tx1"/>
              </a:solidFill>
              <a:latin typeface="+mn-lt"/>
              <a:ea typeface="+mn-ea"/>
              <a:cs typeface="+mn-cs"/>
            </a:endParaRPr>
          </a:p>
          <a:p>
            <a:pPr marL="285750" indent="-285750">
              <a:buFontTx/>
              <a:buChar char="-"/>
            </a:pPr>
            <a:r>
              <a:rPr lang="en-US" sz="1200" b="0" i="0" kern="1200" dirty="0" smtClean="0">
                <a:solidFill>
                  <a:schemeClr val="tx1"/>
                </a:solidFill>
                <a:effectLst/>
                <a:latin typeface="+mn-lt"/>
                <a:ea typeface="+mn-ea"/>
                <a:cs typeface="+mn-cs"/>
              </a:rPr>
              <a:t>Disable and Deprecate Biased Locking</a:t>
            </a:r>
          </a:p>
          <a:p>
            <a:pPr marL="285750" indent="-285750">
              <a:buFontTx/>
              <a:buChar char="-"/>
            </a:pPr>
            <a:endParaRPr lang="en-US" sz="1200" b="0" i="0" u="none" strike="noStrike" kern="1200" baseline="0" dirty="0" smtClean="0">
              <a:solidFill>
                <a:schemeClr val="tx1"/>
              </a:solidFill>
              <a:effectLst/>
              <a:latin typeface="+mn-lt"/>
              <a:ea typeface="+mn-ea"/>
              <a:cs typeface="+mn-cs"/>
            </a:endParaRPr>
          </a:p>
          <a:p>
            <a:pPr marL="285750" indent="-285750">
              <a:buFontTx/>
              <a:buChar char="-"/>
            </a:pPr>
            <a:r>
              <a:rPr lang="en-US" dirty="0" smtClean="0"/>
              <a:t>-XX:+</a:t>
            </a:r>
            <a:r>
              <a:rPr lang="en-US" dirty="0" err="1" smtClean="0"/>
              <a:t>UseShenandoahGC</a:t>
            </a:r>
            <a:r>
              <a:rPr lang="en-US" sz="1200" b="0" i="0" kern="1200" dirty="0" smtClean="0">
                <a:solidFill>
                  <a:schemeClr val="tx1"/>
                </a:solidFill>
                <a:effectLst/>
                <a:latin typeface="+mn-lt"/>
                <a:ea typeface="+mn-ea"/>
                <a:cs typeface="+mn-cs"/>
              </a:rPr>
              <a:t> to enable the Shenandoah GC</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58</a:t>
            </a:fld>
            <a:endParaRPr lang="en-US"/>
          </a:p>
        </p:txBody>
      </p:sp>
    </p:spTree>
    <p:extLst>
      <p:ext uri="{BB962C8B-B14F-4D97-AF65-F5344CB8AC3E}">
        <p14:creationId xmlns:p14="http://schemas.microsoft.com/office/powerpoint/2010/main" val="343449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https://mkyong.com/java/what-is-new-in-java-16/#jep-392-packaging-tool</a:t>
            </a:r>
          </a:p>
        </p:txBody>
      </p:sp>
      <p:sp>
        <p:nvSpPr>
          <p:cNvPr id="4" name="Slide Number Placeholder 3"/>
          <p:cNvSpPr>
            <a:spLocks noGrp="1"/>
          </p:cNvSpPr>
          <p:nvPr>
            <p:ph type="sldNum" sz="quarter" idx="10"/>
          </p:nvPr>
        </p:nvSpPr>
        <p:spPr/>
        <p:txBody>
          <a:bodyPr/>
          <a:lstStyle/>
          <a:p>
            <a:fld id="{B8979B4A-50AD-4921-98D2-3767FE82802A}" type="slidenum">
              <a:rPr lang="en-US" smtClean="0"/>
              <a:t>59</a:t>
            </a:fld>
            <a:endParaRPr lang="en-US"/>
          </a:p>
        </p:txBody>
      </p:sp>
    </p:spTree>
    <p:extLst>
      <p:ext uri="{BB962C8B-B14F-4D97-AF65-F5344CB8AC3E}">
        <p14:creationId xmlns:p14="http://schemas.microsoft.com/office/powerpoint/2010/main" val="1995504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8979B4A-50AD-4921-98D2-3767FE82802A}" type="slidenum">
              <a:rPr lang="en-US" smtClean="0"/>
              <a:t>60</a:t>
            </a:fld>
            <a:endParaRPr lang="en-US"/>
          </a:p>
        </p:txBody>
      </p:sp>
    </p:spTree>
    <p:extLst>
      <p:ext uri="{BB962C8B-B14F-4D97-AF65-F5344CB8AC3E}">
        <p14:creationId xmlns:p14="http://schemas.microsoft.com/office/powerpoint/2010/main" val="718672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61</a:t>
            </a:fld>
            <a:endParaRPr lang="en-US"/>
          </a:p>
        </p:txBody>
      </p:sp>
    </p:spTree>
    <p:extLst>
      <p:ext uri="{BB962C8B-B14F-4D97-AF65-F5344CB8AC3E}">
        <p14:creationId xmlns:p14="http://schemas.microsoft.com/office/powerpoint/2010/main" val="124039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Makes the app more reliable by eliminating runtime-errors. E.g. </a:t>
            </a:r>
            <a:r>
              <a:rPr lang="en-US" baseline="0" dirty="0" err="1" smtClean="0"/>
              <a:t>ClassNotFoundException</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No difference between JDK and JRE since Java 9, they have same structure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Real power towards modular programming </a:t>
            </a:r>
            <a:r>
              <a:rPr lang="en-US" sz="1200" b="1" i="0" kern="1200" dirty="0" smtClean="0">
                <a:solidFill>
                  <a:schemeClr val="tx1"/>
                </a:solidFill>
                <a:effectLst/>
                <a:latin typeface="+mn-lt"/>
                <a:ea typeface="+mn-ea"/>
                <a:cs typeface="+mn-cs"/>
                <a:sym typeface="Wingdings" panose="05000000000000000000" pitchFamily="2" charset="2"/>
              </a:rPr>
              <a:t> modular programming than monolithic  go to REAL MICRO-MICRO services </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Tools.jar, rt.jar, dt.jar removed.</a:t>
            </a:r>
            <a:r>
              <a:rPr lang="en-US" sz="1200" b="1" i="0" kern="1200" baseline="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err="1" smtClean="0">
                <a:solidFill>
                  <a:schemeClr val="tx1"/>
                </a:solidFill>
                <a:effectLst/>
                <a:latin typeface="+mn-lt"/>
                <a:ea typeface="+mn-ea"/>
                <a:cs typeface="+mn-cs"/>
              </a:rPr>
              <a:t>OSGi</a:t>
            </a:r>
            <a:r>
              <a:rPr lang="en-US" sz="1200" b="1" i="0" kern="1200" baseline="0" dirty="0" smtClean="0">
                <a:solidFill>
                  <a:schemeClr val="tx1"/>
                </a:solidFill>
                <a:effectLst/>
                <a:latin typeface="+mn-lt"/>
                <a:ea typeface="+mn-ea"/>
                <a:cs typeface="+mn-cs"/>
              </a:rPr>
              <a:t> and JIGSAW differences </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Classpath</a:t>
            </a:r>
            <a:r>
              <a:rPr lang="en-US" sz="1200" b="1" i="0" kern="1200" dirty="0" smtClean="0">
                <a:solidFill>
                  <a:schemeClr val="tx1"/>
                </a:solidFill>
                <a:effectLst/>
                <a:latin typeface="+mn-lt"/>
                <a:ea typeface="+mn-ea"/>
                <a:cs typeface="+mn-cs"/>
              </a:rPr>
              <a:t> problem (JAR HELLL)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big, can access the  world , security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If jars missing only until runtime (use time</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 we declare, e.g. MAVEN  - SYSTEM option, or etc.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kern="1200" dirty="0" smtClean="0">
                <a:solidFill>
                  <a:schemeClr val="tx1"/>
                </a:solidFill>
                <a:effectLst/>
                <a:latin typeface="+mn-lt"/>
                <a:ea typeface="+mn-ea"/>
                <a:cs typeface="+mn-cs"/>
              </a:rPr>
              <a:t>Versioning conflicts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JAR files like rt.jar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are too big to use in small devices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JDK is too big, our applications or devices are not able to support better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 is no Strong Encapsulation in the current Java System because “public” access modifier is too open. Everyone can access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JDK, JRE is too big, it is hard to Test and Maintain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the public is too open, They are not to avoid the accessing of </a:t>
            </a:r>
            <a:r>
              <a:rPr lang="en-US" sz="1200" b="1" i="0" kern="1200" dirty="0" smtClean="0">
                <a:solidFill>
                  <a:schemeClr val="tx1"/>
                </a:solidFill>
                <a:effectLst/>
                <a:latin typeface="+mn-lt"/>
                <a:ea typeface="+mn-ea"/>
                <a:cs typeface="+mn-cs"/>
              </a:rPr>
              <a:t>some Internal Non-Critical APIs like sun.*, *.internal.* etc</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JDK-9 folder structure (NO </a:t>
            </a:r>
            <a:r>
              <a:rPr lang="en-US" sz="1200" b="1" i="0" kern="1200" dirty="0" smtClean="0">
                <a:solidFill>
                  <a:schemeClr val="tx1"/>
                </a:solidFill>
                <a:effectLst/>
                <a:latin typeface="+mn-lt"/>
                <a:ea typeface="+mn-ea"/>
                <a:cs typeface="+mn-cs"/>
              </a:rPr>
              <a:t>rt.jar, tools.jar</a:t>
            </a:r>
            <a:r>
              <a:rPr lang="en-US" sz="1200" b="0" i="0" kern="1200" dirty="0" smtClean="0">
                <a:solidFill>
                  <a:schemeClr val="tx1"/>
                </a:solidFill>
                <a:effectLst/>
                <a:latin typeface="+mn-lt"/>
                <a:ea typeface="+mn-ea"/>
                <a:cs typeface="+mn-cs"/>
              </a:rPr>
              <a:t>). JER is separated into different folders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lib,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Has new folder </a:t>
            </a:r>
            <a:r>
              <a:rPr lang="en-US" sz="1200" b="1" i="0" kern="1200" dirty="0" err="1" smtClean="0">
                <a:solidFill>
                  <a:schemeClr val="tx1"/>
                </a:solidFill>
                <a:effectLst/>
                <a:latin typeface="+mn-lt"/>
                <a:ea typeface="+mn-ea"/>
                <a:cs typeface="+mn-cs"/>
              </a:rPr>
              <a:t>jmods</a:t>
            </a:r>
            <a:r>
              <a:rPr lang="en-US" sz="1200" b="0" i="0" kern="1200" dirty="0" smtClean="0">
                <a:solidFill>
                  <a:schemeClr val="tx1"/>
                </a:solidFill>
                <a:effectLst/>
                <a:latin typeface="+mn-lt"/>
                <a:ea typeface="+mn-ea"/>
                <a:cs typeface="+mn-cs"/>
              </a:rPr>
              <a:t> – contains set of modules,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Restricted by backward</a:t>
            </a:r>
            <a:r>
              <a:rPr lang="en-US" sz="1200" b="0" i="0" kern="1200" baseline="0" dirty="0" smtClean="0">
                <a:solidFill>
                  <a:schemeClr val="tx1"/>
                </a:solidFill>
                <a:effectLst/>
                <a:latin typeface="+mn-lt"/>
                <a:ea typeface="+mn-ea"/>
                <a:cs typeface="+mn-cs"/>
              </a:rPr>
              <a:t> compatibility, internally,   you can not enforce to stop, … </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we know, Current </a:t>
            </a:r>
            <a:r>
              <a:rPr lang="en-US" sz="1200" b="0" i="0" u="none" strike="noStrike" kern="1200" dirty="0" smtClean="0">
                <a:solidFill>
                  <a:schemeClr val="tx1"/>
                </a:solidFill>
                <a:effectLst/>
                <a:latin typeface="+mn-lt"/>
                <a:ea typeface="+mn-ea"/>
                <a:cs typeface="+mn-cs"/>
                <a:hlinkClick r:id="rId3"/>
              </a:rPr>
              <a:t>JDK</a:t>
            </a:r>
            <a:r>
              <a:rPr lang="en-US" sz="1200" b="0" i="0" kern="1200" dirty="0" smtClean="0">
                <a:solidFill>
                  <a:schemeClr val="tx1"/>
                </a:solidFill>
                <a:effectLst/>
                <a:latin typeface="+mn-lt"/>
                <a:ea typeface="+mn-ea"/>
                <a:cs typeface="+mn-cs"/>
              </a:rPr>
              <a:t> system is too big. So they have decided to divide JDK itself into small modules to get a number of benefits (We will discuss them soon in the coming sections).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t>Classptah</a:t>
            </a:r>
            <a:r>
              <a:rPr lang="en-US" sz="1200" dirty="0" smtClean="0"/>
              <a:t>-mechanism for configuration, </a:t>
            </a:r>
            <a:r>
              <a:rPr lang="en-US" sz="1200" dirty="0" err="1" smtClean="0"/>
              <a:t>classpath</a:t>
            </a:r>
            <a:r>
              <a:rPr lang="en-US" sz="1200" baseline="0" dirty="0" smtClean="0"/>
              <a:t> cannot express relationships between components. If necessary component is missing, it will not be discovered until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Classpath</a:t>
            </a:r>
            <a:r>
              <a:rPr lang="en-US" sz="1200" baseline="0" dirty="0" smtClean="0"/>
              <a:t> also allows classes in the same package to be loaded from different components, leading to unpredictable behavior and difficult to find/diagnose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 modular approach, allows a component to declare that it depends other components explicitly.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CLASSPATH HELL – or JAR HELL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JRE – folder</a:t>
            </a:r>
            <a:r>
              <a:rPr lang="en-US" sz="1200" baseline="0" dirty="0" smtClean="0"/>
              <a:t> in Java 8 removed, and replaced </a:t>
            </a:r>
            <a:r>
              <a:rPr lang="en-US" sz="1200" baseline="0" dirty="0" err="1" smtClean="0"/>
              <a:t>witj</a:t>
            </a:r>
            <a:r>
              <a:rPr lang="en-US" sz="1200" baseline="0" dirty="0" smtClean="0"/>
              <a:t> </a:t>
            </a:r>
            <a:r>
              <a:rPr lang="en-US" sz="1200" baseline="0" dirty="0" err="1" smtClean="0"/>
              <a:t>jmods+conf</a:t>
            </a:r>
            <a:r>
              <a:rPr lang="en-US" sz="1200" baseline="0" dirty="0" smtClean="0"/>
              <a:t> folder in Java 9. </a:t>
            </a:r>
            <a:r>
              <a:rPr lang="en-US" sz="1200" baseline="0" dirty="0" err="1" smtClean="0"/>
              <a:t>jmod</a:t>
            </a:r>
            <a:r>
              <a:rPr lang="en-US" sz="1200" baseline="0" dirty="0" smtClean="0"/>
              <a:t>-folder contains runtime images of JDK modules, and </a:t>
            </a:r>
            <a:r>
              <a:rPr lang="en-US" sz="1200" baseline="0" dirty="0" err="1" smtClean="0"/>
              <a:t>conf</a:t>
            </a:r>
            <a:r>
              <a:rPr lang="en-US" sz="1200" baseline="0" dirty="0" smtClean="0"/>
              <a:t>-folder contains </a:t>
            </a:r>
            <a:r>
              <a:rPr lang="en-US" sz="1200" baseline="0" dirty="0" err="1" smtClean="0"/>
              <a:t>config+property</a:t>
            </a:r>
            <a:r>
              <a:rPr lang="en-US" sz="1200" baseline="0" dirty="0" smtClean="0"/>
              <a:t> files which were before under JRE folder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Contents of </a:t>
            </a:r>
            <a:r>
              <a:rPr lang="en-US" sz="1200" baseline="0" dirty="0" err="1" smtClean="0"/>
              <a:t>jrebin</a:t>
            </a:r>
            <a:r>
              <a:rPr lang="en-US" sz="1200" baseline="0" dirty="0" smtClean="0"/>
              <a:t>, and </a:t>
            </a:r>
            <a:r>
              <a:rPr lang="en-US" sz="1200" baseline="0" dirty="0" err="1" smtClean="0"/>
              <a:t>jrelib</a:t>
            </a:r>
            <a:r>
              <a:rPr lang="en-US" sz="1200" baseline="0" dirty="0" smtClean="0"/>
              <a:t> have bin moved to lib and bin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Module is named, after groups related items becomes self sufficient)</a:t>
            </a:r>
          </a:p>
          <a:p>
            <a:endParaRPr lang="en-US" dirty="0" smtClean="0"/>
          </a:p>
          <a:p>
            <a:endParaRPr lang="en-US" dirty="0" smtClean="0"/>
          </a:p>
          <a:p>
            <a:r>
              <a:rPr lang="en-US" dirty="0" smtClean="0"/>
              <a:t>Main aim of the Jigsaw project is to introduce concept of modularity:</a:t>
            </a:r>
            <a:r>
              <a:rPr lang="en-US" baseline="0" dirty="0" smtClean="0"/>
              <a:t> support for creating modules in Java and then apply the same to the JDK; that is modularize the JDK. </a:t>
            </a:r>
          </a:p>
          <a:p>
            <a:endParaRPr lang="en-US" baseline="0" dirty="0" smtClean="0"/>
          </a:p>
          <a:p>
            <a:endParaRPr lang="en-US" baseline="0" dirty="0" smtClean="0"/>
          </a:p>
          <a:p>
            <a:r>
              <a:rPr lang="en-US" baseline="0" dirty="0" smtClean="0"/>
              <a:t>Benefits of </a:t>
            </a:r>
            <a:r>
              <a:rPr lang="en-US" baseline="0" dirty="0" err="1" smtClean="0"/>
              <a:t>modularism</a:t>
            </a:r>
            <a:r>
              <a:rPr lang="en-US" baseline="0" dirty="0" smtClean="0"/>
              <a:t>: </a:t>
            </a:r>
          </a:p>
          <a:p>
            <a:pPr marL="171450" indent="-171450">
              <a:buFontTx/>
              <a:buChar char="-"/>
            </a:pPr>
            <a:r>
              <a:rPr lang="en-US" baseline="0" dirty="0" smtClean="0"/>
              <a:t>Stronger encapsulation (information hiding) modules can access only those parts of the module that have been available for use.  So the public classes in a package are not public unless package is explicitly exported in the module-info-file.  Can not be broken with reflection unless module is open-module or packages made open. </a:t>
            </a:r>
          </a:p>
          <a:p>
            <a:pPr marL="171450" indent="-171450">
              <a:buFontTx/>
              <a:buChar char="-"/>
            </a:pPr>
            <a:r>
              <a:rPr lang="en-US" baseline="0" dirty="0" smtClean="0"/>
              <a:t>Clear dependencies  (via requires clause)</a:t>
            </a:r>
          </a:p>
          <a:p>
            <a:pPr marL="171450" indent="-171450">
              <a:buFontTx/>
              <a:buChar char="-"/>
            </a:pPr>
            <a:r>
              <a:rPr lang="en-US" baseline="0" dirty="0" smtClean="0"/>
              <a:t>Combining modules to create smaller runtimes which can be easily scaled to smaller computing devices </a:t>
            </a:r>
          </a:p>
          <a:p>
            <a:pPr marL="171450" indent="-171450">
              <a:buFontTx/>
              <a:buChar char="-"/>
            </a:pPr>
            <a:r>
              <a:rPr lang="en-US" baseline="0" dirty="0" smtClean="0"/>
              <a:t>Makes the app more reliable by eliminating runtime-errors. E.g. </a:t>
            </a:r>
            <a:r>
              <a:rPr lang="en-US" baseline="0" dirty="0" err="1" smtClean="0"/>
              <a:t>ClassNotFoundException</a:t>
            </a:r>
            <a:endParaRPr lang="en-US" baseline="0" dirty="0" smtClean="0"/>
          </a:p>
          <a:p>
            <a:pPr marL="171450" indent="-171450">
              <a:buFontTx/>
              <a:buChar char="-"/>
            </a:pPr>
            <a:endParaRPr lang="en-US" baseline="0" dirty="0" smtClean="0"/>
          </a:p>
          <a:p>
            <a:pPr marL="171450" indent="-171450">
              <a:buFontTx/>
              <a:buChar char="-"/>
            </a:pPr>
            <a:endParaRPr lang="en-US" baseline="0" dirty="0" smtClean="0"/>
          </a:p>
          <a:p>
            <a:endParaRPr lang="en-US" baseline="0" dirty="0" smtClean="0"/>
          </a:p>
          <a:p>
            <a:r>
              <a:rPr lang="en-US" baseline="0" dirty="0" smtClean="0"/>
              <a:t>JEP 200 – modular JDK:  applies the Java platform module system to modularize JDM into set of modules, that can be combined at compile time, build time or runtime </a:t>
            </a:r>
          </a:p>
          <a:p>
            <a:r>
              <a:rPr lang="en-US" baseline="0" dirty="0" smtClean="0"/>
              <a:t>JEP 201 – modular source code. Modularizes JDK source code into modules and enhances the build tools to compile the modules.   Current (Java 1-8) is TOO BIG, </a:t>
            </a:r>
          </a:p>
          <a:p>
            <a:r>
              <a:rPr lang="en-US" baseline="0" dirty="0" smtClean="0"/>
              <a:t>JEP 220 – modular runtime images: This restructures the JDK and JRE runtime images to </a:t>
            </a:r>
            <a:r>
              <a:rPr lang="en-US" baseline="0" dirty="0" err="1" smtClean="0"/>
              <a:t>accomodate</a:t>
            </a:r>
            <a:r>
              <a:rPr lang="en-US" baseline="0" dirty="0" smtClean="0"/>
              <a:t> modules and to improve performance, security, and maintainability</a:t>
            </a:r>
          </a:p>
          <a:p>
            <a:r>
              <a:rPr lang="en-US" baseline="0" dirty="0" smtClean="0"/>
              <a:t>JEP 260 – encapsulate most internal APIS: This allows a lot of internal APIs to be accessed directly or via reflection. </a:t>
            </a:r>
          </a:p>
          <a:p>
            <a:r>
              <a:rPr lang="en-US" baseline="0" dirty="0" smtClean="0"/>
              <a:t>JEP 261 – module system: Implements module system Java spec. </a:t>
            </a:r>
          </a:p>
          <a:p>
            <a:r>
              <a:rPr lang="en-US" baseline="0" dirty="0" smtClean="0"/>
              <a:t>JEP 282 – </a:t>
            </a:r>
            <a:r>
              <a:rPr lang="en-US" baseline="0" dirty="0" err="1" smtClean="0"/>
              <a:t>jlink</a:t>
            </a:r>
            <a:r>
              <a:rPr lang="en-US" baseline="0" dirty="0" smtClean="0"/>
              <a:t>, the Java Linker: This allows packaging modules and their dependencies into smaller run times.  </a:t>
            </a:r>
          </a:p>
          <a:p>
            <a:endParaRPr lang="en-US" baseline="0" dirty="0" smtClean="0"/>
          </a:p>
          <a:p>
            <a:r>
              <a:rPr lang="en-US" baseline="0" dirty="0" smtClean="0"/>
              <a:t> </a:t>
            </a:r>
            <a:r>
              <a:rPr lang="en-US" sz="1200" b="0" i="0" kern="1200" dirty="0" smtClean="0">
                <a:solidFill>
                  <a:schemeClr val="tx1"/>
                </a:solidFill>
                <a:effectLst/>
                <a:latin typeface="+mn-lt"/>
                <a:ea typeface="+mn-ea"/>
                <a:cs typeface="+mn-cs"/>
              </a:rPr>
              <a:t>Jigsaw project is going to introduce completely new concept of Java SE 9: </a:t>
            </a:r>
            <a:r>
              <a:rPr lang="en-US" sz="1200" b="1" i="0" kern="1200" dirty="0" smtClean="0">
                <a:solidFill>
                  <a:schemeClr val="tx1"/>
                </a:solidFill>
                <a:effectLst/>
                <a:latin typeface="+mn-lt"/>
                <a:ea typeface="+mn-ea"/>
                <a:cs typeface="+mn-cs"/>
              </a:rPr>
              <a:t>Java Module System</a:t>
            </a:r>
            <a:r>
              <a:rPr lang="en-US" sz="1200" b="0" i="0" kern="120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8</a:t>
            </a:fld>
            <a:endParaRPr lang="en-US"/>
          </a:p>
        </p:txBody>
      </p:sp>
    </p:spTree>
    <p:extLst>
      <p:ext uri="{BB962C8B-B14F-4D97-AF65-F5344CB8AC3E}">
        <p14:creationId xmlns:p14="http://schemas.microsoft.com/office/powerpoint/2010/main" val="1263873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Jigsaw also introduces support for</a:t>
            </a:r>
            <a:r>
              <a:rPr lang="en-US" sz="1200" b="1" i="0" kern="1200" dirty="0" smtClean="0">
                <a:solidFill>
                  <a:schemeClr val="tx1"/>
                </a:solidFill>
                <a:effectLst/>
                <a:latin typeface="+mn-lt"/>
                <a:ea typeface="+mn-ea"/>
                <a:cs typeface="+mn-cs"/>
              </a:rPr>
              <a:t> class loader</a:t>
            </a:r>
            <a:r>
              <a:rPr lang="en-US" sz="1200" b="0" i="0" kern="1200" dirty="0" smtClean="0">
                <a:solidFill>
                  <a:schemeClr val="tx1"/>
                </a:solidFill>
                <a:effectLst/>
                <a:latin typeface="+mn-lt"/>
                <a:ea typeface="+mn-ea"/>
                <a:cs typeface="+mn-cs"/>
              </a:rPr>
              <a: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AUTOMATIC Modules, module names are derived from jar names, but  still can not be used in building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Class loaders can have optional names. If name not specified, it has no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ClassLoader.getName</a:t>
            </a:r>
            <a:r>
              <a:rPr lang="en-US" sz="1200" b="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name of module’s class loader is always mentioned together with the</a:t>
            </a:r>
            <a:r>
              <a:rPr lang="en-US" sz="1200" b="0" i="0" kern="1200" baseline="0" dirty="0" smtClean="0">
                <a:solidFill>
                  <a:schemeClr val="tx1"/>
                </a:solidFill>
                <a:effectLst/>
                <a:latin typeface="+mn-lt"/>
                <a:ea typeface="+mn-ea"/>
                <a:cs typeface="+mn-cs"/>
              </a:rPr>
              <a:t> module name and version in warning message or stack trace.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Jigsaw uses existing class loader.  Just adds support for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for</a:t>
            </a:r>
            <a:r>
              <a:rPr lang="en-US" sz="1200" b="1" i="0" kern="1200" dirty="0" smtClean="0">
                <a:solidFill>
                  <a:schemeClr val="tx1"/>
                </a:solidFill>
                <a:effectLst/>
                <a:latin typeface="+mn-lt"/>
                <a:ea typeface="+mn-ea"/>
                <a:cs typeface="+mn-cs"/>
              </a:rPr>
              <a:t> class loader</a:t>
            </a:r>
            <a:r>
              <a:rPr lang="en-US" sz="1200" b="0" i="0" kern="1200" dirty="0" smtClean="0">
                <a:solidFill>
                  <a:schemeClr val="tx1"/>
                </a:solidFill>
                <a:effectLst/>
                <a:latin typeface="+mn-lt"/>
                <a:ea typeface="+mn-ea"/>
                <a:cs typeface="+mn-cs"/>
              </a:rPr>
              <a: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allows</a:t>
            </a:r>
            <a:r>
              <a:rPr lang="en-US" sz="1200" b="0" i="0" kern="1200" baseline="0" dirty="0" smtClean="0">
                <a:solidFill>
                  <a:schemeClr val="tx1"/>
                </a:solidFill>
                <a:effectLst/>
                <a:latin typeface="+mn-lt"/>
                <a:ea typeface="+mn-ea"/>
                <a:cs typeface="+mn-cs"/>
              </a:rPr>
              <a:t> you to </a:t>
            </a:r>
            <a:r>
              <a:rPr lang="en-US" sz="1200" b="0" i="0" kern="1200" baseline="0" dirty="0" err="1" smtClean="0">
                <a:solidFill>
                  <a:schemeClr val="tx1"/>
                </a:solidFill>
                <a:effectLst/>
                <a:latin typeface="+mn-lt"/>
                <a:ea typeface="+mn-ea"/>
                <a:cs typeface="+mn-cs"/>
              </a:rPr>
              <a:t>dind</a:t>
            </a:r>
            <a:r>
              <a:rPr lang="en-US" sz="1200" b="0" i="0" kern="1200" baseline="0" dirty="0" smtClean="0">
                <a:solidFill>
                  <a:schemeClr val="tx1"/>
                </a:solidFill>
                <a:effectLst/>
                <a:latin typeface="+mn-lt"/>
                <a:ea typeface="+mn-ea"/>
                <a:cs typeface="+mn-cs"/>
              </a:rPr>
              <a:t> class by name in specific module. With help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Class&lt;?&gt; </a:t>
            </a:r>
            <a:r>
              <a:rPr lang="en-US" sz="1200" b="1" i="0" kern="1200" baseline="0" dirty="0" err="1" smtClean="0">
                <a:solidFill>
                  <a:schemeClr val="tx1"/>
                </a:solidFill>
                <a:effectLst/>
                <a:latin typeface="+mn-lt"/>
                <a:ea typeface="+mn-ea"/>
                <a:cs typeface="+mn-cs"/>
              </a:rPr>
              <a:t>findClass</a:t>
            </a:r>
            <a:r>
              <a:rPr lang="en-US" sz="1200" b="0" i="0" kern="1200" baseline="0" dirty="0" smtClean="0">
                <a:solidFill>
                  <a:schemeClr val="tx1"/>
                </a:solidFill>
                <a:effectLst/>
                <a:latin typeface="+mn-lt"/>
                <a:ea typeface="+mn-ea"/>
                <a:cs typeface="+mn-cs"/>
              </a:rPr>
              <a:t>(String </a:t>
            </a:r>
            <a:r>
              <a:rPr lang="en-US" sz="1200" b="0" i="0" kern="1200" baseline="0" dirty="0" err="1" smtClean="0">
                <a:solidFill>
                  <a:schemeClr val="tx1"/>
                </a:solidFill>
                <a:effectLst/>
                <a:latin typeface="+mn-lt"/>
                <a:ea typeface="+mn-ea"/>
                <a:cs typeface="+mn-cs"/>
              </a:rPr>
              <a:t>moduleName</a:t>
            </a:r>
            <a:r>
              <a:rPr lang="en-US" sz="1200" b="0" i="0" kern="1200" baseline="0" dirty="0" smtClean="0">
                <a:solidFill>
                  <a:schemeClr val="tx1"/>
                </a:solidFill>
                <a:effectLst/>
                <a:latin typeface="+mn-lt"/>
                <a:ea typeface="+mn-ea"/>
                <a:cs typeface="+mn-cs"/>
              </a:rPr>
              <a:t>, String </a:t>
            </a:r>
            <a:r>
              <a:rPr lang="en-US" sz="1200" b="0" i="0" kern="1200" baseline="0" dirty="0" err="1" smtClean="0">
                <a:solidFill>
                  <a:schemeClr val="tx1"/>
                </a:solidFill>
                <a:effectLst/>
                <a:latin typeface="+mn-lt"/>
                <a:ea typeface="+mn-ea"/>
                <a:cs typeface="+mn-cs"/>
              </a:rPr>
              <a:t>String</a:t>
            </a:r>
            <a:r>
              <a:rPr lang="en-US" sz="1200" b="0" i="0" kern="1200" baseline="0" dirty="0" smtClean="0">
                <a:solidFill>
                  <a:schemeClr val="tx1"/>
                </a:solidFill>
                <a:effectLst/>
                <a:latin typeface="+mn-lt"/>
                <a:ea typeface="+mn-ea"/>
                <a:cs typeface="+mn-cs"/>
              </a:rPr>
              <a: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s</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is not allowed to have circular dependencies between modules. In other words, If module A requires module B, then module B cannot also require module A. The module dependency graph must be an acyclic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same Java package can only be exported by a single Java module at runtime. In other words, you cannot have two (or more) modules that export the same package in use at the same time. The Java VM will complain at startup if you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Having two modules export the same package is also sometimes referred to as a </a:t>
            </a:r>
            <a:r>
              <a:rPr lang="en-US" sz="1200" b="0" i="1" kern="1200" dirty="0" smtClean="0">
                <a:solidFill>
                  <a:schemeClr val="tx1"/>
                </a:solidFill>
                <a:effectLst/>
                <a:latin typeface="+mn-lt"/>
                <a:ea typeface="+mn-ea"/>
                <a:cs typeface="+mn-cs"/>
              </a:rPr>
              <a:t>split package</a:t>
            </a:r>
            <a:r>
              <a:rPr lang="en-US" sz="1200" b="0" i="0" kern="1200" dirty="0" smtClean="0">
                <a:solidFill>
                  <a:schemeClr val="tx1"/>
                </a:solidFill>
                <a:effectLst/>
                <a:latin typeface="+mn-lt"/>
                <a:ea typeface="+mn-ea"/>
                <a:cs typeface="+mn-cs"/>
              </a:rPr>
              <a:t>. By </a:t>
            </a:r>
            <a:r>
              <a:rPr lang="en-US" sz="1200" b="1" i="0" kern="1200" dirty="0" smtClean="0">
                <a:solidFill>
                  <a:schemeClr val="tx1"/>
                </a:solidFill>
                <a:effectLst/>
                <a:latin typeface="+mn-lt"/>
                <a:ea typeface="+mn-ea"/>
                <a:cs typeface="+mn-cs"/>
              </a:rPr>
              <a:t>split package </a:t>
            </a:r>
            <a:r>
              <a:rPr lang="en-US" sz="1200" b="0" i="0" kern="1200" dirty="0" smtClean="0">
                <a:solidFill>
                  <a:schemeClr val="tx1"/>
                </a:solidFill>
                <a:effectLst/>
                <a:latin typeface="+mn-lt"/>
                <a:ea typeface="+mn-ea"/>
                <a:cs typeface="+mn-cs"/>
              </a:rPr>
              <a:t>is meant that the total content (classes) of the package is split between multiple modules. This is not allowed.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Module Types</a:t>
            </a:r>
          </a:p>
          <a:p>
            <a:r>
              <a:rPr lang="en-US" sz="1200" b="0" i="0" kern="1200" dirty="0" smtClean="0">
                <a:solidFill>
                  <a:schemeClr val="tx1"/>
                </a:solidFill>
                <a:effectLst/>
                <a:latin typeface="+mn-lt"/>
                <a:ea typeface="+mn-ea"/>
                <a:cs typeface="+mn-cs"/>
              </a:rPr>
              <a:t>There are four types of modules in the new module system:</a:t>
            </a:r>
          </a:p>
          <a:p>
            <a:r>
              <a:rPr lang="en-US" sz="1200" b="1" i="0" kern="1200" dirty="0" smtClean="0">
                <a:solidFill>
                  <a:schemeClr val="tx1"/>
                </a:solidFill>
                <a:effectLst/>
                <a:latin typeface="+mn-lt"/>
                <a:ea typeface="+mn-ea"/>
                <a:cs typeface="+mn-cs"/>
              </a:rPr>
              <a:t>System Modules</a:t>
            </a:r>
            <a:r>
              <a:rPr lang="en-US" sz="1200" b="1"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These are the modules listed when we run the </a:t>
            </a:r>
            <a:r>
              <a:rPr lang="en-US" sz="1200" b="0" i="1" kern="1200" dirty="0" smtClean="0">
                <a:solidFill>
                  <a:schemeClr val="tx1"/>
                </a:solidFill>
                <a:effectLst/>
                <a:latin typeface="+mn-lt"/>
                <a:ea typeface="+mn-ea"/>
                <a:cs typeface="+mn-cs"/>
              </a:rPr>
              <a:t>list-modules</a:t>
            </a:r>
            <a:r>
              <a:rPr lang="en-US" sz="1200" b="0" i="0" kern="1200" dirty="0" smtClean="0">
                <a:solidFill>
                  <a:schemeClr val="tx1"/>
                </a:solidFill>
                <a:effectLst/>
                <a:latin typeface="+mn-lt"/>
                <a:ea typeface="+mn-ea"/>
                <a:cs typeface="+mn-cs"/>
              </a:rPr>
              <a:t> command above. They include the Java SE and JDK modules.</a:t>
            </a:r>
          </a:p>
          <a:p>
            <a:r>
              <a:rPr lang="en-US" sz="1200" b="1" i="0" kern="1200" dirty="0" smtClean="0">
                <a:solidFill>
                  <a:schemeClr val="tx1"/>
                </a:solidFill>
                <a:effectLst/>
                <a:latin typeface="+mn-lt"/>
                <a:ea typeface="+mn-ea"/>
                <a:cs typeface="+mn-cs"/>
              </a:rPr>
              <a:t>Application Modules</a:t>
            </a:r>
            <a:r>
              <a:rPr lang="en-US" sz="1200" b="0" i="0" kern="1200" dirty="0" smtClean="0">
                <a:solidFill>
                  <a:schemeClr val="tx1"/>
                </a:solidFill>
                <a:effectLst/>
                <a:latin typeface="+mn-lt"/>
                <a:ea typeface="+mn-ea"/>
                <a:cs typeface="+mn-cs"/>
              </a:rPr>
              <a:t> – These modules are what we usually want to build when we decide to use Modules. They are named and defined in the compiled </a:t>
            </a:r>
            <a:r>
              <a:rPr lang="en-US" sz="1200" b="0" i="1" kern="1200" dirty="0" smtClean="0">
                <a:solidFill>
                  <a:schemeClr val="tx1"/>
                </a:solidFill>
                <a:effectLst/>
                <a:latin typeface="+mn-lt"/>
                <a:ea typeface="+mn-ea"/>
                <a:cs typeface="+mn-cs"/>
              </a:rPr>
              <a:t>module-</a:t>
            </a:r>
            <a:r>
              <a:rPr lang="en-US" sz="1200" b="0" i="1" kern="1200" dirty="0" err="1" smtClean="0">
                <a:solidFill>
                  <a:schemeClr val="tx1"/>
                </a:solidFill>
                <a:effectLst/>
                <a:latin typeface="+mn-lt"/>
                <a:ea typeface="+mn-ea"/>
                <a:cs typeface="+mn-cs"/>
              </a:rPr>
              <a:t>info.class</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file included in the assembled JAR.</a:t>
            </a:r>
          </a:p>
          <a:p>
            <a:r>
              <a:rPr lang="en-US" sz="1200" b="1" i="0" kern="1200" dirty="0" smtClean="0">
                <a:solidFill>
                  <a:schemeClr val="tx1"/>
                </a:solidFill>
                <a:effectLst/>
                <a:latin typeface="+mn-lt"/>
                <a:ea typeface="+mn-ea"/>
                <a:cs typeface="+mn-cs"/>
              </a:rPr>
              <a:t>Automatic Modules</a:t>
            </a:r>
            <a:r>
              <a:rPr lang="en-US" sz="1200" b="0" i="0" kern="1200" dirty="0" smtClean="0">
                <a:solidFill>
                  <a:schemeClr val="tx1"/>
                </a:solidFill>
                <a:effectLst/>
                <a:latin typeface="+mn-lt"/>
                <a:ea typeface="+mn-ea"/>
                <a:cs typeface="+mn-cs"/>
              </a:rPr>
              <a:t> – We can include unofficial modules by adding existing JAR files to the module path. The name of the module will be derived from the name of the JAR. Automatic modules will have full read access to every other module loaded by the path.</a:t>
            </a:r>
          </a:p>
          <a:p>
            <a:r>
              <a:rPr lang="en-US" sz="1200" b="1" i="0" kern="1200" dirty="0" smtClean="0">
                <a:solidFill>
                  <a:schemeClr val="tx1"/>
                </a:solidFill>
                <a:effectLst/>
                <a:latin typeface="+mn-lt"/>
                <a:ea typeface="+mn-ea"/>
                <a:cs typeface="+mn-cs"/>
              </a:rPr>
              <a:t>Unnamed Module</a:t>
            </a:r>
            <a:r>
              <a:rPr lang="en-US" sz="1200" b="0" i="0" kern="1200" dirty="0" smtClean="0">
                <a:solidFill>
                  <a:schemeClr val="tx1"/>
                </a:solidFill>
                <a:effectLst/>
                <a:latin typeface="+mn-lt"/>
                <a:ea typeface="+mn-ea"/>
                <a:cs typeface="+mn-cs"/>
              </a:rPr>
              <a:t> – When a class or JAR is loaded onto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but not the module path, it's automatically added to the unnamed module. It's a catch-all module to maintain backward compatibility with previously-written Java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rPr>
              <a:t>Concealed modules (via strong encapsulation)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Packages that are not exported are also referred to as hidden packages, or encapsulated packages.</a:t>
            </a: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rPr>
              <a:t>Module system guarantees,  there are no cycles: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rPr>
              <a:t>Requires each-other: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rPr>
              <a:t>For small devices :  mobile phones, …  no need android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F0"/>
                </a:solidFill>
              </a:rPr>
              <a:t>3 cornerstones of modularity</a:t>
            </a:r>
            <a:r>
              <a:rPr lang="en-US"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b="1" dirty="0" smtClean="0"/>
              <a:t>Stronger encapsulation[hide internal classes, internal </a:t>
            </a:r>
            <a:r>
              <a:rPr lang="en-US" sz="1200" b="1" dirty="0" err="1" smtClean="0"/>
              <a:t>impl</a:t>
            </a:r>
            <a:r>
              <a:rPr lang="en-US" sz="1200" b="1" dirty="0" smtClean="0"/>
              <a:t>. dependencies]</a:t>
            </a:r>
            <a:r>
              <a:rPr lang="en-US"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clear explicit dependencies (via requires clause)</a:t>
            </a:r>
            <a:r>
              <a:rPr lang="en-US" sz="1200" baseline="0" dirty="0" smtClean="0"/>
              <a:t> []</a:t>
            </a:r>
            <a:r>
              <a:rPr lang="en-US"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well-def. interfaces [we want modules to talk each other</a:t>
            </a:r>
            <a:r>
              <a:rPr lang="en-US" sz="1200" baseline="0" dirty="0" smtClean="0"/>
              <a:t> via public APIs</a:t>
            </a:r>
            <a:r>
              <a:rPr lang="en-US"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Java 9 Module have one and only one Module and one Module Descriptor. Unlike Java 8 Packages, We cannot create multiple modules into a single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Module name can be  - simple or compound ( use Reverse Domain Name pattern)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Module descriptor contains module metadata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Reliable Configuration:</a:t>
            </a:r>
            <a:r>
              <a:rPr lang="en-US" sz="1200" b="0" i="0" kern="1200" dirty="0" smtClean="0">
                <a:solidFill>
                  <a:schemeClr val="tx1"/>
                </a:solidFill>
                <a:effectLst/>
                <a:latin typeface="+mn-lt"/>
                <a:ea typeface="+mn-ea"/>
                <a:cs typeface="+mn-cs"/>
              </a:rPr>
              <a:t> One of the problems with the class-path mechanism for making program components available to a Java application is that it does not define the relationships between components, making it difficult to ascertain if all the necessary components have been specified.</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Advantages of Java SE 9 Module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Java SE 9 is going to divide JDK, JRE, JARs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into smaller modules, we can use whatever modules we want. So it is very easy to scale down the Java Application to Small devices.</a:t>
            </a:r>
          </a:p>
          <a:p>
            <a:r>
              <a:rPr lang="en-US" sz="1200" b="0" i="0" kern="1200" dirty="0" smtClean="0">
                <a:solidFill>
                  <a:schemeClr val="tx1"/>
                </a:solidFill>
                <a:effectLst/>
                <a:latin typeface="+mn-lt"/>
                <a:ea typeface="+mn-ea"/>
                <a:cs typeface="+mn-cs"/>
              </a:rPr>
              <a:t>- Ease of Testing and Maintainability.</a:t>
            </a:r>
          </a:p>
          <a:p>
            <a:r>
              <a:rPr lang="en-US" sz="1200" b="0" i="0" kern="1200" dirty="0" smtClean="0">
                <a:solidFill>
                  <a:schemeClr val="tx1"/>
                </a:solidFill>
                <a:effectLst/>
                <a:latin typeface="+mn-lt"/>
                <a:ea typeface="+mn-ea"/>
                <a:cs typeface="+mn-cs"/>
              </a:rPr>
              <a:t>- Supports better Performance.</a:t>
            </a:r>
          </a:p>
          <a:p>
            <a:r>
              <a:rPr lang="en-US" sz="1200" b="0" i="0" kern="1200" dirty="0" smtClean="0">
                <a:solidFill>
                  <a:schemeClr val="tx1"/>
                </a:solidFill>
                <a:effectLst/>
                <a:latin typeface="+mn-lt"/>
                <a:ea typeface="+mn-ea"/>
                <a:cs typeface="+mn-cs"/>
              </a:rPr>
              <a:t>- As public is not just public, it supports very Strong Encapsulation. (Don’t worry its a big concept. we will explore it with some useful examples soon).</a:t>
            </a:r>
          </a:p>
          <a:p>
            <a:r>
              <a:rPr lang="en-US" sz="1200" b="0" i="0" kern="1200" dirty="0" smtClean="0">
                <a:solidFill>
                  <a:schemeClr val="tx1"/>
                </a:solidFill>
                <a:effectLst/>
                <a:latin typeface="+mn-lt"/>
                <a:ea typeface="+mn-ea"/>
                <a:cs typeface="+mn-cs"/>
              </a:rPr>
              <a:t>- We cannot access Internal Non-Critical APIs anymore.</a:t>
            </a:r>
          </a:p>
          <a:p>
            <a:r>
              <a:rPr lang="en-US" sz="1200" b="0" i="0" kern="1200" dirty="0" smtClean="0">
                <a:solidFill>
                  <a:schemeClr val="tx1"/>
                </a:solidFill>
                <a:effectLst/>
                <a:latin typeface="+mn-lt"/>
                <a:ea typeface="+mn-ea"/>
                <a:cs typeface="+mn-cs"/>
              </a:rPr>
              <a:t>- Modules can hide unwanted and internal details very safely, we can get better Security.</a:t>
            </a:r>
          </a:p>
          <a:p>
            <a:r>
              <a:rPr lang="en-US" sz="1200" b="0" i="0" kern="1200" dirty="0" smtClean="0">
                <a:solidFill>
                  <a:schemeClr val="tx1"/>
                </a:solidFill>
                <a:effectLst/>
                <a:latin typeface="+mn-lt"/>
                <a:ea typeface="+mn-ea"/>
                <a:cs typeface="+mn-cs"/>
              </a:rPr>
              <a:t>- Application is too small because we can use only what ever modules we want.</a:t>
            </a:r>
          </a:p>
          <a:p>
            <a:r>
              <a:rPr lang="en-US" sz="1200" b="0" i="0" kern="1200" dirty="0" smtClean="0">
                <a:solidFill>
                  <a:schemeClr val="tx1"/>
                </a:solidFill>
                <a:effectLst/>
                <a:latin typeface="+mn-lt"/>
                <a:ea typeface="+mn-ea"/>
                <a:cs typeface="+mn-cs"/>
              </a:rPr>
              <a:t>- Its easy to support Less Coupling between components.</a:t>
            </a:r>
          </a:p>
          <a:p>
            <a:r>
              <a:rPr lang="en-US" sz="1200" b="0" i="0" kern="1200" dirty="0" smtClean="0">
                <a:solidFill>
                  <a:schemeClr val="tx1"/>
                </a:solidFill>
                <a:effectLst/>
                <a:latin typeface="+mn-lt"/>
                <a:ea typeface="+mn-ea"/>
                <a:cs typeface="+mn-cs"/>
              </a:rPr>
              <a:t>- Its easy to support Single Responsibility Principle (SRP).</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What is modularity?</a:t>
            </a:r>
            <a:r>
              <a:rPr lang="en-US" sz="1200" b="1" baseline="0" dirty="0" smtClean="0"/>
              <a:t> Importance.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CLASSPATH troubles – a) very big path, 	no structure yet. How you know if all JARs are there. </a:t>
            </a:r>
            <a:r>
              <a:rPr lang="en-US" sz="1200" b="1" baseline="0" dirty="0" err="1" smtClean="0"/>
              <a:t>Untill</a:t>
            </a:r>
            <a:r>
              <a:rPr lang="en-US" sz="1200" b="1" baseline="0" dirty="0" smtClean="0"/>
              <a:t> you run and face missing class issue, you never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err="1" smtClean="0"/>
              <a:t>NoClassDefFoundError</a:t>
            </a:r>
            <a:r>
              <a:rPr lang="en-US" sz="1200" b="1" baseline="0" dirty="0" smtClean="0"/>
              <a:t>, ..</a:t>
            </a:r>
          </a:p>
          <a:p>
            <a:pPr marL="228600" marR="0" lvl="0" indent="-228600" algn="l" defTabSz="914400" rtl="0" eaLnBrk="1" fontAlgn="auto" latinLnBrk="0" hangingPunct="1">
              <a:lnSpc>
                <a:spcPct val="100000"/>
              </a:lnSpc>
              <a:spcBef>
                <a:spcPts val="0"/>
              </a:spcBef>
              <a:spcAft>
                <a:spcPts val="0"/>
              </a:spcAft>
              <a:buClrTx/>
              <a:buSzTx/>
              <a:buFontTx/>
              <a:buAutoNum type="alphaLcParenR" startAt="2"/>
              <a:tabLst/>
              <a:defRPr/>
            </a:pPr>
            <a:r>
              <a:rPr lang="en-US" sz="1200" b="1" baseline="0" dirty="0" smtClean="0"/>
              <a:t>No separation between JARs, it is just an illusion.  When JVM starts it puts all the classes from the </a:t>
            </a:r>
            <a:r>
              <a:rPr lang="en-US" sz="1200" b="1" baseline="0" dirty="0" err="1" smtClean="0"/>
              <a:t>classpath</a:t>
            </a:r>
            <a:r>
              <a:rPr lang="en-US" sz="1200" b="1" baseline="0" dirty="0" smtClean="0"/>
              <a:t> in BIG long list, and starts LOADING from that list.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What if multiple-JARs.  Conflicting versions of classes (sometimes </a:t>
            </a:r>
            <a:r>
              <a:rPr lang="en-US" sz="1200" b="1" baseline="0" dirty="0" err="1" smtClean="0"/>
              <a:t>Weblogic</a:t>
            </a:r>
            <a:r>
              <a:rPr lang="en-US" sz="1200" b="1" baseline="0" dirty="0" smtClean="0"/>
              <a:t>, … JAR hell issues,…, or .. Exclude in pom.xml) JVM just takes first one from </a:t>
            </a:r>
            <a:r>
              <a:rPr lang="en-US" sz="1200" b="1" baseline="0" dirty="0" err="1" smtClean="0"/>
              <a:t>classpath</a:t>
            </a:r>
            <a:r>
              <a:rPr lang="en-US" sz="1200" b="1"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c) Also classes</a:t>
            </a:r>
            <a:r>
              <a:rPr lang="en-US" sz="1200" b="1" baseline="0" dirty="0" smtClean="0"/>
              <a:t> can access to any classes in CLASSPATH.  So some malicious 3-part library can access your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NO NOTION of STRONG ENCAPSULATION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baseline="0" dirty="0" smtClean="0"/>
              <a:t>ANSWER is MODULARITY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Monolithic apps are:  Hard to understand, maintain, no way not to keep live during deployment without  shutdown, no flexibility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JAR file (has name, groups related code) – even though at runtime no meaning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JAR file has name, its file name,  but</a:t>
            </a:r>
            <a:r>
              <a:rPr lang="en-US" sz="1200" b="1" baseline="0" dirty="0" smtClean="0"/>
              <a:t> this file name has no meaning at runtime, JVM loads all JAR file into single THREAD CLASSPATH without regarding to different names.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JAR files on CLASSPATH can use any CLASSES in ANY JAR file, you can not express it in JAR file, that is why one of reason  -  CLASSPATH is fragile (broken)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WEAK boundaries - JAR file can access any file from ANY JAR file.   Just on it different WAR file (different CLASSLOADER), but EAR file has same CLASSLOADER (common lib,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MODULE – groups related packages, or other modules, … Not exported packages are encapsulated,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In Modular APP (</a:t>
            </a:r>
            <a:r>
              <a:rPr lang="en-US" sz="1200" b="0" baseline="0" dirty="0" smtClean="0"/>
              <a:t>1. Divide and Conquer 2. Clear Interfacing 3. Hide Implementation details 4. Reliable </a:t>
            </a:r>
            <a:r>
              <a:rPr lang="en-US" sz="1200" b="0" baseline="0" dirty="0" err="1" smtClean="0"/>
              <a:t>config</a:t>
            </a:r>
            <a:r>
              <a:rPr lang="en-US" sz="1200" b="0" baseline="0" dirty="0" smtClean="0"/>
              <a:t> </a:t>
            </a:r>
            <a:r>
              <a:rPr lang="en-US" sz="1200" b="1"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In CLASSPATH – only dependencies can be knows at RUNTIME NOT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reliable </a:t>
            </a:r>
            <a:r>
              <a:rPr lang="en-US" sz="1200" dirty="0" err="1" smtClean="0"/>
              <a:t>config</a:t>
            </a:r>
            <a:r>
              <a:rPr lang="en-US" sz="1200" dirty="0" smtClean="0"/>
              <a:t> (only runtime)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r>
              <a:rPr lang="en-US" sz="1200" b="1" i="0" u="sng" kern="1200" dirty="0" smtClean="0">
                <a:solidFill>
                  <a:schemeClr val="tx1"/>
                </a:solidFill>
                <a:effectLst/>
                <a:latin typeface="+mn-lt"/>
                <a:ea typeface="+mn-ea"/>
                <a:cs typeface="+mn-cs"/>
              </a:rPr>
              <a:t>Class-path vs. Module System Class Loading    https://www.developer.com/design/developing-a-module-with-java-9-in-eclipse-ide-part-1/</a:t>
            </a:r>
          </a:p>
          <a:p>
            <a:r>
              <a:rPr lang="en-US" sz="1200" b="0" i="0" kern="1200" dirty="0" smtClean="0">
                <a:solidFill>
                  <a:schemeClr val="tx1"/>
                </a:solidFill>
                <a:effectLst/>
                <a:latin typeface="+mn-lt"/>
                <a:ea typeface="+mn-ea"/>
                <a:cs typeface="+mn-cs"/>
              </a:rPr>
              <a:t>Unlike the class-path–based class loading which loads all the classes specified in the class path, the module loads only the code of the required modules. </a:t>
            </a:r>
          </a:p>
          <a:p>
            <a:r>
              <a:rPr lang="en-US" sz="1200" b="0" i="0" kern="1200" dirty="0" smtClean="0">
                <a:solidFill>
                  <a:schemeClr val="tx1"/>
                </a:solidFill>
                <a:effectLst/>
                <a:latin typeface="+mn-lt"/>
                <a:ea typeface="+mn-ea"/>
                <a:cs typeface="+mn-cs"/>
              </a:rPr>
              <a:t>Unlike the class-path–based class loading, the module system does not let packages by the same name cause any interference. Only the packages exported by the modules declared a dependency on are loaded for access.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Small</a:t>
            </a:r>
            <a:r>
              <a:rPr lang="en-US" sz="1200" dirty="0" smtClean="0"/>
              <a:t> and compact  - Reduced footprint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Ship incubator – </a:t>
            </a:r>
            <a:r>
              <a:rPr lang="en-US" sz="1200" dirty="0" err="1" smtClean="0"/>
              <a:t>jdk.incubator.httpclient</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Complete picture of modules in JDK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BLUEs – may </a:t>
            </a:r>
            <a:r>
              <a:rPr lang="en-US" sz="1200" b="0" i="0" kern="1200" dirty="0" err="1" smtClean="0">
                <a:solidFill>
                  <a:schemeClr val="tx1"/>
                </a:solidFill>
                <a:effectLst/>
                <a:latin typeface="+mn-lt"/>
                <a:ea typeface="+mn-ea"/>
                <a:cs typeface="+mn-cs"/>
              </a:rPr>
              <a:t>differe</a:t>
            </a:r>
            <a:r>
              <a:rPr lang="en-US" sz="1200" b="0" i="0" kern="1200" dirty="0" smtClean="0">
                <a:solidFill>
                  <a:schemeClr val="tx1"/>
                </a:solidFill>
                <a:effectLst/>
                <a:latin typeface="+mn-lt"/>
                <a:ea typeface="+mn-ea"/>
                <a:cs typeface="+mn-cs"/>
              </a:rPr>
              <a:t> in different JDK, implementation specific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 CYCLIC dependencies in the graph, now platform has very  clean  modularization. Cyclic dependencies are not supported by Java modular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CORBA – own module – can</a:t>
            </a:r>
            <a:r>
              <a:rPr lang="en-US" sz="1200" b="0" i="0" kern="1200" baseline="0" dirty="0" smtClean="0">
                <a:solidFill>
                  <a:schemeClr val="tx1"/>
                </a:solidFill>
                <a:effectLst/>
                <a:latin typeface="+mn-lt"/>
                <a:ea typeface="+mn-ea"/>
                <a:cs typeface="+mn-cs"/>
              </a:rPr>
              <a:t> be deprecated,  DESKTOP – </a:t>
            </a:r>
            <a:r>
              <a:rPr lang="en-US" sz="1200" b="0" i="0" kern="1200" baseline="0" dirty="0" err="1" smtClean="0">
                <a:solidFill>
                  <a:schemeClr val="tx1"/>
                </a:solidFill>
                <a:effectLst/>
                <a:latin typeface="+mn-lt"/>
                <a:ea typeface="+mn-ea"/>
                <a:cs typeface="+mn-cs"/>
              </a:rPr>
              <a:t>gui</a:t>
            </a:r>
            <a:r>
              <a:rPr lang="en-US" sz="1200" b="0" i="0" kern="1200" baseline="0" dirty="0" smtClean="0">
                <a:solidFill>
                  <a:schemeClr val="tx1"/>
                </a:solidFill>
                <a:effectLst/>
                <a:latin typeface="+mn-lt"/>
                <a:ea typeface="+mn-ea"/>
                <a:cs typeface="+mn-cs"/>
              </a:rPr>
              <a:t>, swing,…</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As we know, Current </a:t>
            </a:r>
            <a:r>
              <a:rPr lang="en-US" sz="1200" b="0" i="0" u="none" strike="noStrike" kern="1200" dirty="0" smtClean="0">
                <a:solidFill>
                  <a:schemeClr val="tx1"/>
                </a:solidFill>
                <a:effectLst/>
                <a:latin typeface="+mn-lt"/>
                <a:ea typeface="+mn-ea"/>
                <a:cs typeface="+mn-cs"/>
                <a:hlinkClick r:id="rId3"/>
              </a:rPr>
              <a:t>JDK</a:t>
            </a:r>
            <a:r>
              <a:rPr lang="en-US" sz="1200" b="0" i="0" kern="1200" dirty="0" smtClean="0">
                <a:solidFill>
                  <a:schemeClr val="tx1"/>
                </a:solidFill>
                <a:effectLst/>
                <a:latin typeface="+mn-lt"/>
                <a:ea typeface="+mn-ea"/>
                <a:cs typeface="+mn-cs"/>
              </a:rPr>
              <a:t> system is too big. So they have decided to divide JDK itself into small modules to get a number of benefits (We will discuss them soon in the coming sections).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Java.base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 IMPLICITLY injected , no cyclic dependencies,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Java.corba</a:t>
            </a:r>
            <a:r>
              <a:rPr lang="en-US" sz="1200" b="1" i="0" kern="1200" dirty="0" smtClean="0">
                <a:solidFill>
                  <a:schemeClr val="tx1"/>
                </a:solidFill>
                <a:effectLst/>
                <a:latin typeface="+mn-lt"/>
                <a:ea typeface="+mn-ea"/>
                <a:cs typeface="+mn-cs"/>
              </a:rPr>
              <a:t> – old but supported,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Are JAR files modules ? + they have a (file) name, + JAR also groups related code, - no explicit dependencies,</a:t>
            </a:r>
            <a:r>
              <a:rPr lang="en-US" sz="1200" b="1" i="0" kern="1200" baseline="0" dirty="0" smtClean="0">
                <a:solidFill>
                  <a:schemeClr val="tx1"/>
                </a:solidFill>
                <a:effectLst/>
                <a:latin typeface="+mn-lt"/>
                <a:ea typeface="+mn-ea"/>
                <a:cs typeface="+mn-cs"/>
              </a:rPr>
              <a:t> weak boundaries,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At runtime, there is no way to enforce encapsulation,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One module – no dependencies anything at runtime, … </a:t>
            </a: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 have a sample project with a package java9unsafe and a module with the same name.</a:t>
            </a:r>
          </a:p>
          <a:p>
            <a:r>
              <a:rPr lang="en-US" sz="1200" b="0" i="0" kern="1200" dirty="0" smtClean="0">
                <a:solidFill>
                  <a:schemeClr val="tx1"/>
                </a:solidFill>
                <a:effectLst/>
                <a:latin typeface="+mn-lt"/>
                <a:ea typeface="+mn-ea"/>
                <a:cs typeface="+mn-cs"/>
              </a:rPr>
              <a:t>To use Unsafe, you need to add </a:t>
            </a:r>
            <a:r>
              <a:rPr lang="en-US" sz="1200" b="0" i="0" kern="1200" dirty="0" err="1" smtClean="0">
                <a:solidFill>
                  <a:schemeClr val="tx1"/>
                </a:solidFill>
                <a:effectLst/>
                <a:latin typeface="+mn-lt"/>
                <a:ea typeface="+mn-ea"/>
                <a:cs typeface="+mn-cs"/>
              </a:rPr>
              <a:t>jdk.unsupported</a:t>
            </a:r>
            <a:r>
              <a:rPr lang="en-US" sz="1200" b="0" i="0" kern="1200" dirty="0" smtClean="0">
                <a:solidFill>
                  <a:schemeClr val="tx1"/>
                </a:solidFill>
                <a:effectLst/>
                <a:latin typeface="+mn-lt"/>
                <a:ea typeface="+mn-ea"/>
                <a:cs typeface="+mn-cs"/>
              </a:rPr>
              <a:t> to your code’s module declaration:</a:t>
            </a:r>
          </a:p>
          <a:p>
            <a:r>
              <a:rPr lang="en-US" sz="1200" b="0" i="0" kern="1200" dirty="0" smtClean="0">
                <a:solidFill>
                  <a:schemeClr val="tx1"/>
                </a:solidFill>
                <a:effectLst/>
                <a:latin typeface="+mn-lt"/>
                <a:ea typeface="+mn-ea"/>
                <a:cs typeface="+mn-cs"/>
              </a:rPr>
              <a:t>1</a:t>
            </a:r>
          </a:p>
          <a:p>
            <a:r>
              <a:rPr lang="en-US" sz="1200" b="0" i="0" kern="1200" dirty="0" smtClean="0">
                <a:solidFill>
                  <a:schemeClr val="tx1"/>
                </a:solidFill>
                <a:effectLst/>
                <a:latin typeface="+mn-lt"/>
                <a:ea typeface="+mn-ea"/>
                <a:cs typeface="+mn-cs"/>
              </a:rPr>
              <a:t>module java9unsafe {</a:t>
            </a:r>
          </a:p>
          <a:p>
            <a:r>
              <a:rPr lang="en-US" sz="1200" b="0" i="0" kern="1200" dirty="0" smtClean="0">
                <a:solidFill>
                  <a:schemeClr val="tx1"/>
                </a:solidFill>
                <a:effectLst/>
                <a:latin typeface="+mn-lt"/>
                <a:ea typeface="+mn-ea"/>
                <a:cs typeface="+mn-cs"/>
              </a:rPr>
              <a:t>2</a:t>
            </a:r>
          </a:p>
          <a:p>
            <a:r>
              <a:rPr lang="en-US" sz="1200" b="0" i="0" kern="1200" dirty="0" smtClean="0">
                <a:solidFill>
                  <a:schemeClr val="tx1"/>
                </a:solidFill>
                <a:effectLst/>
                <a:latin typeface="+mn-lt"/>
                <a:ea typeface="+mn-ea"/>
                <a:cs typeface="+mn-cs"/>
              </a:rPr>
              <a:t>requires </a:t>
            </a:r>
            <a:r>
              <a:rPr lang="en-US" sz="1200" b="0" i="0" kern="1200" dirty="0" err="1" smtClean="0">
                <a:solidFill>
                  <a:schemeClr val="tx1"/>
                </a:solidFill>
                <a:effectLst/>
                <a:latin typeface="+mn-lt"/>
                <a:ea typeface="+mn-ea"/>
                <a:cs typeface="+mn-cs"/>
              </a:rPr>
              <a:t>jdk.unsupported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3</a:t>
            </a:r>
          </a:p>
          <a:p>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Modula has name, it groups related</a:t>
            </a:r>
            <a:r>
              <a:rPr lang="en-US" sz="1200" b="0" i="0" kern="1200" baseline="0" dirty="0" smtClean="0">
                <a:solidFill>
                  <a:schemeClr val="tx1"/>
                </a:solidFill>
                <a:effectLst/>
                <a:latin typeface="+mn-lt"/>
                <a:ea typeface="+mn-ea"/>
                <a:cs typeface="+mn-cs"/>
              </a:rPr>
              <a:t> code and is self-contained: Python, Node.js, </a:t>
            </a:r>
            <a:r>
              <a:rPr lang="en-US" sz="1200" b="0" i="0" kern="1200" baseline="0" dirty="0" err="1" smtClean="0">
                <a:solidFill>
                  <a:schemeClr val="tx1"/>
                </a:solidFill>
                <a:effectLst/>
                <a:latin typeface="+mn-lt"/>
                <a:ea typeface="+mn-ea"/>
                <a:cs typeface="+mn-cs"/>
              </a:rPr>
              <a:t>TypeScript</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t>Classptah</a:t>
            </a:r>
            <a:r>
              <a:rPr lang="en-US" sz="1200" dirty="0" smtClean="0"/>
              <a:t>-mechanism for configuration, </a:t>
            </a:r>
            <a:r>
              <a:rPr lang="en-US" sz="1200" dirty="0" err="1" smtClean="0"/>
              <a:t>classpath</a:t>
            </a:r>
            <a:r>
              <a:rPr lang="en-US" sz="1200" baseline="0" dirty="0" smtClean="0"/>
              <a:t> cannot express relationships between components. If necessary component is missing, it will not be discovered until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Classpath</a:t>
            </a:r>
            <a:r>
              <a:rPr lang="en-US" sz="1200" baseline="0" dirty="0" smtClean="0"/>
              <a:t> also allows classes in the same package to be loaded from different components, leading to unpredictable behavior and difficult to find/diagnose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 modular approach, allows a component to declare that it depends other components explicitly.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JRE – folder</a:t>
            </a:r>
            <a:r>
              <a:rPr lang="en-US" sz="1200" baseline="0" dirty="0" smtClean="0"/>
              <a:t> in Java 8 removed, and replaced </a:t>
            </a:r>
            <a:r>
              <a:rPr lang="en-US" sz="1200" baseline="0" dirty="0" err="1" smtClean="0"/>
              <a:t>witj</a:t>
            </a:r>
            <a:r>
              <a:rPr lang="en-US" sz="1200" baseline="0" dirty="0" smtClean="0"/>
              <a:t> </a:t>
            </a:r>
            <a:r>
              <a:rPr lang="en-US" sz="1200" baseline="0" dirty="0" err="1" smtClean="0"/>
              <a:t>jmods+conf</a:t>
            </a:r>
            <a:r>
              <a:rPr lang="en-US" sz="1200" baseline="0" dirty="0" smtClean="0"/>
              <a:t> folder in Java 9. </a:t>
            </a:r>
            <a:r>
              <a:rPr lang="en-US" sz="1200" baseline="0" dirty="0" err="1" smtClean="0"/>
              <a:t>jmod</a:t>
            </a:r>
            <a:r>
              <a:rPr lang="en-US" sz="1200" baseline="0" dirty="0" smtClean="0"/>
              <a:t>-folder contains runtime images of JDK modules, and </a:t>
            </a:r>
            <a:r>
              <a:rPr lang="en-US" sz="1200" baseline="0" dirty="0" err="1" smtClean="0"/>
              <a:t>conf</a:t>
            </a:r>
            <a:r>
              <a:rPr lang="en-US" sz="1200" baseline="0" dirty="0" smtClean="0"/>
              <a:t>-folder contains </a:t>
            </a:r>
            <a:r>
              <a:rPr lang="en-US" sz="1200" baseline="0" dirty="0" err="1" smtClean="0"/>
              <a:t>config+property</a:t>
            </a:r>
            <a:r>
              <a:rPr lang="en-US" sz="1200" baseline="0" dirty="0" smtClean="0"/>
              <a:t> files which were before under JRE folder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Contents of </a:t>
            </a:r>
            <a:r>
              <a:rPr lang="en-US" sz="1200" baseline="0" dirty="0" err="1" smtClean="0"/>
              <a:t>jrebin</a:t>
            </a:r>
            <a:r>
              <a:rPr lang="en-US" sz="1200" baseline="0" dirty="0" smtClean="0"/>
              <a:t>, and </a:t>
            </a:r>
            <a:r>
              <a:rPr lang="en-US" sz="1200" baseline="0" dirty="0" err="1" smtClean="0"/>
              <a:t>jrelib</a:t>
            </a:r>
            <a:r>
              <a:rPr lang="en-US" sz="1200" baseline="0" dirty="0" smtClean="0"/>
              <a:t> have bin moved to lib and bin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Module is named, after groups related items becomes self sufficient)</a:t>
            </a:r>
          </a:p>
          <a:p>
            <a:endParaRPr lang="en-US" dirty="0" smtClean="0"/>
          </a:p>
          <a:p>
            <a:endParaRPr lang="en-US" dirty="0" smtClean="0"/>
          </a:p>
          <a:p>
            <a:r>
              <a:rPr lang="en-US" dirty="0" smtClean="0"/>
              <a:t>Main aim of the Jigsaw project is to introduce concept of modularity:</a:t>
            </a:r>
            <a:r>
              <a:rPr lang="en-US" baseline="0" dirty="0" smtClean="0"/>
              <a:t> support for creating modules in Java and then apply the same to the JDK; that is modularize the JDK. </a:t>
            </a:r>
          </a:p>
          <a:p>
            <a:endParaRPr lang="en-US" baseline="0" dirty="0" smtClean="0"/>
          </a:p>
          <a:p>
            <a:endParaRPr lang="en-US" baseline="0" dirty="0" smtClean="0"/>
          </a:p>
          <a:p>
            <a:r>
              <a:rPr lang="en-US" baseline="0" dirty="0" smtClean="0"/>
              <a:t>Benefits of </a:t>
            </a:r>
            <a:r>
              <a:rPr lang="en-US" baseline="0" dirty="0" err="1" smtClean="0"/>
              <a:t>modularism</a:t>
            </a:r>
            <a:r>
              <a:rPr lang="en-US" baseline="0" dirty="0" smtClean="0"/>
              <a:t>: </a:t>
            </a:r>
          </a:p>
          <a:p>
            <a:pPr marL="171450" indent="-171450">
              <a:buFontTx/>
              <a:buChar char="-"/>
            </a:pPr>
            <a:r>
              <a:rPr lang="en-US" baseline="0" dirty="0" smtClean="0"/>
              <a:t>Stronger encapsulation (information hiding) modules can access only those parts of the module that have been available for use.  So the public classes in a package are not public unless package is explicitly exported in the module-info-file.  Can not be broken with reflection unless module is open-module or packages made open. </a:t>
            </a:r>
          </a:p>
          <a:p>
            <a:pPr marL="171450" indent="-171450">
              <a:buFontTx/>
              <a:buChar char="-"/>
            </a:pPr>
            <a:r>
              <a:rPr lang="en-US" baseline="0" dirty="0" smtClean="0"/>
              <a:t>Clear dependencies  (via requires clause)</a:t>
            </a:r>
          </a:p>
          <a:p>
            <a:pPr marL="171450" indent="-171450">
              <a:buFontTx/>
              <a:buChar char="-"/>
            </a:pPr>
            <a:r>
              <a:rPr lang="en-US" baseline="0" dirty="0" smtClean="0"/>
              <a:t>Combining modules to create smaller runtimes which can be easily scaled to smaller computing devices </a:t>
            </a:r>
          </a:p>
          <a:p>
            <a:pPr marL="171450" indent="-171450">
              <a:buFontTx/>
              <a:buChar char="-"/>
            </a:pPr>
            <a:r>
              <a:rPr lang="en-US" baseline="0" dirty="0" smtClean="0"/>
              <a:t>Makes the app more reliable by eliminating runtime-errors. E.g. </a:t>
            </a:r>
            <a:r>
              <a:rPr lang="en-US" baseline="0" dirty="0" err="1" smtClean="0"/>
              <a:t>ClassNotFoundException</a:t>
            </a:r>
            <a:endParaRPr lang="en-US" baseline="0" dirty="0" smtClean="0"/>
          </a:p>
          <a:p>
            <a:pPr marL="171450" indent="-171450">
              <a:buFontTx/>
              <a:buChar char="-"/>
            </a:pPr>
            <a:endParaRPr lang="en-US" baseline="0" dirty="0" smtClean="0"/>
          </a:p>
          <a:p>
            <a:pPr marL="171450" indent="-171450">
              <a:buFontTx/>
              <a:buChar char="-"/>
            </a:pPr>
            <a:endParaRPr lang="en-US" baseline="0" dirty="0" smtClean="0"/>
          </a:p>
          <a:p>
            <a:endParaRPr lang="en-US" baseline="0" dirty="0" smtClean="0"/>
          </a:p>
          <a:p>
            <a:r>
              <a:rPr lang="en-US" baseline="0" dirty="0" smtClean="0"/>
              <a:t>JEP 200 – modular JDK:  applies the Java platform module system to modularize JDM into set of modules, that can be combined at compile time, build time or runtime </a:t>
            </a:r>
          </a:p>
          <a:p>
            <a:r>
              <a:rPr lang="en-US" baseline="0" dirty="0" smtClean="0"/>
              <a:t>JEP 201 – modular source code. Modularizes JDK source code into modules and enhances the build tools to compile the modules.   Current (Java 1-8) is TOO BIG, </a:t>
            </a:r>
          </a:p>
          <a:p>
            <a:r>
              <a:rPr lang="en-US" baseline="0" dirty="0" smtClean="0"/>
              <a:t>JEP 220 – modular runtime images: This restructures the JDK and JRE runtime images to </a:t>
            </a:r>
            <a:r>
              <a:rPr lang="en-US" baseline="0" dirty="0" err="1" smtClean="0"/>
              <a:t>accomodate</a:t>
            </a:r>
            <a:r>
              <a:rPr lang="en-US" baseline="0" dirty="0" smtClean="0"/>
              <a:t> modules and to improve performance, security, and maintainability</a:t>
            </a:r>
          </a:p>
          <a:p>
            <a:r>
              <a:rPr lang="en-US" baseline="0" dirty="0" smtClean="0"/>
              <a:t>JEP 260 – encapsulate most internal APIS: This allows a lot of internal APIs to be accessed directly or via reflection. </a:t>
            </a:r>
          </a:p>
          <a:p>
            <a:r>
              <a:rPr lang="en-US" baseline="0" dirty="0" smtClean="0"/>
              <a:t>JEP 261 – module system: Implements module system Java spec. </a:t>
            </a:r>
          </a:p>
          <a:p>
            <a:r>
              <a:rPr lang="en-US" baseline="0" dirty="0" smtClean="0"/>
              <a:t>JEP 282 – </a:t>
            </a:r>
            <a:r>
              <a:rPr lang="en-US" baseline="0" dirty="0" err="1" smtClean="0"/>
              <a:t>jlink</a:t>
            </a:r>
            <a:r>
              <a:rPr lang="en-US" baseline="0" dirty="0" smtClean="0"/>
              <a:t>, the Java Linker: This allows packaging modules and their dependencies into smaller run times.  </a:t>
            </a:r>
          </a:p>
          <a:p>
            <a:endParaRPr lang="en-US" baseline="0" dirty="0" smtClean="0"/>
          </a:p>
          <a:p>
            <a:r>
              <a:rPr lang="en-US" baseline="0" dirty="0" smtClean="0"/>
              <a:t> </a:t>
            </a:r>
            <a:r>
              <a:rPr lang="en-US" sz="1200" b="0" i="0" kern="1200" dirty="0" smtClean="0">
                <a:solidFill>
                  <a:schemeClr val="tx1"/>
                </a:solidFill>
                <a:effectLst/>
                <a:latin typeface="+mn-lt"/>
                <a:ea typeface="+mn-ea"/>
                <a:cs typeface="+mn-cs"/>
              </a:rPr>
              <a:t>Jigsaw project is going to introduce completely new concept of Java SE 9: </a:t>
            </a:r>
            <a:r>
              <a:rPr lang="en-US" sz="1200" b="1" i="0" kern="1200" dirty="0" smtClean="0">
                <a:solidFill>
                  <a:schemeClr val="tx1"/>
                </a:solidFill>
                <a:effectLst/>
                <a:latin typeface="+mn-lt"/>
                <a:ea typeface="+mn-ea"/>
                <a:cs typeface="+mn-cs"/>
              </a:rPr>
              <a:t>Java Module System</a:t>
            </a:r>
            <a:r>
              <a:rPr lang="en-US" sz="1200" b="0" i="0" kern="120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baseline="0" dirty="0" smtClean="0"/>
          </a:p>
          <a:p>
            <a:r>
              <a:rPr lang="en-US" u="sng" baseline="0" dirty="0" smtClean="0"/>
              <a:t>MIGRATION  ---- concerns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9</a:t>
            </a:fld>
            <a:endParaRPr lang="en-US"/>
          </a:p>
        </p:txBody>
      </p:sp>
    </p:spTree>
    <p:extLst>
      <p:ext uri="{BB962C8B-B14F-4D97-AF65-F5344CB8AC3E}">
        <p14:creationId xmlns:p14="http://schemas.microsoft.com/office/powerpoint/2010/main" val="336531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We have to be careful though because we can only have one module per JAR file.  You can not have one jar with multiple MODULES. </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Startup time is getting slower if size gets</a:t>
            </a:r>
            <a:r>
              <a:rPr lang="en-US" sz="1200" b="1" i="0" kern="1200" baseline="0" dirty="0" smtClean="0">
                <a:solidFill>
                  <a:schemeClr val="tx1"/>
                </a:solidFill>
                <a:effectLst/>
                <a:latin typeface="+mn-lt"/>
                <a:ea typeface="+mn-ea"/>
                <a:cs typeface="+mn-cs"/>
              </a:rPr>
              <a:t> smaller, …. </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 </a:t>
            </a:r>
            <a:r>
              <a:rPr lang="en-US" sz="1200" b="1" i="1" kern="1200" dirty="0" smtClean="0">
                <a:solidFill>
                  <a:schemeClr val="tx1"/>
                </a:solidFill>
                <a:effectLst/>
                <a:latin typeface="+mn-lt"/>
                <a:ea typeface="+mn-ea"/>
                <a:cs typeface="+mn-cs"/>
              </a:rPr>
              <a:t>module</a:t>
            </a:r>
            <a:r>
              <a:rPr lang="en-US" sz="1200" b="1" i="0" kern="1200" dirty="0" smtClean="0">
                <a:solidFill>
                  <a:schemeClr val="tx1"/>
                </a:solidFill>
                <a:effectLst/>
                <a:latin typeface="+mn-lt"/>
                <a:ea typeface="+mn-ea"/>
                <a:cs typeface="+mn-cs"/>
              </a:rPr>
              <a:t> is a named set of Java packages, resources, and native libraries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What is Module Meta Data?</a:t>
            </a:r>
          </a:p>
          <a:p>
            <a:r>
              <a:rPr lang="en-US" sz="1200" b="0" i="0" kern="1200" dirty="0" smtClean="0">
                <a:solidFill>
                  <a:schemeClr val="tx1"/>
                </a:solidFill>
                <a:effectLst/>
                <a:latin typeface="+mn-lt"/>
                <a:ea typeface="+mn-ea"/>
                <a:cs typeface="+mn-cs"/>
              </a:rPr>
              <a:t>As we discussed in the previous section, we can use Module Descriptor to provide Module Meta Data. A Module has the following Meta Data:</a:t>
            </a:r>
          </a:p>
          <a:p>
            <a:r>
              <a:rPr lang="en-US" sz="1200" b="0" i="0" kern="1200" dirty="0" smtClean="0">
                <a:solidFill>
                  <a:schemeClr val="tx1"/>
                </a:solidFill>
                <a:effectLst/>
                <a:latin typeface="+mn-lt"/>
                <a:ea typeface="+mn-ea"/>
                <a:cs typeface="+mn-cs"/>
              </a:rPr>
              <a:t>A unique name.</a:t>
            </a:r>
          </a:p>
          <a:p>
            <a:r>
              <a:rPr lang="en-US" sz="1200" b="0" i="0" kern="1200" dirty="0" smtClean="0">
                <a:solidFill>
                  <a:schemeClr val="tx1"/>
                </a:solidFill>
                <a:effectLst/>
                <a:latin typeface="+mn-lt"/>
                <a:ea typeface="+mn-ea"/>
                <a:cs typeface="+mn-cs"/>
              </a:rPr>
              <a:t>exports clause.</a:t>
            </a:r>
          </a:p>
          <a:p>
            <a:r>
              <a:rPr lang="en-US" sz="1200" b="0" i="0" kern="1200" dirty="0" smtClean="0">
                <a:solidFill>
                  <a:schemeClr val="tx1"/>
                </a:solidFill>
                <a:effectLst/>
                <a:latin typeface="+mn-lt"/>
                <a:ea typeface="+mn-ea"/>
                <a:cs typeface="+mn-cs"/>
              </a:rPr>
              <a:t>requires clause.</a:t>
            </a:r>
          </a:p>
          <a:p>
            <a:r>
              <a:rPr lang="en-US" dirty="0" smtClean="0"/>
              <a:t> </a:t>
            </a:r>
            <a:r>
              <a:rPr lang="en-US" sz="1200" b="0" i="0" kern="1200" dirty="0" smtClean="0">
                <a:solidFill>
                  <a:schemeClr val="tx1"/>
                </a:solidFill>
                <a:effectLst/>
                <a:latin typeface="+mn-lt"/>
                <a:ea typeface="+mn-ea"/>
                <a:cs typeface="+mn-cs"/>
              </a:rPr>
              <a:t> </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Are “module”, “requires”, and “exports” Keywords? </a:t>
            </a:r>
            <a:r>
              <a:rPr lang="en-US" sz="1200" b="0" i="0" kern="1200" dirty="0" smtClean="0">
                <a:solidFill>
                  <a:schemeClr val="tx1"/>
                </a:solidFill>
                <a:effectLst/>
                <a:latin typeface="+mn-lt"/>
                <a:ea typeface="+mn-ea"/>
                <a:cs typeface="+mn-cs"/>
              </a:rPr>
              <a:t>They are just “Contextual Keywords” only. That means they are keywords only with a Module Descriptor (“module-info.java”)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requires </a:t>
            </a:r>
            <a:r>
              <a:rPr lang="en-US" sz="1200" b="0" i="0" kern="1200" dirty="0" smtClean="0">
                <a:solidFill>
                  <a:schemeClr val="tx1"/>
                </a:solidFill>
                <a:effectLst/>
                <a:latin typeface="+mn-lt"/>
                <a:ea typeface="+mn-ea"/>
                <a:cs typeface="+mn-cs"/>
              </a:rPr>
              <a:t>directive introduces three new concepts:  </a:t>
            </a:r>
            <a:r>
              <a:rPr lang="en-US" sz="1200" b="1" i="0" kern="1200" dirty="0" smtClean="0">
                <a:solidFill>
                  <a:schemeClr val="tx1"/>
                </a:solidFill>
                <a:effectLst/>
                <a:latin typeface="+mn-lt"/>
                <a:ea typeface="+mn-ea"/>
                <a:cs typeface="+mn-cs"/>
              </a:rPr>
              <a:t>Reliable configuration,</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Readability,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Java 9 uses </a:t>
            </a:r>
            <a:r>
              <a:rPr lang="en-US" sz="1200" b="1" i="0" kern="1200" dirty="0" smtClean="0">
                <a:solidFill>
                  <a:schemeClr val="tx1"/>
                </a:solidFill>
                <a:effectLst/>
                <a:latin typeface="+mn-lt"/>
                <a:ea typeface="+mn-ea"/>
                <a:cs typeface="+mn-cs"/>
              </a:rPr>
              <a:t>MODULEPATH</a:t>
            </a:r>
            <a:r>
              <a:rPr lang="en-US" sz="1200" b="0" i="0" kern="1200" dirty="0" smtClean="0">
                <a:solidFill>
                  <a:schemeClr val="tx1"/>
                </a:solidFill>
                <a:effectLst/>
                <a:latin typeface="+mn-lt"/>
                <a:ea typeface="+mn-ea"/>
                <a:cs typeface="+mn-cs"/>
              </a:rPr>
              <a:t> instead of CLASSPATH. Of course, Java 9 supports both MODULEPATH and CLASSPATH.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--strip-debug is enabled by default in the build for JRE images, and reduces size of the runtime image (lib/modules) by ~20% (130M -&gt; 106M) with no effect on startup</a:t>
            </a:r>
          </a:p>
          <a:p>
            <a:pPr fontAlgn="base"/>
            <a:r>
              <a:rPr lang="en-US" sz="1200" b="0" i="0" kern="1200" dirty="0" smtClean="0">
                <a:solidFill>
                  <a:schemeClr val="tx1"/>
                </a:solidFill>
                <a:effectLst/>
                <a:latin typeface="+mn-lt"/>
                <a:ea typeface="+mn-ea"/>
                <a:cs typeface="+mn-cs"/>
              </a:rPr>
              <a:t>--compress=0 drops the size of lib/modules by ~30% (106M -&gt; 69.5M), and actually seems to benefit startup in simple tests (~8 </a:t>
            </a:r>
            <a:r>
              <a:rPr lang="en-US" sz="1200" b="0"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improvement on Hello World).</a:t>
            </a:r>
          </a:p>
          <a:p>
            <a:pPr fontAlgn="base"/>
            <a:r>
              <a:rPr lang="en-US" sz="1200" b="0" i="0" kern="1200" dirty="0" smtClean="0">
                <a:solidFill>
                  <a:schemeClr val="tx1"/>
                </a:solidFill>
                <a:effectLst/>
                <a:latin typeface="+mn-lt"/>
                <a:ea typeface="+mn-ea"/>
                <a:cs typeface="+mn-cs"/>
              </a:rPr>
              <a:t>--compress=1 drops the size of lib/modules by ~54% (106M -&gt; 49M), but comes with a penalty to startup (~8ms slowdown on Hello World)</a:t>
            </a:r>
          </a:p>
          <a:p>
            <a:pPr fontAlgn="base"/>
            <a:r>
              <a:rPr lang="en-US" sz="1200" b="0" i="0" kern="1200" dirty="0" smtClean="0">
                <a:solidFill>
                  <a:schemeClr val="tx1"/>
                </a:solidFill>
                <a:effectLst/>
                <a:latin typeface="+mn-lt"/>
                <a:ea typeface="+mn-ea"/>
                <a:cs typeface="+mn-cs"/>
              </a:rPr>
              <a:t>--compress=2 drops the size of lib/modules by ~53% (106M -&gt; 49.5M), but comes with an even greater penalty to startup (~13ms slowdown on Hello World)</a:t>
            </a:r>
          </a:p>
          <a:p>
            <a:pPr fontAlgn="base"/>
            <a:r>
              <a:rPr lang="en-US" sz="1200" b="0" i="0" kern="1200" dirty="0" smtClean="0">
                <a:solidFill>
                  <a:schemeClr val="tx1"/>
                </a:solidFill>
                <a:effectLst/>
                <a:latin typeface="+mn-lt"/>
                <a:ea typeface="+mn-ea"/>
                <a:cs typeface="+mn-cs"/>
              </a:rPr>
              <a:t>In my opinion the numeric level argument to --compress is counter-intuitive and should perhaps be called out explicitly instead (--compress=strings, --compress=zip). Since it appears the two different compression strategies are working against each other it seems that perhaps they should even be mutually exclusive (remove --compress=2).</a:t>
            </a:r>
          </a:p>
          <a:p>
            <a:pPr fontAlgn="base"/>
            <a:r>
              <a:rPr lang="en-US" sz="1200" b="0" i="0" kern="1200" dirty="0" smtClean="0">
                <a:solidFill>
                  <a:schemeClr val="tx1"/>
                </a:solidFill>
                <a:effectLst/>
                <a:latin typeface="+mn-lt"/>
                <a:ea typeface="+mn-ea"/>
                <a:cs typeface="+mn-cs"/>
              </a:rPr>
              <a:t>--compress=0 strikes a balance between improving startup and static footprint, --compress=1 minimizes static footprint at a small penalty to startup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smtClean="0"/>
          </a:p>
          <a:p>
            <a:pPr marL="228600" indent="-228600">
              <a:buAutoNum type="arabicPeriod"/>
            </a:pPr>
            <a:r>
              <a:rPr lang="en-US" dirty="0" smtClean="0"/>
              <a:t>Creating runtime images </a:t>
            </a:r>
          </a:p>
          <a:p>
            <a:pPr marL="0" indent="0">
              <a:buNone/>
            </a:pPr>
            <a:r>
              <a:rPr lang="en-US" dirty="0" err="1" smtClean="0"/>
              <a:t>rm</a:t>
            </a:r>
            <a:r>
              <a:rPr lang="en-US" dirty="0" smtClean="0"/>
              <a:t> –</a:t>
            </a:r>
            <a:r>
              <a:rPr lang="en-US" dirty="0" err="1" smtClean="0"/>
              <a:t>rf</a:t>
            </a:r>
            <a:r>
              <a:rPr lang="en-US" dirty="0" smtClean="0"/>
              <a:t> jars &amp;&amp; </a:t>
            </a:r>
            <a:r>
              <a:rPr lang="en-US" dirty="0" err="1" smtClean="0"/>
              <a:t>mkdir</a:t>
            </a:r>
            <a:r>
              <a:rPr lang="en-US" dirty="0" smtClean="0"/>
              <a:t> –p jars</a:t>
            </a:r>
          </a:p>
          <a:p>
            <a:pPr marL="0" indent="0">
              <a:buNone/>
            </a:pPr>
            <a:r>
              <a:rPr lang="en-US" dirty="0" smtClean="0"/>
              <a:t>jar –create –file jars/easy.analys.api.jar –C out/</a:t>
            </a:r>
            <a:r>
              <a:rPr lang="en-US" dirty="0" err="1" smtClean="0"/>
              <a:t>easy.analys.api</a:t>
            </a:r>
            <a:r>
              <a:rPr lang="en-US" dirty="0" smtClean="0"/>
              <a:t> .</a:t>
            </a:r>
          </a:p>
          <a:p>
            <a:pPr marL="0" indent="0">
              <a:buNone/>
            </a:pPr>
            <a:endParaRPr lang="en-US" dirty="0" smtClean="0"/>
          </a:p>
          <a:p>
            <a:pPr marL="0" indent="0">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jar –create –file jars/easy.analys.cli.jar  --main-class=</a:t>
            </a:r>
            <a:r>
              <a:rPr lang="en-US" dirty="0" err="1" smtClean="0"/>
              <a:t>easy.analys.Main</a:t>
            </a:r>
            <a:r>
              <a:rPr lang="en-US" dirty="0" smtClean="0"/>
              <a:t> -C out/</a:t>
            </a:r>
            <a:r>
              <a:rPr lang="en-US" dirty="0" err="1" smtClean="0"/>
              <a:t>easy.analys.api</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Rm –</a:t>
            </a:r>
            <a:r>
              <a:rPr lang="en-US" dirty="0" err="1" smtClean="0"/>
              <a:t>rf</a:t>
            </a:r>
            <a:r>
              <a:rPr lang="en-US" dirty="0" smtClean="0"/>
              <a:t> image &amp;&amp; </a:t>
            </a:r>
            <a:r>
              <a:rPr lang="en-US" dirty="0" err="1" smtClean="0"/>
              <a:t>jlink</a:t>
            </a:r>
            <a:r>
              <a:rPr lang="en-US" dirty="0" smtClean="0"/>
              <a:t> –module-path jars/:JAVA_HOME/</a:t>
            </a:r>
            <a:r>
              <a:rPr lang="en-US" dirty="0" err="1" smtClean="0"/>
              <a:t>jmods</a:t>
            </a:r>
            <a:r>
              <a:rPr lang="en-US" dirty="0" smtClean="0"/>
              <a:t> –add-modules </a:t>
            </a:r>
            <a:r>
              <a:rPr lang="en-US" dirty="0" err="1" smtClean="0"/>
              <a:t>abc</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strip-debug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--compress=2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--output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indent="0">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1" dirty="0" smtClean="0"/>
              <a:t>Module Versioning  </a:t>
            </a:r>
          </a:p>
          <a:p>
            <a:pPr marL="0" indent="0">
              <a:buNone/>
            </a:pPr>
            <a:endParaRPr lang="en-US" dirty="0" smtClean="0"/>
          </a:p>
          <a:p>
            <a:pPr marL="0" indent="0">
              <a:buNone/>
            </a:pPr>
            <a:r>
              <a:rPr lang="en-US" dirty="0" smtClean="0"/>
              <a:t>http://tutorials.jenkov.com/java/modules.html#compiling-a-java-module</a:t>
            </a:r>
          </a:p>
          <a:p>
            <a:pPr marL="0" indent="0">
              <a:buNone/>
            </a:pPr>
            <a:endParaRPr lang="en-US" dirty="0" smtClean="0"/>
          </a:p>
          <a:p>
            <a:endParaRPr lang="en-US" dirty="0" smtClean="0"/>
          </a:p>
          <a:p>
            <a:pPr algn="l"/>
            <a:r>
              <a:rPr lang="en-US" sz="1200" b="1" dirty="0" smtClean="0"/>
              <a:t>Services  (focuses on limits of encapsulation)</a:t>
            </a:r>
            <a:r>
              <a:rPr lang="en-US" b="1" dirty="0" smtClean="0"/>
              <a:t>  </a:t>
            </a:r>
          </a:p>
          <a:p>
            <a:pPr marL="3829050" lvl="8" indent="-171450">
              <a:buFontTx/>
              <a:buChar char="-"/>
            </a:pPr>
            <a:r>
              <a:rPr lang="en-US" dirty="0" smtClean="0"/>
              <a:t>The service interface module only exports the Java package that contains the service interface. The service interface is just a normal Java interface.</a:t>
            </a:r>
          </a:p>
          <a:p>
            <a:pPr marL="171450" indent="-171450">
              <a:buFontTx/>
              <a:buChar char="-"/>
            </a:pPr>
            <a:r>
              <a:rPr lang="en-US" b="1" dirty="0" smtClean="0"/>
              <a:t>Service Implementation Module: </a:t>
            </a:r>
            <a:r>
              <a:rPr lang="en-US" dirty="0" smtClean="0"/>
              <a:t>A module that wants to implement a service interface from a service interface</a:t>
            </a:r>
            <a:endParaRPr lang="en-US" b="1" dirty="0" smtClean="0"/>
          </a:p>
          <a:p>
            <a:pPr marL="171450" indent="-171450">
              <a:buFontTx/>
              <a:buChar char="-"/>
            </a:pPr>
            <a:r>
              <a:rPr lang="en-US" dirty="0" smtClean="0"/>
              <a:t> </a:t>
            </a:r>
            <a:endParaRPr lang="en-US" sz="1600" b="1" dirty="0" smtClean="0">
              <a:solidFill>
                <a:srgbClr val="7F0055"/>
              </a:solidFill>
              <a:latin typeface="Consolas" panose="020B0609020204030204" pitchFamily="49" charset="0"/>
            </a:endParaRPr>
          </a:p>
          <a:p>
            <a:pPr marL="171450" indent="-171450">
              <a:buFontTx/>
              <a:buChar char="-"/>
            </a:pPr>
            <a:r>
              <a:rPr lang="en-US" sz="1600" b="1" dirty="0" smtClean="0">
                <a:solidFill>
                  <a:srgbClr val="7F0055"/>
                </a:solidFill>
                <a:latin typeface="Consolas" panose="020B0609020204030204" pitchFamily="49" charset="0"/>
              </a:rPr>
              <a:t>Service Providers, service registers, service loaders,  uses … provides, . </a:t>
            </a:r>
          </a:p>
          <a:p>
            <a:pPr algn="l"/>
            <a:endParaRPr lang="en-US" b="1" dirty="0" smtClean="0"/>
          </a:p>
          <a:p>
            <a:pPr algn="l"/>
            <a:r>
              <a:rPr lang="en-US" sz="1050" dirty="0" smtClean="0"/>
              <a:t>  </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Requires Static   (maven like. E.g. compile time, if server hast that lib. Or tests,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Sometimes we write code that references another module, but that users of our library will never want to use.</a:t>
            </a:r>
          </a:p>
          <a:p>
            <a:r>
              <a:rPr lang="en-US" sz="1200" b="0" i="0" kern="1200" dirty="0" smtClean="0">
                <a:solidFill>
                  <a:schemeClr val="tx1"/>
                </a:solidFill>
                <a:effectLst/>
                <a:latin typeface="+mn-lt"/>
                <a:ea typeface="+mn-ea"/>
                <a:cs typeface="+mn-cs"/>
              </a:rPr>
              <a:t>For instance, we might write a utility function that pretty-prints our internal state when another logging module is present. But, not every consumer of our library will want this functionality, and they don't want to include an extra logging library.</a:t>
            </a:r>
          </a:p>
          <a:p>
            <a:r>
              <a:rPr lang="en-US" sz="1200" b="0" i="0" kern="1200" dirty="0" smtClean="0">
                <a:solidFill>
                  <a:schemeClr val="tx1"/>
                </a:solidFill>
                <a:effectLst/>
                <a:latin typeface="+mn-lt"/>
                <a:ea typeface="+mn-ea"/>
                <a:cs typeface="+mn-cs"/>
              </a:rPr>
              <a:t>In these cases, we want to use an optional dependency. By using the </a:t>
            </a:r>
            <a:r>
              <a:rPr lang="en-US" sz="1200" b="0" i="1" kern="1200" dirty="0" smtClean="0">
                <a:solidFill>
                  <a:schemeClr val="tx1"/>
                </a:solidFill>
                <a:effectLst/>
                <a:latin typeface="+mn-lt"/>
                <a:ea typeface="+mn-ea"/>
                <a:cs typeface="+mn-cs"/>
              </a:rPr>
              <a:t>requires static</a:t>
            </a:r>
            <a:r>
              <a:rPr lang="en-US" sz="1200" b="0" i="0" kern="1200" dirty="0" smtClean="0">
                <a:solidFill>
                  <a:schemeClr val="tx1"/>
                </a:solidFill>
                <a:effectLst/>
                <a:latin typeface="+mn-lt"/>
                <a:ea typeface="+mn-ea"/>
                <a:cs typeface="+mn-cs"/>
              </a:rPr>
              <a:t> directive, we create a compile-time-only dependency:</a:t>
            </a:r>
          </a:p>
          <a:p>
            <a:r>
              <a:rPr lang="en-US" sz="1200" b="1" kern="1200" dirty="0" smtClean="0">
                <a:solidFill>
                  <a:schemeClr val="tx1"/>
                </a:solidFill>
                <a:effectLst/>
                <a:latin typeface="+mn-lt"/>
                <a:ea typeface="+mn-ea"/>
                <a:cs typeface="+mn-cs"/>
              </a:rPr>
              <a:t>module</a:t>
            </a:r>
            <a:r>
              <a:rPr lang="en-US" dirty="0" smtClean="0"/>
              <a:t> </a:t>
            </a:r>
            <a:r>
              <a:rPr lang="en-US" dirty="0" err="1" smtClean="0"/>
              <a:t>my.</a:t>
            </a:r>
            <a:r>
              <a:rPr lang="en-US" sz="1200" b="1" kern="1200" dirty="0" err="1" smtClean="0">
                <a:solidFill>
                  <a:schemeClr val="tx1"/>
                </a:solidFill>
                <a:effectLst/>
                <a:latin typeface="+mn-lt"/>
                <a:ea typeface="+mn-ea"/>
                <a:cs typeface="+mn-cs"/>
              </a:rPr>
              <a:t>module</a:t>
            </a:r>
            <a:r>
              <a:rPr lang="en-US" dirty="0" smtClean="0"/>
              <a:t> { </a:t>
            </a:r>
            <a:r>
              <a:rPr lang="en-US" sz="1200" b="1" kern="1200" dirty="0" smtClean="0">
                <a:solidFill>
                  <a:schemeClr val="tx1"/>
                </a:solidFill>
                <a:effectLst/>
                <a:latin typeface="+mn-lt"/>
                <a:ea typeface="+mn-ea"/>
                <a:cs typeface="+mn-cs"/>
              </a:rPr>
              <a:t>requires</a:t>
            </a:r>
            <a:r>
              <a:rPr lang="en-US" dirty="0" smtClean="0"/>
              <a:t> </a:t>
            </a:r>
            <a:r>
              <a:rPr lang="en-US" sz="1200" b="1" kern="1200" dirty="0" smtClean="0">
                <a:solidFill>
                  <a:schemeClr val="tx1"/>
                </a:solidFill>
                <a:effectLst/>
                <a:latin typeface="+mn-lt"/>
                <a:ea typeface="+mn-ea"/>
                <a:cs typeface="+mn-cs"/>
              </a:rPr>
              <a:t>static</a:t>
            </a:r>
            <a:r>
              <a:rPr lang="en-US" dirty="0" smtClean="0"/>
              <a:t> </a:t>
            </a:r>
            <a:r>
              <a:rPr lang="en-US" sz="1200" b="1" kern="1200" dirty="0" smtClean="0">
                <a:solidFill>
                  <a:schemeClr val="tx1"/>
                </a:solidFill>
                <a:effectLst/>
                <a:latin typeface="+mn-lt"/>
                <a:ea typeface="+mn-ea"/>
                <a:cs typeface="+mn-cs"/>
              </a:rPr>
              <a:t>module</a:t>
            </a:r>
            <a:r>
              <a:rPr lang="en-US" dirty="0" smtClean="0"/>
              <a:t>.name;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Requires Transitive</a:t>
            </a:r>
          </a:p>
          <a:p>
            <a:r>
              <a:rPr lang="en-US" sz="1200" b="0" i="0" kern="1200" dirty="0" smtClean="0">
                <a:solidFill>
                  <a:schemeClr val="tx1"/>
                </a:solidFill>
                <a:effectLst/>
                <a:latin typeface="+mn-lt"/>
                <a:ea typeface="+mn-ea"/>
                <a:cs typeface="+mn-cs"/>
              </a:rPr>
              <a:t>We commonly work with libraries to make our lives easier.</a:t>
            </a:r>
          </a:p>
          <a:p>
            <a:r>
              <a:rPr lang="en-US" sz="1200" b="0" i="0" kern="1200" dirty="0" smtClean="0">
                <a:solidFill>
                  <a:schemeClr val="tx1"/>
                </a:solidFill>
                <a:effectLst/>
                <a:latin typeface="+mn-lt"/>
                <a:ea typeface="+mn-ea"/>
                <a:cs typeface="+mn-cs"/>
              </a:rPr>
              <a:t>But, we need to make sure that any module that brings in our code will also bring in these extra ‘transitive' dependencies or they won't work.</a:t>
            </a:r>
          </a:p>
          <a:p>
            <a:r>
              <a:rPr lang="en-US" sz="1200" b="0" i="0" kern="1200" dirty="0" smtClean="0">
                <a:solidFill>
                  <a:schemeClr val="tx1"/>
                </a:solidFill>
                <a:effectLst/>
                <a:latin typeface="+mn-lt"/>
                <a:ea typeface="+mn-ea"/>
                <a:cs typeface="+mn-cs"/>
              </a:rPr>
              <a:t>Luckily, we can use the </a:t>
            </a:r>
            <a:r>
              <a:rPr lang="en-US" sz="1200" b="0" i="1" kern="1200" dirty="0" smtClean="0">
                <a:solidFill>
                  <a:schemeClr val="tx1"/>
                </a:solidFill>
                <a:effectLst/>
                <a:latin typeface="+mn-lt"/>
                <a:ea typeface="+mn-ea"/>
                <a:cs typeface="+mn-cs"/>
              </a:rPr>
              <a:t>requires transitive</a:t>
            </a:r>
            <a:r>
              <a:rPr lang="en-US" sz="1200" b="0" i="0" kern="1200" dirty="0" smtClean="0">
                <a:solidFill>
                  <a:schemeClr val="tx1"/>
                </a:solidFill>
                <a:effectLst/>
                <a:latin typeface="+mn-lt"/>
                <a:ea typeface="+mn-ea"/>
                <a:cs typeface="+mn-cs"/>
              </a:rPr>
              <a:t> directive to force any downstream consumers also to read our required dependencies:</a:t>
            </a:r>
          </a:p>
          <a:p>
            <a:r>
              <a:rPr lang="en-US" sz="1200" b="1" kern="1200" dirty="0" smtClean="0">
                <a:solidFill>
                  <a:schemeClr val="tx1"/>
                </a:solidFill>
                <a:effectLst/>
                <a:latin typeface="+mn-lt"/>
                <a:ea typeface="+mn-ea"/>
                <a:cs typeface="+mn-cs"/>
              </a:rPr>
              <a:t>module</a:t>
            </a:r>
            <a:r>
              <a:rPr lang="en-US" dirty="0" smtClean="0"/>
              <a:t> </a:t>
            </a:r>
            <a:r>
              <a:rPr lang="en-US" dirty="0" err="1" smtClean="0"/>
              <a:t>my.</a:t>
            </a:r>
            <a:r>
              <a:rPr lang="en-US" sz="1200" b="1" kern="1200" dirty="0" err="1" smtClean="0">
                <a:solidFill>
                  <a:schemeClr val="tx1"/>
                </a:solidFill>
                <a:effectLst/>
                <a:latin typeface="+mn-lt"/>
                <a:ea typeface="+mn-ea"/>
                <a:cs typeface="+mn-cs"/>
              </a:rPr>
              <a:t>module</a:t>
            </a:r>
            <a:r>
              <a:rPr lang="en-US" dirty="0" smtClean="0"/>
              <a:t> { </a:t>
            </a:r>
            <a:r>
              <a:rPr lang="en-US" sz="1200" b="1" kern="1200" dirty="0" smtClean="0">
                <a:solidFill>
                  <a:schemeClr val="tx1"/>
                </a:solidFill>
                <a:effectLst/>
                <a:latin typeface="+mn-lt"/>
                <a:ea typeface="+mn-ea"/>
                <a:cs typeface="+mn-cs"/>
              </a:rPr>
              <a:t>requires</a:t>
            </a:r>
            <a:r>
              <a:rPr lang="en-US" dirty="0" smtClean="0"/>
              <a:t> transitive </a:t>
            </a:r>
            <a:r>
              <a:rPr lang="en-US" sz="1200" b="1" kern="1200" dirty="0" smtClean="0">
                <a:solidFill>
                  <a:schemeClr val="tx1"/>
                </a:solidFill>
                <a:effectLst/>
                <a:latin typeface="+mn-lt"/>
                <a:ea typeface="+mn-ea"/>
                <a:cs typeface="+mn-cs"/>
              </a:rPr>
              <a:t>module</a:t>
            </a:r>
            <a:r>
              <a:rPr lang="en-US" dirty="0" smtClean="0"/>
              <a:t>.name; }</a:t>
            </a:r>
            <a:r>
              <a:rPr lang="en-US" sz="1200" b="0" i="0" kern="1200" dirty="0" smtClean="0">
                <a:solidFill>
                  <a:schemeClr val="tx1"/>
                </a:solidFill>
                <a:effectLst/>
                <a:latin typeface="+mn-lt"/>
                <a:ea typeface="+mn-ea"/>
                <a:cs typeface="+mn-cs"/>
              </a:rPr>
              <a:t>Now, when a developer </a:t>
            </a:r>
            <a:r>
              <a:rPr lang="en-US" sz="1200" b="0" i="1" kern="1200" dirty="0" smtClean="0">
                <a:solidFill>
                  <a:schemeClr val="tx1"/>
                </a:solidFill>
                <a:effectLst/>
                <a:latin typeface="+mn-lt"/>
                <a:ea typeface="+mn-ea"/>
                <a:cs typeface="+mn-cs"/>
              </a:rPr>
              <a:t>requires </a:t>
            </a:r>
            <a:r>
              <a:rPr lang="en-US" sz="1200" b="0" i="1" kern="1200" dirty="0" err="1" smtClean="0">
                <a:solidFill>
                  <a:schemeClr val="tx1"/>
                </a:solidFill>
                <a:effectLst/>
                <a:latin typeface="+mn-lt"/>
                <a:ea typeface="+mn-ea"/>
                <a:cs typeface="+mn-cs"/>
              </a:rPr>
              <a:t>my.module</a:t>
            </a:r>
            <a:r>
              <a:rPr lang="en-US" sz="1200" b="0" i="0" kern="1200" dirty="0" smtClean="0">
                <a:solidFill>
                  <a:schemeClr val="tx1"/>
                </a:solidFill>
                <a:effectLst/>
                <a:latin typeface="+mn-lt"/>
                <a:ea typeface="+mn-ea"/>
                <a:cs typeface="+mn-cs"/>
              </a:rPr>
              <a:t>, they won't also have also to say </a:t>
            </a:r>
            <a:r>
              <a:rPr lang="en-US" sz="1200" b="0" i="1" kern="1200" dirty="0" smtClean="0">
                <a:solidFill>
                  <a:schemeClr val="tx1"/>
                </a:solidFill>
                <a:effectLst/>
                <a:latin typeface="+mn-lt"/>
                <a:ea typeface="+mn-ea"/>
                <a:cs typeface="+mn-cs"/>
              </a:rPr>
              <a:t>requires module.name</a:t>
            </a:r>
            <a:r>
              <a:rPr lang="en-US" sz="1200" b="0" i="0" kern="1200" dirty="0" smtClean="0">
                <a:solidFill>
                  <a:schemeClr val="tx1"/>
                </a:solidFill>
                <a:effectLst/>
                <a:latin typeface="+mn-lt"/>
                <a:ea typeface="+mn-ea"/>
                <a:cs typeface="+mn-cs"/>
              </a:rPr>
              <a:t> for our module to still work.</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Exports … To</a:t>
            </a:r>
          </a:p>
          <a:p>
            <a:r>
              <a:rPr lang="en-US" sz="1200" b="1" i="0" kern="1200" dirty="0" smtClean="0">
                <a:solidFill>
                  <a:schemeClr val="tx1"/>
                </a:solidFill>
                <a:effectLst/>
                <a:latin typeface="+mn-lt"/>
                <a:ea typeface="+mn-ea"/>
                <a:cs typeface="+mn-cs"/>
              </a:rPr>
              <a:t>We can use </a:t>
            </a:r>
            <a:r>
              <a:rPr lang="en-US" sz="1200" b="1" i="1" kern="1200" dirty="0" smtClean="0">
                <a:solidFill>
                  <a:schemeClr val="tx1"/>
                </a:solidFill>
                <a:effectLst/>
                <a:latin typeface="+mn-lt"/>
                <a:ea typeface="+mn-ea"/>
                <a:cs typeface="+mn-cs"/>
              </a:rPr>
              <a:t>exports…to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to</a:t>
            </a:r>
            <a:r>
              <a:rPr lang="en-US" sz="1200" b="1" i="0" kern="1200" dirty="0" smtClean="0">
                <a:solidFill>
                  <a:schemeClr val="tx1"/>
                </a:solidFill>
                <a:effectLst/>
                <a:latin typeface="+mn-lt"/>
                <a:ea typeface="+mn-ea"/>
                <a:cs typeface="+mn-cs"/>
              </a:rPr>
              <a:t> open up our public classes to the world.</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what if we don't want the entire world to access our API?</a:t>
            </a:r>
          </a:p>
          <a:p>
            <a:r>
              <a:rPr lang="en-US" sz="1200" b="1" i="0" kern="1200" dirty="0" smtClean="0">
                <a:solidFill>
                  <a:schemeClr val="tx1"/>
                </a:solidFill>
                <a:effectLst/>
                <a:latin typeface="+mn-lt"/>
                <a:ea typeface="+mn-ea"/>
                <a:cs typeface="+mn-cs"/>
              </a:rPr>
              <a:t>We can restrict which modules have access to our APIs using the </a:t>
            </a:r>
            <a:r>
              <a:rPr lang="en-US" sz="1200" b="1" i="1" kern="1200" dirty="0" smtClean="0">
                <a:solidFill>
                  <a:schemeClr val="tx1"/>
                </a:solidFill>
                <a:effectLst/>
                <a:latin typeface="+mn-lt"/>
                <a:ea typeface="+mn-ea"/>
                <a:cs typeface="+mn-cs"/>
              </a:rPr>
              <a:t>exports…to</a:t>
            </a:r>
            <a:r>
              <a:rPr lang="en-US" sz="1200" b="1" i="0" kern="1200" dirty="0" smtClean="0">
                <a:solidFill>
                  <a:schemeClr val="tx1"/>
                </a:solidFill>
                <a:effectLst/>
                <a:latin typeface="+mn-lt"/>
                <a:ea typeface="+mn-ea"/>
                <a:cs typeface="+mn-cs"/>
              </a:rPr>
              <a:t> directive.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Similar to the </a:t>
            </a:r>
            <a:r>
              <a:rPr lang="en-US" sz="1200" b="0" i="1" kern="1200" dirty="0" smtClean="0">
                <a:solidFill>
                  <a:schemeClr val="tx1"/>
                </a:solidFill>
                <a:effectLst/>
                <a:latin typeface="+mn-lt"/>
                <a:ea typeface="+mn-ea"/>
                <a:cs typeface="+mn-cs"/>
              </a:rPr>
              <a:t>exports</a:t>
            </a:r>
            <a:r>
              <a:rPr lang="en-US" sz="1200" b="0" i="0" kern="1200" dirty="0" smtClean="0">
                <a:solidFill>
                  <a:schemeClr val="tx1"/>
                </a:solidFill>
                <a:effectLst/>
                <a:latin typeface="+mn-lt"/>
                <a:ea typeface="+mn-ea"/>
                <a:cs typeface="+mn-cs"/>
              </a:rPr>
              <a:t> directive, we declare a package as exported. But, we also list which modules we are allowing to import this package as a </a:t>
            </a:r>
            <a:r>
              <a:rPr lang="en-US" sz="1200" b="0" i="1" kern="1200" dirty="0" smtClean="0">
                <a:solidFill>
                  <a:schemeClr val="tx1"/>
                </a:solidFill>
                <a:effectLst/>
                <a:latin typeface="+mn-lt"/>
                <a:ea typeface="+mn-ea"/>
                <a:cs typeface="+mn-cs"/>
              </a:rPr>
              <a:t>requires</a:t>
            </a:r>
            <a:r>
              <a:rPr lang="en-US" sz="1200" b="0" i="0" kern="1200" dirty="0" smtClean="0">
                <a:solidFill>
                  <a:schemeClr val="tx1"/>
                </a:solidFill>
                <a:effectLst/>
                <a:latin typeface="+mn-lt"/>
                <a:ea typeface="+mn-ea"/>
                <a:cs typeface="+mn-cs"/>
              </a:rPr>
              <a:t>. Let's see what this looks like:</a:t>
            </a:r>
          </a:p>
          <a:p>
            <a:r>
              <a:rPr lang="en-US" sz="1200" b="1" kern="1200" dirty="0" smtClean="0">
                <a:solidFill>
                  <a:schemeClr val="tx1"/>
                </a:solidFill>
                <a:effectLst/>
                <a:latin typeface="+mn-lt"/>
                <a:ea typeface="+mn-ea"/>
                <a:cs typeface="+mn-cs"/>
              </a:rPr>
              <a:t>module</a:t>
            </a:r>
            <a:r>
              <a:rPr lang="en-US" dirty="0" smtClean="0"/>
              <a:t> </a:t>
            </a:r>
            <a:r>
              <a:rPr lang="en-US" dirty="0" err="1" smtClean="0"/>
              <a:t>my.</a:t>
            </a:r>
            <a:r>
              <a:rPr lang="en-US" sz="1200" b="1" kern="1200" dirty="0" err="1" smtClean="0">
                <a:solidFill>
                  <a:schemeClr val="tx1"/>
                </a:solidFill>
                <a:effectLst/>
                <a:latin typeface="+mn-lt"/>
                <a:ea typeface="+mn-ea"/>
                <a:cs typeface="+mn-cs"/>
              </a:rPr>
              <a:t>module</a:t>
            </a:r>
            <a:r>
              <a:rPr lang="en-US" dirty="0" smtClean="0"/>
              <a:t> { export com.my.</a:t>
            </a:r>
            <a:r>
              <a:rPr lang="en-US" sz="1200" b="1" kern="1200" dirty="0" smtClean="0">
                <a:solidFill>
                  <a:schemeClr val="tx1"/>
                </a:solidFill>
                <a:effectLst/>
                <a:latin typeface="+mn-lt"/>
                <a:ea typeface="+mn-ea"/>
                <a:cs typeface="+mn-cs"/>
              </a:rPr>
              <a:t>package</a:t>
            </a:r>
            <a:r>
              <a:rPr lang="en-US" dirty="0" smtClean="0"/>
              <a:t>.name to </a:t>
            </a:r>
            <a:r>
              <a:rPr lang="en-US" dirty="0" err="1" smtClean="0"/>
              <a:t>com.specific.</a:t>
            </a:r>
            <a:r>
              <a:rPr lang="en-US" sz="1200" b="1" kern="1200" dirty="0" err="1" smtClean="0">
                <a:solidFill>
                  <a:schemeClr val="tx1"/>
                </a:solidFill>
                <a:effectLst/>
                <a:latin typeface="+mn-lt"/>
                <a:ea typeface="+mn-ea"/>
                <a:cs typeface="+mn-cs"/>
              </a:rPr>
              <a:t>package</a:t>
            </a:r>
            <a:r>
              <a:rPr lang="en-US" dirty="0" smtClean="0"/>
              <a:t>;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Uses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service</a:t>
            </a:r>
            <a:r>
              <a:rPr lang="en-US" sz="1200" b="0" i="0" kern="1200" dirty="0" smtClean="0">
                <a:solidFill>
                  <a:schemeClr val="tx1"/>
                </a:solidFill>
                <a:effectLst/>
                <a:latin typeface="+mn-lt"/>
                <a:ea typeface="+mn-ea"/>
                <a:cs typeface="+mn-cs"/>
              </a:rPr>
              <a:t> is an implementation of a specific interface or abstract class that can be </a:t>
            </a:r>
            <a:r>
              <a:rPr lang="en-US" sz="1200" b="0" i="1" kern="1200" dirty="0" smtClean="0">
                <a:solidFill>
                  <a:schemeClr val="tx1"/>
                </a:solidFill>
                <a:effectLst/>
                <a:latin typeface="+mn-lt"/>
                <a:ea typeface="+mn-ea"/>
                <a:cs typeface="+mn-cs"/>
              </a:rPr>
              <a:t>consumed</a:t>
            </a:r>
            <a:r>
              <a:rPr lang="en-US" sz="1200" b="0" i="0" kern="1200" dirty="0" smtClean="0">
                <a:solidFill>
                  <a:schemeClr val="tx1"/>
                </a:solidFill>
                <a:effectLst/>
                <a:latin typeface="+mn-lt"/>
                <a:ea typeface="+mn-ea"/>
                <a:cs typeface="+mn-cs"/>
              </a:rPr>
              <a:t> by other classes.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Provides … With</a:t>
            </a:r>
          </a:p>
          <a:p>
            <a:r>
              <a:rPr lang="en-US" sz="1200" b="1" i="0" kern="1200" dirty="0" smtClean="0">
                <a:solidFill>
                  <a:schemeClr val="tx1"/>
                </a:solidFill>
                <a:effectLst/>
                <a:latin typeface="+mn-lt"/>
                <a:ea typeface="+mn-ea"/>
                <a:cs typeface="+mn-cs"/>
              </a:rPr>
              <a:t>A module can also be a </a:t>
            </a:r>
            <a:r>
              <a:rPr lang="en-US" sz="1200" b="1" i="1" kern="1200" dirty="0" smtClean="0">
                <a:solidFill>
                  <a:schemeClr val="tx1"/>
                </a:solidFill>
                <a:effectLst/>
                <a:latin typeface="+mn-lt"/>
                <a:ea typeface="+mn-ea"/>
                <a:cs typeface="+mn-cs"/>
              </a:rPr>
              <a:t>service provider</a:t>
            </a:r>
            <a:r>
              <a:rPr lang="en-US" sz="1200" b="1" i="0" kern="1200" dirty="0" smtClean="0">
                <a:solidFill>
                  <a:schemeClr val="tx1"/>
                </a:solidFill>
                <a:effectLst/>
                <a:latin typeface="+mn-lt"/>
                <a:ea typeface="+mn-ea"/>
                <a:cs typeface="+mn-cs"/>
              </a:rPr>
              <a:t> that other modules can consume.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part of the directive is the </a:t>
            </a:r>
            <a:r>
              <a:rPr lang="en-US" sz="1200" b="0" i="1" kern="1200" dirty="0" smtClean="0">
                <a:solidFill>
                  <a:schemeClr val="tx1"/>
                </a:solidFill>
                <a:effectLst/>
                <a:latin typeface="+mn-lt"/>
                <a:ea typeface="+mn-ea"/>
                <a:cs typeface="+mn-cs"/>
              </a:rPr>
              <a:t>provides</a:t>
            </a:r>
            <a:r>
              <a:rPr lang="en-US" sz="1200" b="0" i="0" kern="1200" dirty="0" smtClean="0">
                <a:solidFill>
                  <a:schemeClr val="tx1"/>
                </a:solidFill>
                <a:effectLst/>
                <a:latin typeface="+mn-lt"/>
                <a:ea typeface="+mn-ea"/>
                <a:cs typeface="+mn-cs"/>
              </a:rPr>
              <a:t> keyword. Here is where we put the interface or abstract class name.</a:t>
            </a:r>
          </a:p>
          <a:p>
            <a:r>
              <a:rPr lang="en-US" sz="1200" b="0" i="0" kern="1200" dirty="0" smtClean="0">
                <a:solidFill>
                  <a:schemeClr val="tx1"/>
                </a:solidFill>
                <a:effectLst/>
                <a:latin typeface="+mn-lt"/>
                <a:ea typeface="+mn-ea"/>
                <a:cs typeface="+mn-cs"/>
              </a:rPr>
              <a:t>Next, we have the </a:t>
            </a:r>
            <a:r>
              <a:rPr lang="en-US" sz="1200" b="0" i="1" kern="1200" dirty="0" smtClean="0">
                <a:solidFill>
                  <a:schemeClr val="tx1"/>
                </a:solidFill>
                <a:effectLst/>
                <a:latin typeface="+mn-lt"/>
                <a:ea typeface="+mn-ea"/>
                <a:cs typeface="+mn-cs"/>
              </a:rPr>
              <a:t>with</a:t>
            </a:r>
            <a:r>
              <a:rPr lang="en-US" sz="1200" b="0" i="0" kern="1200" dirty="0" smtClean="0">
                <a:solidFill>
                  <a:schemeClr val="tx1"/>
                </a:solidFill>
                <a:effectLst/>
                <a:latin typeface="+mn-lt"/>
                <a:ea typeface="+mn-ea"/>
                <a:cs typeface="+mn-cs"/>
              </a:rPr>
              <a:t> directive where we provide the implementation class name that either </a:t>
            </a:r>
            <a:r>
              <a:rPr lang="en-US" sz="1200" b="0" i="1" kern="1200" dirty="0" smtClean="0">
                <a:solidFill>
                  <a:schemeClr val="tx1"/>
                </a:solidFill>
                <a:effectLst/>
                <a:latin typeface="+mn-lt"/>
                <a:ea typeface="+mn-ea"/>
                <a:cs typeface="+mn-cs"/>
              </a:rPr>
              <a:t>implements</a:t>
            </a:r>
            <a:r>
              <a:rPr lang="en-US" sz="1200" b="0" i="0" kern="1200" dirty="0" smtClean="0">
                <a:solidFill>
                  <a:schemeClr val="tx1"/>
                </a:solidFill>
                <a:effectLst/>
                <a:latin typeface="+mn-lt"/>
                <a:ea typeface="+mn-ea"/>
                <a:cs typeface="+mn-cs"/>
              </a:rPr>
              <a:t> the interface or </a:t>
            </a:r>
            <a:r>
              <a:rPr lang="en-US" sz="1200" b="0" i="1" kern="1200" dirty="0" smtClean="0">
                <a:solidFill>
                  <a:schemeClr val="tx1"/>
                </a:solidFill>
                <a:effectLst/>
                <a:latin typeface="+mn-lt"/>
                <a:ea typeface="+mn-ea"/>
                <a:cs typeface="+mn-cs"/>
              </a:rPr>
              <a:t>extends</a:t>
            </a:r>
            <a:r>
              <a:rPr lang="en-US" sz="1200" b="0" i="0" kern="1200" dirty="0" smtClean="0">
                <a:solidFill>
                  <a:schemeClr val="tx1"/>
                </a:solidFill>
                <a:effectLst/>
                <a:latin typeface="+mn-lt"/>
                <a:ea typeface="+mn-ea"/>
                <a:cs typeface="+mn-cs"/>
              </a:rPr>
              <a:t> the abstract class.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Open</a:t>
            </a:r>
          </a:p>
          <a:p>
            <a:r>
              <a:rPr lang="en-US" sz="1200" b="0" i="0" kern="1200" dirty="0" smtClean="0">
                <a:solidFill>
                  <a:schemeClr val="tx1"/>
                </a:solidFill>
                <a:effectLst/>
                <a:latin typeface="+mn-lt"/>
                <a:ea typeface="+mn-ea"/>
                <a:cs typeface="+mn-cs"/>
              </a:rPr>
              <a:t>We mentioned earlier that encapsulation was a driving motivator for the design of this module system.</a:t>
            </a:r>
          </a:p>
          <a:p>
            <a:r>
              <a:rPr lang="en-US" sz="1200" b="0" i="0" kern="1200" dirty="0" smtClean="0">
                <a:solidFill>
                  <a:schemeClr val="tx1"/>
                </a:solidFill>
                <a:effectLst/>
                <a:latin typeface="+mn-lt"/>
                <a:ea typeface="+mn-ea"/>
                <a:cs typeface="+mn-cs"/>
              </a:rPr>
              <a:t>Before Java 9, it was possible to use reflection to examine every type and member in a package, even the </a:t>
            </a:r>
            <a:r>
              <a:rPr lang="en-US" sz="1200" b="0" i="1" kern="1200" dirty="0" smtClean="0">
                <a:solidFill>
                  <a:schemeClr val="tx1"/>
                </a:solidFill>
                <a:effectLst/>
                <a:latin typeface="+mn-lt"/>
                <a:ea typeface="+mn-ea"/>
                <a:cs typeface="+mn-cs"/>
              </a:rPr>
              <a:t>private</a:t>
            </a:r>
            <a:r>
              <a:rPr lang="en-US" sz="1200" b="0" i="0" kern="1200" dirty="0" smtClean="0">
                <a:solidFill>
                  <a:schemeClr val="tx1"/>
                </a:solidFill>
                <a:effectLst/>
                <a:latin typeface="+mn-lt"/>
                <a:ea typeface="+mn-ea"/>
                <a:cs typeface="+mn-cs"/>
              </a:rPr>
              <a:t> ones. Nothing was truly encapsulated, which can open up all kinds of problems for developers of the libraries.</a:t>
            </a:r>
          </a:p>
          <a:p>
            <a:r>
              <a:rPr lang="en-US" sz="1200" b="0" i="0" kern="1200" dirty="0" smtClean="0">
                <a:solidFill>
                  <a:schemeClr val="tx1"/>
                </a:solidFill>
                <a:effectLst/>
                <a:latin typeface="+mn-lt"/>
                <a:ea typeface="+mn-ea"/>
                <a:cs typeface="+mn-cs"/>
              </a:rPr>
              <a:t>Because Java 9 enforces </a:t>
            </a:r>
            <a:r>
              <a:rPr lang="en-US" sz="1200" b="0" i="1" kern="1200" dirty="0" smtClean="0">
                <a:solidFill>
                  <a:schemeClr val="tx1"/>
                </a:solidFill>
                <a:effectLst/>
                <a:latin typeface="+mn-lt"/>
                <a:ea typeface="+mn-ea"/>
                <a:cs typeface="+mn-cs"/>
              </a:rPr>
              <a:t>strong encapsulation</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we now have to explicitly grant permission for other modules to reflect on our classes.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we want to continue to allow full reflection as older versions of Java did, we can simply </a:t>
            </a:r>
            <a:r>
              <a:rPr lang="en-US" sz="1200" b="0" i="1" kern="1200" dirty="0" smtClean="0">
                <a:solidFill>
                  <a:schemeClr val="tx1"/>
                </a:solidFill>
                <a:effectLst/>
                <a:latin typeface="+mn-lt"/>
                <a:ea typeface="+mn-ea"/>
                <a:cs typeface="+mn-cs"/>
              </a:rPr>
              <a:t>open</a:t>
            </a:r>
            <a:r>
              <a:rPr lang="en-US" sz="1200" b="0" i="0" kern="1200" dirty="0" smtClean="0">
                <a:solidFill>
                  <a:schemeClr val="tx1"/>
                </a:solidFill>
                <a:effectLst/>
                <a:latin typeface="+mn-lt"/>
                <a:ea typeface="+mn-ea"/>
                <a:cs typeface="+mn-cs"/>
              </a:rPr>
              <a:t> the entire module up:</a:t>
            </a:r>
          </a:p>
          <a:p>
            <a:r>
              <a:rPr lang="en-US" dirty="0" smtClean="0"/>
              <a:t>open </a:t>
            </a:r>
            <a:r>
              <a:rPr lang="en-US" sz="1200" b="1" kern="1200" dirty="0" smtClean="0">
                <a:solidFill>
                  <a:schemeClr val="tx1"/>
                </a:solidFill>
                <a:effectLst/>
                <a:latin typeface="+mn-lt"/>
                <a:ea typeface="+mn-ea"/>
                <a:cs typeface="+mn-cs"/>
              </a:rPr>
              <a:t>module</a:t>
            </a:r>
            <a:r>
              <a:rPr lang="en-US" dirty="0" smtClean="0"/>
              <a:t> </a:t>
            </a:r>
            <a:r>
              <a:rPr lang="en-US" dirty="0" err="1" smtClean="0"/>
              <a:t>my.</a:t>
            </a:r>
            <a:r>
              <a:rPr lang="en-US" sz="1200" b="1" kern="1200" dirty="0" err="1" smtClean="0">
                <a:solidFill>
                  <a:schemeClr val="tx1"/>
                </a:solidFill>
                <a:effectLst/>
                <a:latin typeface="+mn-lt"/>
                <a:ea typeface="+mn-ea"/>
                <a:cs typeface="+mn-cs"/>
              </a:rPr>
              <a:t>module</a:t>
            </a:r>
            <a:r>
              <a:rPr lang="en-US" dirty="0" smtClean="0"/>
              <a:t> {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Command Line Options</a:t>
            </a:r>
          </a:p>
          <a:p>
            <a:r>
              <a:rPr lang="en-US" sz="1200" b="0" i="0" kern="1200" dirty="0" smtClean="0">
                <a:solidFill>
                  <a:schemeClr val="tx1"/>
                </a:solidFill>
                <a:effectLst/>
                <a:latin typeface="+mn-lt"/>
                <a:ea typeface="+mn-ea"/>
                <a:cs typeface="+mn-cs"/>
              </a:rPr>
              <a:t>By now, support for Java 9 modules has been added to Maven and </a:t>
            </a:r>
            <a:r>
              <a:rPr lang="en-US" sz="1200" b="0" i="0" kern="1200" dirty="0" err="1" smtClean="0">
                <a:solidFill>
                  <a:schemeClr val="tx1"/>
                </a:solidFill>
                <a:effectLst/>
                <a:latin typeface="+mn-lt"/>
                <a:ea typeface="+mn-ea"/>
                <a:cs typeface="+mn-cs"/>
              </a:rPr>
              <a:t>Gradle</a:t>
            </a:r>
            <a:r>
              <a:rPr lang="en-US" sz="1200" b="0" i="0" kern="1200" dirty="0" smtClean="0">
                <a:solidFill>
                  <a:schemeClr val="tx1"/>
                </a:solidFill>
                <a:effectLst/>
                <a:latin typeface="+mn-lt"/>
                <a:ea typeface="+mn-ea"/>
                <a:cs typeface="+mn-cs"/>
              </a:rPr>
              <a:t>, so you won't need to do a lot of manual building of your projects. However, it's still valuable to know </a:t>
            </a:r>
            <a:r>
              <a:rPr lang="en-US" sz="1200" b="0" i="1" kern="1200" dirty="0" smtClean="0">
                <a:solidFill>
                  <a:schemeClr val="tx1"/>
                </a:solidFill>
                <a:effectLst/>
                <a:latin typeface="+mn-lt"/>
                <a:ea typeface="+mn-ea"/>
                <a:cs typeface="+mn-cs"/>
              </a:rPr>
              <a:t>how</a:t>
            </a:r>
            <a:r>
              <a:rPr lang="en-US" sz="1200" b="0" i="0" kern="1200" dirty="0" smtClean="0">
                <a:solidFill>
                  <a:schemeClr val="tx1"/>
                </a:solidFill>
                <a:effectLst/>
                <a:latin typeface="+mn-lt"/>
                <a:ea typeface="+mn-ea"/>
                <a:cs typeface="+mn-cs"/>
              </a:rPr>
              <a:t> to use the module system from the command line.</a:t>
            </a:r>
          </a:p>
          <a:p>
            <a:r>
              <a:rPr lang="en-US" sz="1200" b="0" i="0" kern="1200" dirty="0" smtClean="0">
                <a:solidFill>
                  <a:schemeClr val="tx1"/>
                </a:solidFill>
                <a:effectLst/>
                <a:latin typeface="+mn-lt"/>
                <a:ea typeface="+mn-ea"/>
                <a:cs typeface="+mn-cs"/>
              </a:rPr>
              <a:t>We'll be using the command line for our full example down below to help solidify how the entire system works in our minds.</a:t>
            </a:r>
          </a:p>
          <a:p>
            <a:r>
              <a:rPr lang="en-US" sz="1200" b="1" i="1" kern="1200" dirty="0" smtClean="0">
                <a:solidFill>
                  <a:schemeClr val="tx1"/>
                </a:solidFill>
                <a:effectLst/>
                <a:latin typeface="+mn-lt"/>
                <a:ea typeface="+mn-ea"/>
                <a:cs typeface="+mn-cs"/>
              </a:rPr>
              <a:t>module-path</a:t>
            </a:r>
            <a:r>
              <a:rPr lang="en-US" sz="1200" b="1" i="0"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We use the </a:t>
            </a:r>
            <a:r>
              <a:rPr lang="en-US" sz="1200" b="0" i="1" kern="1200" dirty="0" smtClean="0">
                <a:solidFill>
                  <a:schemeClr val="tx1"/>
                </a:solidFill>
                <a:effectLst/>
                <a:latin typeface="+mn-lt"/>
                <a:ea typeface="+mn-ea"/>
                <a:cs typeface="+mn-cs"/>
              </a:rPr>
              <a:t>–module-path</a:t>
            </a:r>
            <a:r>
              <a:rPr lang="en-US" sz="1200" b="0" i="0" kern="1200" dirty="0" smtClean="0">
                <a:solidFill>
                  <a:schemeClr val="tx1"/>
                </a:solidFill>
                <a:effectLst/>
                <a:latin typeface="+mn-lt"/>
                <a:ea typeface="+mn-ea"/>
                <a:cs typeface="+mn-cs"/>
              </a:rPr>
              <a:t> option to specify the module path. This is a list of one or more directories that contain your modules.</a:t>
            </a:r>
          </a:p>
          <a:p>
            <a:r>
              <a:rPr lang="en-US" sz="1200" b="1" i="1" kern="1200" dirty="0" smtClean="0">
                <a:solidFill>
                  <a:schemeClr val="tx1"/>
                </a:solidFill>
                <a:effectLst/>
                <a:latin typeface="+mn-lt"/>
                <a:ea typeface="+mn-ea"/>
                <a:cs typeface="+mn-cs"/>
              </a:rPr>
              <a:t>add-reads</a:t>
            </a:r>
            <a:r>
              <a:rPr lang="en-US" sz="1200" b="0" i="0" kern="1200" dirty="0" smtClean="0">
                <a:solidFill>
                  <a:schemeClr val="tx1"/>
                </a:solidFill>
                <a:effectLst/>
                <a:latin typeface="+mn-lt"/>
                <a:ea typeface="+mn-ea"/>
                <a:cs typeface="+mn-cs"/>
              </a:rPr>
              <a:t> – Instead of relying on the module declaration file, we can use the command line equivalent of the </a:t>
            </a:r>
            <a:r>
              <a:rPr lang="en-US" sz="1200" b="0" i="1" kern="1200" dirty="0" smtClean="0">
                <a:solidFill>
                  <a:schemeClr val="tx1"/>
                </a:solidFill>
                <a:effectLst/>
                <a:latin typeface="+mn-lt"/>
                <a:ea typeface="+mn-ea"/>
                <a:cs typeface="+mn-cs"/>
              </a:rPr>
              <a:t>requires</a:t>
            </a:r>
            <a:r>
              <a:rPr lang="en-US" sz="1200" b="0" i="0" kern="1200" dirty="0" smtClean="0">
                <a:solidFill>
                  <a:schemeClr val="tx1"/>
                </a:solidFill>
                <a:effectLst/>
                <a:latin typeface="+mn-lt"/>
                <a:ea typeface="+mn-ea"/>
                <a:cs typeface="+mn-cs"/>
              </a:rPr>
              <a:t> directive; </a:t>
            </a:r>
            <a:r>
              <a:rPr lang="en-US" sz="1200" b="0" i="1" kern="1200" dirty="0" smtClean="0">
                <a:solidFill>
                  <a:schemeClr val="tx1"/>
                </a:solidFill>
                <a:effectLst/>
                <a:latin typeface="+mn-lt"/>
                <a:ea typeface="+mn-ea"/>
                <a:cs typeface="+mn-cs"/>
              </a:rPr>
              <a:t>–add-reads</a:t>
            </a:r>
            <a:r>
              <a:rPr lang="en-US" sz="1200" b="0" i="0" kern="1200" dirty="0" smtClean="0">
                <a:solidFill>
                  <a:schemeClr val="tx1"/>
                </a:solidFill>
                <a:effectLst/>
                <a:latin typeface="+mn-lt"/>
                <a:ea typeface="+mn-ea"/>
                <a:cs typeface="+mn-cs"/>
              </a:rPr>
              <a:t>.</a:t>
            </a:r>
          </a:p>
          <a:p>
            <a:r>
              <a:rPr lang="en-US" sz="1200" b="1" i="1" kern="1200" dirty="0" smtClean="0">
                <a:solidFill>
                  <a:schemeClr val="tx1"/>
                </a:solidFill>
                <a:effectLst/>
                <a:latin typeface="+mn-lt"/>
                <a:ea typeface="+mn-ea"/>
                <a:cs typeface="+mn-cs"/>
              </a:rPr>
              <a:t>add-exports</a:t>
            </a:r>
            <a:r>
              <a:rPr lang="en-US" sz="1200" b="1" i="0"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Command line replacement for the </a:t>
            </a:r>
            <a:r>
              <a:rPr lang="en-US" sz="1200" b="0" i="1" kern="1200" dirty="0" smtClean="0">
                <a:solidFill>
                  <a:schemeClr val="tx1"/>
                </a:solidFill>
                <a:effectLst/>
                <a:latin typeface="+mn-lt"/>
                <a:ea typeface="+mn-ea"/>
                <a:cs typeface="+mn-cs"/>
              </a:rPr>
              <a:t>exports</a:t>
            </a:r>
            <a:r>
              <a:rPr lang="en-US" sz="1200" b="0" i="0" kern="1200" dirty="0" smtClean="0">
                <a:solidFill>
                  <a:schemeClr val="tx1"/>
                </a:solidFill>
                <a:effectLst/>
                <a:latin typeface="+mn-lt"/>
                <a:ea typeface="+mn-ea"/>
                <a:cs typeface="+mn-cs"/>
              </a:rPr>
              <a:t> directive.</a:t>
            </a:r>
          </a:p>
          <a:p>
            <a:r>
              <a:rPr lang="en-US" sz="1200" b="1" i="1" kern="1200" dirty="0" smtClean="0">
                <a:solidFill>
                  <a:schemeClr val="tx1"/>
                </a:solidFill>
                <a:effectLst/>
                <a:latin typeface="+mn-lt"/>
                <a:ea typeface="+mn-ea"/>
                <a:cs typeface="+mn-cs"/>
              </a:rPr>
              <a:t>add-opens</a:t>
            </a:r>
            <a:r>
              <a:rPr lang="en-US" sz="1200" b="0" i="1"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Replace the </a:t>
            </a:r>
            <a:r>
              <a:rPr lang="en-US" sz="1200" b="0" i="1" kern="1200" dirty="0" smtClean="0">
                <a:solidFill>
                  <a:schemeClr val="tx1"/>
                </a:solidFill>
                <a:effectLst/>
                <a:latin typeface="+mn-lt"/>
                <a:ea typeface="+mn-ea"/>
                <a:cs typeface="+mn-cs"/>
              </a:rPr>
              <a:t>open</a:t>
            </a:r>
            <a:r>
              <a:rPr lang="en-US" sz="1200" b="0" i="0" kern="1200" dirty="0" smtClean="0">
                <a:solidFill>
                  <a:schemeClr val="tx1"/>
                </a:solidFill>
                <a:effectLst/>
                <a:latin typeface="+mn-lt"/>
                <a:ea typeface="+mn-ea"/>
                <a:cs typeface="+mn-cs"/>
              </a:rPr>
              <a:t> clause in the module declaration file.</a:t>
            </a:r>
          </a:p>
          <a:p>
            <a:r>
              <a:rPr lang="en-US" sz="1200" b="1" i="1" kern="1200" dirty="0" smtClean="0">
                <a:solidFill>
                  <a:schemeClr val="tx1"/>
                </a:solidFill>
                <a:effectLst/>
                <a:latin typeface="+mn-lt"/>
                <a:ea typeface="+mn-ea"/>
                <a:cs typeface="+mn-cs"/>
              </a:rPr>
              <a:t>add-modules</a:t>
            </a:r>
            <a:r>
              <a:rPr lang="en-US" sz="1200" b="0" i="1"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Adds the list of modules into the default set of modules</a:t>
            </a:r>
          </a:p>
          <a:p>
            <a:r>
              <a:rPr lang="en-US" sz="1200" b="1" i="1" kern="1200" dirty="0" smtClean="0">
                <a:solidFill>
                  <a:schemeClr val="tx1"/>
                </a:solidFill>
                <a:effectLst/>
                <a:latin typeface="+mn-lt"/>
                <a:ea typeface="+mn-ea"/>
                <a:cs typeface="+mn-cs"/>
              </a:rPr>
              <a:t>list-modules</a:t>
            </a:r>
            <a:r>
              <a:rPr lang="en-US" sz="1200" b="0" i="1"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Prints a list of all modules and their version strings</a:t>
            </a:r>
          </a:p>
          <a:p>
            <a:r>
              <a:rPr lang="en-US" sz="1200" b="1" i="1" kern="1200" dirty="0" smtClean="0">
                <a:solidFill>
                  <a:schemeClr val="tx1"/>
                </a:solidFill>
                <a:effectLst/>
                <a:latin typeface="+mn-lt"/>
                <a:ea typeface="+mn-ea"/>
                <a:cs typeface="+mn-cs"/>
              </a:rPr>
              <a:t>patch-module</a:t>
            </a:r>
            <a:r>
              <a:rPr lang="en-US" sz="1200" b="0" i="0" kern="1200" dirty="0" smtClean="0">
                <a:solidFill>
                  <a:schemeClr val="tx1"/>
                </a:solidFill>
                <a:effectLst/>
                <a:latin typeface="+mn-lt"/>
                <a:ea typeface="+mn-ea"/>
                <a:cs typeface="+mn-cs"/>
              </a:rPr>
              <a:t> – Add or override classes in a modules</a:t>
            </a:r>
          </a:p>
          <a:p>
            <a:r>
              <a:rPr lang="en-US" sz="1200" b="1" i="1" kern="1200" dirty="0" smtClean="0">
                <a:solidFill>
                  <a:schemeClr val="tx1"/>
                </a:solidFill>
                <a:effectLst/>
                <a:latin typeface="+mn-lt"/>
                <a:ea typeface="+mn-ea"/>
                <a:cs typeface="+mn-cs"/>
              </a:rPr>
              <a:t>illegal-access=</a:t>
            </a:r>
            <a:r>
              <a:rPr lang="en-US" sz="1200" b="1" i="1" kern="1200" dirty="0" err="1" smtClean="0">
                <a:solidFill>
                  <a:schemeClr val="tx1"/>
                </a:solidFill>
                <a:effectLst/>
                <a:latin typeface="+mn-lt"/>
                <a:ea typeface="+mn-ea"/>
                <a:cs typeface="+mn-cs"/>
              </a:rPr>
              <a:t>permit|warn|deny</a:t>
            </a:r>
            <a:r>
              <a:rPr lang="en-US" sz="1200" b="0" i="0" kern="1200" dirty="0" smtClean="0">
                <a:solidFill>
                  <a:schemeClr val="tx1"/>
                </a:solidFill>
                <a:effectLst/>
                <a:latin typeface="+mn-lt"/>
                <a:ea typeface="+mn-ea"/>
                <a:cs typeface="+mn-cs"/>
              </a:rPr>
              <a:t> – Either relax strong encapsulation by showing a single global warning, shows every warning, or fails with errors. The default is </a:t>
            </a:r>
            <a:r>
              <a:rPr lang="en-US" sz="1200" b="0" i="1" kern="1200" dirty="0" smtClean="0">
                <a:solidFill>
                  <a:schemeClr val="tx1"/>
                </a:solidFill>
                <a:effectLst/>
                <a:latin typeface="+mn-lt"/>
                <a:ea typeface="+mn-ea"/>
                <a:cs typeface="+mn-cs"/>
              </a:rPr>
              <a:t>permit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10</a:t>
            </a:fld>
            <a:endParaRPr lang="en-US"/>
          </a:p>
        </p:txBody>
      </p:sp>
    </p:spTree>
    <p:extLst>
      <p:ext uri="{BB962C8B-B14F-4D97-AF65-F5344CB8AC3E}">
        <p14:creationId xmlns:p14="http://schemas.microsoft.com/office/powerpoint/2010/main" val="140447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en-US" sz="1200" dirty="0" smtClean="0">
                <a:solidFill>
                  <a:srgbClr val="000000"/>
                </a:solidFill>
                <a:latin typeface="Consolas" panose="020B0609020204030204" pitchFamily="49" charset="0"/>
              </a:rPr>
              <a:t>Code must use public APIs instead of encapsulated internal APIs</a:t>
            </a:r>
            <a:r>
              <a:rPr lang="en-US" sz="1200" b="1" dirty="0" smtClean="0">
                <a:solidFill>
                  <a:srgbClr val="000000"/>
                </a:solidFill>
                <a:latin typeface="Consolas" panose="020B0609020204030204" pitchFamily="49" charset="0"/>
              </a:rPr>
              <a:t>, use tool </a:t>
            </a:r>
            <a:r>
              <a:rPr lang="en-US" sz="1600" b="1" dirty="0" err="1" smtClean="0">
                <a:solidFill>
                  <a:srgbClr val="00B050"/>
                </a:solidFill>
                <a:latin typeface="Consolas" panose="020B0609020204030204" pitchFamily="49" charset="0"/>
              </a:rPr>
              <a:t>jdeps</a:t>
            </a:r>
            <a:endParaRPr lang="en-US" sz="1600" b="1" dirty="0" smtClean="0">
              <a:solidFill>
                <a:srgbClr val="00B050"/>
              </a:solidFill>
              <a:latin typeface="Consolas" panose="020B0609020204030204" pitchFamily="49" charset="0"/>
            </a:endParaRPr>
          </a:p>
          <a:p>
            <a:pPr algn="l"/>
            <a:r>
              <a:rPr lang="en-US" sz="1200" b="1" dirty="0" smtClean="0">
                <a:solidFill>
                  <a:srgbClr val="000000"/>
                </a:solidFill>
                <a:latin typeface="Consolas" panose="020B0609020204030204" pitchFamily="49" charset="0"/>
              </a:rPr>
              <a:t>- Run app with:&gt; </a:t>
            </a:r>
            <a:r>
              <a:rPr lang="en-US" sz="1200" b="1" dirty="0" smtClean="0">
                <a:solidFill>
                  <a:srgbClr val="00B0F0"/>
                </a:solidFill>
                <a:latin typeface="Consolas" panose="020B0609020204030204" pitchFamily="49" charset="0"/>
              </a:rPr>
              <a:t>–illegal-access=deny </a:t>
            </a:r>
            <a:r>
              <a:rPr lang="en-US" sz="1200" b="1" dirty="0" smtClean="0">
                <a:solidFill>
                  <a:srgbClr val="000000"/>
                </a:solidFill>
                <a:latin typeface="Consolas" panose="020B0609020204030204" pitchFamily="49" charset="0"/>
              </a:rPr>
              <a:t>[</a:t>
            </a:r>
            <a:r>
              <a:rPr lang="en-US" sz="1200" b="1" dirty="0" smtClean="0">
                <a:solidFill>
                  <a:srgbClr val="FF0000"/>
                </a:solidFill>
                <a:latin typeface="Consolas" panose="020B0609020204030204" pitchFamily="49" charset="0"/>
              </a:rPr>
              <a:t>permit /default</a:t>
            </a:r>
            <a:r>
              <a:rPr lang="en-US" sz="1200" b="1" dirty="0" smtClean="0">
                <a:solidFill>
                  <a:srgbClr val="000000"/>
                </a:solidFill>
                <a:latin typeface="Consolas" panose="020B0609020204030204" pitchFamily="49" charset="0"/>
              </a:rPr>
              <a:t>]  so this is future-proof [</a:t>
            </a:r>
            <a:r>
              <a:rPr lang="en-US" sz="1200" b="1" dirty="0" smtClean="0">
                <a:solidFill>
                  <a:srgbClr val="FF0000"/>
                </a:solidFill>
                <a:latin typeface="Consolas" panose="020B0609020204030204" pitchFamily="49" charset="0"/>
              </a:rPr>
              <a:t>not for future, has strong encapsulation, note that </a:t>
            </a:r>
            <a:r>
              <a:rPr lang="en-US" sz="1200" b="1" dirty="0" smtClean="0">
                <a:solidFill>
                  <a:srgbClr val="000000"/>
                </a:solidFill>
                <a:latin typeface="Consolas" panose="020B0609020204030204" pitchFamily="49" charset="0"/>
              </a:rPr>
              <a:t>=permit  may be removed in future]</a:t>
            </a:r>
          </a:p>
          <a:p>
            <a:endParaRPr lang="en-US" dirty="0" smtClean="0"/>
          </a:p>
          <a:p>
            <a:endParaRPr lang="en-US" dirty="0" smtClean="0"/>
          </a:p>
          <a:p>
            <a:endParaRPr lang="en-US" dirty="0" smtClean="0"/>
          </a:p>
          <a:p>
            <a:endParaRPr lang="en-US" dirty="0" smtClean="0"/>
          </a:p>
          <a:p>
            <a:r>
              <a:rPr lang="en-US" dirty="0" smtClean="0"/>
              <a:t>Module TYPES (Unnamed, System, Application, Automatic )</a:t>
            </a:r>
          </a:p>
          <a:p>
            <a:endParaRPr lang="en-US" dirty="0" smtClean="0"/>
          </a:p>
          <a:p>
            <a:r>
              <a:rPr lang="en-US" dirty="0" smtClean="0"/>
              <a:t>https://developer.ibm.com/tutorials/java-modularity-5/</a:t>
            </a:r>
          </a:p>
          <a:p>
            <a:endParaRPr lang="en-US" dirty="0" smtClean="0"/>
          </a:p>
          <a:p>
            <a:r>
              <a:rPr lang="en-US" dirty="0" smtClean="0"/>
              <a:t>$MAJOR.$MINOR.$SECURITY.$PATCH</a:t>
            </a:r>
            <a:r>
              <a:rPr lang="en-US" baseline="0" dirty="0" smtClean="0"/>
              <a:t> </a:t>
            </a:r>
            <a:endParaRPr lang="en-US" dirty="0" smtClean="0"/>
          </a:p>
          <a:p>
            <a:endParaRPr lang="en-US" dirty="0" smtClean="0"/>
          </a:p>
          <a:p>
            <a:r>
              <a:rPr lang="en-US" dirty="0" smtClean="0"/>
              <a:t>UN-NAMED Module</a:t>
            </a:r>
          </a:p>
          <a:p>
            <a:r>
              <a:rPr lang="en-US" sz="1200" b="0" i="0" kern="1200" dirty="0" smtClean="0">
                <a:solidFill>
                  <a:schemeClr val="tx1"/>
                </a:solidFill>
                <a:effectLst/>
                <a:latin typeface="+mn-lt"/>
                <a:ea typeface="+mn-ea"/>
                <a:cs typeface="+mn-cs"/>
              </a:rPr>
              <a:t>A class that is not a member of a named module is a member of a special module known as the unnamed module.</a:t>
            </a:r>
            <a:endParaRPr lang="en-US" dirty="0" smtClean="0"/>
          </a:p>
          <a:p>
            <a:r>
              <a:rPr lang="en-US" sz="1200" b="1" i="0" kern="1200" dirty="0" smtClean="0">
                <a:solidFill>
                  <a:schemeClr val="tx1"/>
                </a:solidFill>
                <a:effectLst/>
                <a:latin typeface="+mn-lt"/>
                <a:ea typeface="+mn-ea"/>
                <a:cs typeface="+mn-cs"/>
              </a:rPr>
              <a:t>The unnamed module concept is like the unnamed package (the default package).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unnamed module does not have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module-info.java</a:t>
            </a:r>
            <a:r>
              <a:rPr lang="en-US" sz="1200" b="0" i="0" kern="1200" dirty="0" smtClean="0">
                <a:solidFill>
                  <a:schemeClr val="tx1"/>
                </a:solidFill>
                <a:effectLst/>
                <a:latin typeface="+mn-lt"/>
                <a:ea typeface="+mn-ea"/>
                <a:cs typeface="+mn-cs"/>
              </a:rPr>
              <a:t>, or in other words, </a:t>
            </a:r>
            <a:r>
              <a:rPr lang="en-US" sz="1200" b="1" i="0" kern="1200" dirty="0" smtClean="0">
                <a:solidFill>
                  <a:schemeClr val="tx1"/>
                </a:solidFill>
                <a:effectLst/>
                <a:latin typeface="+mn-lt"/>
                <a:ea typeface="+mn-ea"/>
                <a:cs typeface="+mn-cs"/>
              </a:rPr>
              <a:t>the classes that do not have modules are promoted to the unnamed module</a:t>
            </a:r>
            <a:r>
              <a:rPr lang="en-US" sz="1200" b="0" i="0" kern="1200" dirty="0" smtClean="0">
                <a:solidFill>
                  <a:schemeClr val="tx1"/>
                </a:solidFill>
                <a:effectLst/>
                <a:latin typeface="+mn-lt"/>
                <a:ea typeface="+mn-ea"/>
                <a:cs typeface="+mn-cs"/>
              </a:rPr>
              <a:t>.</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unnamed module is </a:t>
            </a:r>
            <a:r>
              <a:rPr lang="en-US" sz="1200" b="1" i="0" kern="1200" dirty="0" smtClean="0">
                <a:solidFill>
                  <a:schemeClr val="tx1"/>
                </a:solidFill>
                <a:effectLst/>
                <a:latin typeface="+mn-lt"/>
                <a:ea typeface="+mn-ea"/>
                <a:cs typeface="+mn-cs"/>
              </a:rPr>
              <a:t>not a real module</a:t>
            </a:r>
            <a:r>
              <a:rPr lang="en-US" sz="1200" b="0" i="0" kern="1200" dirty="0" smtClean="0">
                <a:solidFill>
                  <a:schemeClr val="tx1"/>
                </a:solidFill>
                <a:effectLst/>
                <a:latin typeface="+mn-lt"/>
                <a:ea typeface="+mn-ea"/>
                <a:cs typeface="+mn-cs"/>
              </a:rPr>
              <a:t>. It is like a </a:t>
            </a:r>
            <a:r>
              <a:rPr lang="en-US" sz="1200" b="1" i="0" kern="1200" dirty="0" smtClean="0">
                <a:solidFill>
                  <a:schemeClr val="tx1"/>
                </a:solidFill>
                <a:effectLst/>
                <a:latin typeface="+mn-lt"/>
                <a:ea typeface="+mn-ea"/>
                <a:cs typeface="+mn-cs"/>
              </a:rPr>
              <a:t>default module that does not have a name</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All classes compiled in older versions of the language that are not yet migrated to modules (or will never be) belong to the unnamed module when running in the Java 9+ environment.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unnamed module </a:t>
            </a:r>
            <a:r>
              <a:rPr lang="en-US" dirty="0" smtClean="0"/>
              <a:t>requires</a:t>
            </a:r>
            <a:r>
              <a:rPr lang="en-US" sz="1200" b="0" i="0" kern="1200" dirty="0" smtClean="0">
                <a:solidFill>
                  <a:schemeClr val="tx1"/>
                </a:solidFill>
                <a:effectLst/>
                <a:latin typeface="+mn-lt"/>
                <a:ea typeface="+mn-ea"/>
                <a:cs typeface="+mn-cs"/>
              </a:rPr>
              <a:t> every other named module automatically. That means all classes within the unnamed module can read all another named or unnamed modules without an explicit declaration of any kind</a:t>
            </a:r>
          </a:p>
          <a:p>
            <a:r>
              <a:rPr lang="en-US" sz="1200" b="0" i="0" kern="1200" dirty="0" smtClean="0">
                <a:solidFill>
                  <a:schemeClr val="tx1"/>
                </a:solidFill>
                <a:effectLst/>
                <a:latin typeface="+mn-lt"/>
                <a:ea typeface="+mn-ea"/>
                <a:cs typeface="+mn-cs"/>
              </a:rPr>
              <a:t>That also means that older classes written prior to Java 9 can read all modules defined by the new module system, so all such classes will continue to compile and run in Java SE 9 without any modification.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packages exported by the unnamed module can only be read by another unnamed module. It is not possible that a named module can read (</a:t>
            </a:r>
            <a:r>
              <a:rPr lang="en-US" dirty="0" smtClean="0"/>
              <a:t>requires</a:t>
            </a:r>
            <a:r>
              <a:rPr lang="en-US" sz="1200" b="0" i="0" kern="1200" dirty="0" smtClean="0">
                <a:solidFill>
                  <a:schemeClr val="tx1"/>
                </a:solidFill>
                <a:effectLst/>
                <a:latin typeface="+mn-lt"/>
                <a:ea typeface="+mn-ea"/>
                <a:cs typeface="+mn-cs"/>
              </a:rPr>
              <a:t>) the unnamed module.</a:t>
            </a:r>
          </a:p>
          <a:p>
            <a:endParaRPr lang="en-US" sz="1200" b="1" i="0" kern="1200" dirty="0" smtClean="0">
              <a:solidFill>
                <a:schemeClr val="tx1"/>
              </a:solidFill>
              <a:effectLst/>
              <a:latin typeface="+mn-lt"/>
              <a:ea typeface="+mn-ea"/>
              <a:cs typeface="+mn-cs"/>
            </a:endParaRPr>
          </a:p>
          <a:p>
            <a:endParaRPr lang="en-US" b="1" dirty="0" smtClean="0"/>
          </a:p>
          <a:p>
            <a:endParaRPr lang="en-US" dirty="0" smtClean="0"/>
          </a:p>
          <a:p>
            <a:r>
              <a:rPr lang="en-US" dirty="0" smtClean="0"/>
              <a:t>Once your CLASSPATH based app is migrated to Java 9,</a:t>
            </a:r>
            <a:r>
              <a:rPr lang="en-US" baseline="0" dirty="0" smtClean="0"/>
              <a:t> there is no MODULE (no explicit dependencies),  </a:t>
            </a:r>
          </a:p>
          <a:p>
            <a:r>
              <a:rPr lang="en-US" baseline="0" dirty="0" smtClean="0"/>
              <a:t>Do we need to create a module descriptor (module-info.java)?  Luckily  NO -</a:t>
            </a:r>
            <a:r>
              <a:rPr lang="en-US" baseline="0" dirty="0" smtClean="0">
                <a:sym typeface="Wingdings" panose="05000000000000000000" pitchFamily="2" charset="2"/>
              </a:rPr>
              <a:t> </a:t>
            </a:r>
          </a:p>
          <a:p>
            <a:r>
              <a:rPr lang="en-US" baseline="0" dirty="0" smtClean="0">
                <a:sym typeface="Wingdings" panose="05000000000000000000" pitchFamily="2" charset="2"/>
              </a:rPr>
              <a:t>When migrating CLASSPATH APP to Java 9 </a:t>
            </a:r>
          </a:p>
          <a:p>
            <a:endParaRPr lang="en-US" baseline="0" dirty="0" smtClean="0">
              <a:sym typeface="Wingdings" panose="05000000000000000000" pitchFamily="2" charset="2"/>
            </a:endParaRPr>
          </a:p>
          <a:p>
            <a:r>
              <a:rPr lang="en-US" baseline="0" dirty="0" smtClean="0">
                <a:sym typeface="Wingdings" panose="05000000000000000000" pitchFamily="2" charset="2"/>
              </a:rPr>
              <a:t>When </a:t>
            </a:r>
            <a:r>
              <a:rPr lang="en-US" baseline="0" dirty="0" err="1" smtClean="0">
                <a:sym typeface="Wingdings" panose="05000000000000000000" pitchFamily="2" charset="2"/>
              </a:rPr>
              <a:t>CLASSes</a:t>
            </a:r>
            <a:r>
              <a:rPr lang="en-US" baseline="0" dirty="0" smtClean="0">
                <a:sym typeface="Wingdings" panose="05000000000000000000" pitchFamily="2" charset="2"/>
              </a:rPr>
              <a:t> </a:t>
            </a:r>
            <a:r>
              <a:rPr lang="en-US" baseline="0" dirty="0" err="1" smtClean="0">
                <a:sym typeface="Wingdings" panose="05000000000000000000" pitchFamily="2" charset="2"/>
              </a:rPr>
              <a:t>loaed</a:t>
            </a:r>
            <a:r>
              <a:rPr lang="en-US" baseline="0" dirty="0" smtClean="0">
                <a:sym typeface="Wingdings" panose="05000000000000000000" pitchFamily="2" charset="2"/>
              </a:rPr>
              <a:t> MODULE is constructed with UN-NAMED name. So </a:t>
            </a:r>
            <a:r>
              <a:rPr lang="en-US" b="1" baseline="0" dirty="0" smtClean="0">
                <a:sym typeface="Wingdings" panose="05000000000000000000" pitchFamily="2" charset="2"/>
              </a:rPr>
              <a:t>unnamed module </a:t>
            </a:r>
            <a:r>
              <a:rPr lang="en-US" baseline="0" dirty="0" smtClean="0">
                <a:sym typeface="Wingdings" panose="05000000000000000000" pitchFamily="2" charset="2"/>
              </a:rPr>
              <a:t>is created.</a:t>
            </a:r>
          </a:p>
          <a:p>
            <a:r>
              <a:rPr lang="en-US" b="1" baseline="0" dirty="0" smtClean="0">
                <a:sym typeface="Wingdings" panose="05000000000000000000" pitchFamily="2" charset="2"/>
              </a:rPr>
              <a:t>Unnamed-module </a:t>
            </a:r>
            <a:r>
              <a:rPr lang="en-US" baseline="0" dirty="0" smtClean="0">
                <a:sym typeface="Wingdings" panose="05000000000000000000" pitchFamily="2" charset="2"/>
              </a:rPr>
              <a:t>is a very special module under JVM.  It automatically gets dependencies to the modules in the modular JDK. </a:t>
            </a:r>
          </a:p>
          <a:p>
            <a:r>
              <a:rPr lang="en-US" baseline="0" dirty="0" smtClean="0">
                <a:sym typeface="Wingdings" panose="05000000000000000000" pitchFamily="2" charset="2"/>
              </a:rPr>
              <a:t>Remember:  PUBLIC (exported part),  PRIVATE (encapsulated part). </a:t>
            </a:r>
          </a:p>
          <a:p>
            <a:endParaRPr lang="en-US" baseline="0" dirty="0" smtClean="0">
              <a:sym typeface="Wingdings" panose="05000000000000000000" pitchFamily="2" charset="2"/>
            </a:endParaRPr>
          </a:p>
          <a:p>
            <a:r>
              <a:rPr lang="en-US" sz="1200" b="0" i="0" kern="1200" dirty="0" smtClean="0">
                <a:solidFill>
                  <a:schemeClr val="tx1"/>
                </a:solidFill>
                <a:effectLst/>
                <a:latin typeface="+mn-lt"/>
                <a:ea typeface="+mn-ea"/>
                <a:cs typeface="+mn-cs"/>
              </a:rPr>
              <a:t>In Java 9 you can still use the </a:t>
            </a:r>
            <a:r>
              <a:rPr lang="en-US" dirty="0" smtClean="0"/>
              <a:t>-</a:t>
            </a:r>
            <a:r>
              <a:rPr lang="en-US" dirty="0" err="1" smtClean="0"/>
              <a:t>classpath</a:t>
            </a:r>
            <a:r>
              <a:rPr lang="en-US" sz="1200" b="0" i="0" kern="1200" dirty="0" smtClean="0">
                <a:solidFill>
                  <a:schemeClr val="tx1"/>
                </a:solidFill>
                <a:effectLst/>
                <a:latin typeface="+mn-lt"/>
                <a:ea typeface="+mn-ea"/>
                <a:cs typeface="+mn-cs"/>
              </a:rPr>
              <a:t> argument to the Java VM when running an application. </a:t>
            </a:r>
          </a:p>
          <a:p>
            <a:r>
              <a:rPr lang="en-US" sz="1200" b="0" i="0" kern="1200" dirty="0" smtClean="0">
                <a:solidFill>
                  <a:schemeClr val="tx1"/>
                </a:solidFill>
                <a:effectLst/>
                <a:latin typeface="+mn-lt"/>
                <a:ea typeface="+mn-ea"/>
                <a:cs typeface="+mn-cs"/>
              </a:rPr>
              <a:t>On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you can include all your older Java classes, just like you have done before Java 9. </a:t>
            </a:r>
          </a:p>
          <a:p>
            <a:r>
              <a:rPr lang="en-US" sz="1200" b="0" i="0" kern="1200" dirty="0" smtClean="0">
                <a:solidFill>
                  <a:schemeClr val="tx1"/>
                </a:solidFill>
                <a:effectLst/>
                <a:latin typeface="+mn-lt"/>
                <a:ea typeface="+mn-ea"/>
                <a:cs typeface="+mn-cs"/>
              </a:rPr>
              <a:t>All classes found on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will be included in what Java calls the</a:t>
            </a:r>
            <a:r>
              <a:rPr lang="en-US" sz="1200" b="1"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unnamed module</a:t>
            </a:r>
            <a:r>
              <a:rPr lang="en-US" sz="1200" b="1" i="0" kern="1200" dirty="0" smtClean="0">
                <a:solidFill>
                  <a:schemeClr val="tx1"/>
                </a:solidFill>
                <a:effectLst/>
                <a:latin typeface="+mn-lt"/>
                <a:ea typeface="+mn-ea"/>
                <a:cs typeface="+mn-cs"/>
              </a:rPr>
              <a:t>.</a:t>
            </a:r>
          </a:p>
          <a:p>
            <a:endParaRPr lang="en-US" sz="1200" b="1" i="0" kern="1200" baseline="0" dirty="0" smtClean="0">
              <a:solidFill>
                <a:schemeClr val="tx1"/>
              </a:solidFill>
              <a:effectLst/>
              <a:latin typeface="+mn-lt"/>
              <a:ea typeface="+mn-ea"/>
              <a:cs typeface="+mn-cs"/>
              <a:sym typeface="Wingdings" panose="05000000000000000000" pitchFamily="2" charset="2"/>
            </a:endParaRPr>
          </a:p>
          <a:p>
            <a:r>
              <a:rPr lang="en-US" sz="1200" b="0" i="0" kern="1200" dirty="0" smtClean="0">
                <a:solidFill>
                  <a:schemeClr val="tx1"/>
                </a:solidFill>
                <a:effectLst/>
                <a:latin typeface="+mn-lt"/>
                <a:ea typeface="+mn-ea"/>
                <a:cs typeface="+mn-cs"/>
              </a:rPr>
              <a:t>The unnamed module </a:t>
            </a:r>
            <a:r>
              <a:rPr lang="en-US" sz="1200" b="0" i="1" kern="1200" dirty="0" smtClean="0">
                <a:solidFill>
                  <a:schemeClr val="tx1"/>
                </a:solidFill>
                <a:effectLst/>
                <a:latin typeface="+mn-lt"/>
                <a:ea typeface="+mn-ea"/>
                <a:cs typeface="+mn-cs"/>
              </a:rPr>
              <a:t>exports</a:t>
            </a:r>
            <a:r>
              <a:rPr lang="en-US" sz="1200" b="0" i="0" kern="1200" dirty="0" smtClean="0">
                <a:solidFill>
                  <a:schemeClr val="tx1"/>
                </a:solidFill>
                <a:effectLst/>
                <a:latin typeface="+mn-lt"/>
                <a:ea typeface="+mn-ea"/>
                <a:cs typeface="+mn-cs"/>
              </a:rPr>
              <a:t> all its packages. However, the classes in the unnamed module are only readable by other classes in the unnamed module - or from automatic modules (see next section). No named module can read the classes of the unnamed module.</a:t>
            </a:r>
            <a:endParaRPr lang="en-US" b="1" baseline="0" dirty="0" smtClean="0">
              <a:sym typeface="Wingdings" panose="05000000000000000000" pitchFamily="2" charset="2"/>
            </a:endParaRPr>
          </a:p>
          <a:p>
            <a:endParaRPr lang="en-US" baseline="0" dirty="0" smtClean="0">
              <a:sym typeface="Wingdings" panose="05000000000000000000" pitchFamily="2" charset="2"/>
            </a:endParaRPr>
          </a:p>
          <a:p>
            <a:r>
              <a:rPr lang="en-US" sz="1200" b="0" i="0" kern="1200" dirty="0" smtClean="0">
                <a:solidFill>
                  <a:schemeClr val="tx1"/>
                </a:solidFill>
                <a:effectLst/>
                <a:latin typeface="+mn-lt"/>
                <a:ea typeface="+mn-ea"/>
                <a:cs typeface="+mn-cs"/>
              </a:rPr>
              <a:t>The solution is called </a:t>
            </a:r>
            <a:r>
              <a:rPr lang="en-US" sz="1200" b="1" i="1" kern="1200" dirty="0" smtClean="0">
                <a:solidFill>
                  <a:schemeClr val="tx1"/>
                </a:solidFill>
                <a:effectLst/>
                <a:latin typeface="+mn-lt"/>
                <a:ea typeface="+mn-ea"/>
                <a:cs typeface="+mn-cs"/>
              </a:rPr>
              <a:t>automatic modules</a:t>
            </a:r>
            <a:r>
              <a:rPr lang="en-US" sz="1200" b="0" i="0" kern="1200" dirty="0" smtClean="0">
                <a:solidFill>
                  <a:schemeClr val="tx1"/>
                </a:solidFill>
                <a:effectLst/>
                <a:latin typeface="+mn-lt"/>
                <a:ea typeface="+mn-ea"/>
                <a:cs typeface="+mn-cs"/>
              </a:rPr>
              <a:t>. An </a:t>
            </a:r>
            <a:r>
              <a:rPr lang="en-US" sz="1200" b="0" i="1" kern="1200" dirty="0" smtClean="0">
                <a:solidFill>
                  <a:schemeClr val="tx1"/>
                </a:solidFill>
                <a:effectLst/>
                <a:latin typeface="+mn-lt"/>
                <a:ea typeface="+mn-ea"/>
                <a:cs typeface="+mn-cs"/>
              </a:rPr>
              <a:t>automatic module</a:t>
            </a:r>
            <a:r>
              <a:rPr lang="en-US" sz="1200" b="0" i="0" kern="1200" dirty="0" smtClean="0">
                <a:solidFill>
                  <a:schemeClr val="tx1"/>
                </a:solidFill>
                <a:effectLst/>
                <a:latin typeface="+mn-lt"/>
                <a:ea typeface="+mn-ea"/>
                <a:cs typeface="+mn-cs"/>
              </a:rPr>
              <a:t> is made from a JAR file with Java classes that are </a:t>
            </a:r>
            <a:r>
              <a:rPr lang="en-US" sz="1200" b="1" i="0" kern="1200" dirty="0" smtClean="0">
                <a:solidFill>
                  <a:schemeClr val="tx1"/>
                </a:solidFill>
                <a:effectLst/>
                <a:latin typeface="+mn-lt"/>
                <a:ea typeface="+mn-ea"/>
                <a:cs typeface="+mn-cs"/>
              </a:rPr>
              <a:t>not modularized,  meaning the JAR file has no module descriptor</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 This is the case with JAR files developed with Java 8 or earlier. When you place an ordinary JAR file on the </a:t>
            </a:r>
            <a:r>
              <a:rPr lang="en-US" sz="1200" b="1" i="0" kern="1200" dirty="0" smtClean="0">
                <a:solidFill>
                  <a:schemeClr val="tx1"/>
                </a:solidFill>
                <a:effectLst/>
                <a:latin typeface="+mn-lt"/>
                <a:ea typeface="+mn-ea"/>
                <a:cs typeface="+mn-cs"/>
              </a:rPr>
              <a:t>module path </a:t>
            </a:r>
            <a:r>
              <a:rPr lang="en-US" sz="1200" b="0" i="0" kern="1200" dirty="0" smtClean="0">
                <a:solidFill>
                  <a:schemeClr val="tx1"/>
                </a:solidFill>
                <a:effectLst/>
                <a:latin typeface="+mn-lt"/>
                <a:ea typeface="+mn-ea"/>
                <a:cs typeface="+mn-cs"/>
              </a:rPr>
              <a:t>(not the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the Java VM will convert it to an automatic module at runtime.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Say you have a modular application called app (containing the </a:t>
            </a:r>
            <a:r>
              <a:rPr lang="en-US" dirty="0" smtClean="0"/>
              <a:t>module-</a:t>
            </a:r>
            <a:r>
              <a:rPr lang="en-US" dirty="0" err="1" smtClean="0"/>
              <a:t>info.class</a:t>
            </a:r>
            <a:r>
              <a:rPr lang="en-US" sz="1200" b="0" i="0" kern="1200" dirty="0" smtClean="0">
                <a:solidFill>
                  <a:schemeClr val="tx1"/>
                </a:solidFill>
                <a:effectLst/>
                <a:latin typeface="+mn-lt"/>
                <a:ea typeface="+mn-ea"/>
                <a:cs typeface="+mn-cs"/>
              </a:rPr>
              <a:t>) that wants to use a third-party non-modular JAR file called </a:t>
            </a:r>
            <a:r>
              <a:rPr lang="en-US" dirty="0" smtClean="0"/>
              <a:t>lib.jar</a:t>
            </a:r>
            <a:r>
              <a:rPr lang="en-US" sz="1200" b="0" i="0" kern="1200" dirty="0" smtClean="0">
                <a:solidFill>
                  <a:schemeClr val="tx1"/>
                </a:solidFill>
                <a:effectLst/>
                <a:latin typeface="+mn-lt"/>
                <a:ea typeface="+mn-ea"/>
                <a:cs typeface="+mn-cs"/>
              </a:rPr>
              <a:t> (that does not have the </a:t>
            </a:r>
            <a:r>
              <a:rPr lang="en-US" dirty="0" smtClean="0"/>
              <a:t>module-</a:t>
            </a:r>
            <a:r>
              <a:rPr lang="en-US" dirty="0" err="1" smtClean="0"/>
              <a:t>info.class</a:t>
            </a:r>
            <a:r>
              <a:rPr lang="en-US" sz="1200" b="0" i="0" kern="1200" dirty="0" smtClean="0">
                <a:solidFill>
                  <a:schemeClr val="tx1"/>
                </a:solidFill>
                <a:effectLst/>
                <a:latin typeface="+mn-lt"/>
                <a:ea typeface="+mn-ea"/>
                <a:cs typeface="+mn-cs"/>
              </a:rPr>
              <a:t>). If you run the main class </a:t>
            </a:r>
            <a:r>
              <a:rPr lang="en-US" dirty="0" err="1" smtClean="0"/>
              <a:t>com.app.Main.class</a:t>
            </a:r>
            <a:r>
              <a:rPr lang="en-US" sz="1200" b="0" i="0" kern="1200" dirty="0" smtClean="0">
                <a:solidFill>
                  <a:schemeClr val="tx1"/>
                </a:solidFill>
                <a:effectLst/>
                <a:latin typeface="+mn-lt"/>
                <a:ea typeface="+mn-ea"/>
                <a:cs typeface="+mn-cs"/>
              </a:rPr>
              <a:t> using the following </a:t>
            </a:r>
            <a:r>
              <a:rPr lang="en-US" sz="1200" b="0" i="0" kern="1200" dirty="0" err="1" smtClean="0">
                <a:solidFill>
                  <a:schemeClr val="tx1"/>
                </a:solidFill>
                <a:effectLst/>
                <a:latin typeface="+mn-lt"/>
                <a:ea typeface="+mn-ea"/>
                <a:cs typeface="+mn-cs"/>
              </a:rPr>
              <a:t>commandthen</a:t>
            </a:r>
            <a:r>
              <a:rPr lang="en-US" sz="1200" b="0" i="0" kern="1200" dirty="0" smtClean="0">
                <a:solidFill>
                  <a:schemeClr val="tx1"/>
                </a:solidFill>
                <a:effectLst/>
                <a:latin typeface="+mn-lt"/>
                <a:ea typeface="+mn-ea"/>
                <a:cs typeface="+mn-cs"/>
              </a:rPr>
              <a:t> </a:t>
            </a:r>
            <a:r>
              <a:rPr lang="en-US" dirty="0" smtClean="0"/>
              <a:t>lib.jar</a:t>
            </a:r>
            <a:r>
              <a:rPr lang="en-US" sz="1200" b="0" i="0" kern="1200" dirty="0" smtClean="0">
                <a:solidFill>
                  <a:schemeClr val="tx1"/>
                </a:solidFill>
                <a:effectLst/>
                <a:latin typeface="+mn-lt"/>
                <a:ea typeface="+mn-ea"/>
                <a:cs typeface="+mn-cs"/>
              </a:rPr>
              <a:t> automatically becomes modular for </a:t>
            </a:r>
            <a:r>
              <a:rPr lang="en-US" dirty="0" smtClean="0"/>
              <a:t>app</a:t>
            </a:r>
            <a:r>
              <a:rPr lang="en-US" sz="1200" b="0" i="0" kern="1200" dirty="0" smtClean="0">
                <a:solidFill>
                  <a:schemeClr val="tx1"/>
                </a:solidFill>
                <a:effectLst/>
                <a:latin typeface="+mn-lt"/>
                <a:ea typeface="+mn-ea"/>
                <a:cs typeface="+mn-cs"/>
              </a:rPr>
              <a:t>:</a:t>
            </a:r>
          </a:p>
          <a:p>
            <a:r>
              <a:rPr lang="en-US" dirty="0" smtClean="0"/>
              <a:t>java --module-path </a:t>
            </a:r>
            <a:r>
              <a:rPr lang="en-US" dirty="0" err="1" smtClean="0"/>
              <a:t>appClasses;lib</a:t>
            </a:r>
            <a:r>
              <a:rPr lang="en-US" dirty="0" smtClean="0"/>
              <a:t> --module app/</a:t>
            </a:r>
            <a:r>
              <a:rPr lang="en-US" dirty="0" err="1" smtClean="0"/>
              <a:t>com.app.Main</a:t>
            </a:r>
            <a:endParaRPr lang="en-US" dirty="0" smtClean="0"/>
          </a:p>
          <a:p>
            <a:endParaRPr lang="en-US" dirty="0" smtClean="0"/>
          </a:p>
          <a:p>
            <a:endParaRPr lang="en-US" dirty="0" smtClean="0"/>
          </a:p>
          <a:p>
            <a:r>
              <a:rPr lang="en-US" sz="1200" b="1" i="0" kern="1200" dirty="0" smtClean="0">
                <a:solidFill>
                  <a:schemeClr val="tx1"/>
                </a:solidFill>
                <a:effectLst/>
                <a:latin typeface="+mn-lt"/>
                <a:ea typeface="+mn-ea"/>
                <a:cs typeface="+mn-cs"/>
              </a:rPr>
              <a:t>Adding Modules to the Unnamed Module</a:t>
            </a:r>
          </a:p>
          <a:p>
            <a:r>
              <a:rPr lang="en-US" sz="1200" b="1" i="0" kern="1200" dirty="0" smtClean="0">
                <a:solidFill>
                  <a:schemeClr val="tx1"/>
                </a:solidFill>
                <a:effectLst/>
                <a:latin typeface="+mn-lt"/>
                <a:ea typeface="+mn-ea"/>
                <a:cs typeface="+mn-cs"/>
              </a:rPr>
              <a:t>The unnamed module concept is similar to the default package. </a:t>
            </a:r>
            <a:r>
              <a:rPr lang="en-US" sz="1200" b="0" i="0" kern="1200" dirty="0" smtClean="0">
                <a:solidFill>
                  <a:schemeClr val="tx1"/>
                </a:solidFill>
                <a:effectLst/>
                <a:latin typeface="+mn-lt"/>
                <a:ea typeface="+mn-ea"/>
                <a:cs typeface="+mn-cs"/>
              </a:rPr>
              <a:t>Therefore, it's not considered a real module, but can be viewed as the default module.</a:t>
            </a:r>
          </a:p>
          <a:p>
            <a:r>
              <a:rPr lang="en-US" sz="1200" b="0" i="0" kern="1200" dirty="0" smtClean="0">
                <a:solidFill>
                  <a:schemeClr val="tx1"/>
                </a:solidFill>
                <a:effectLst/>
                <a:latin typeface="+mn-lt"/>
                <a:ea typeface="+mn-ea"/>
                <a:cs typeface="+mn-cs"/>
              </a:rPr>
              <a:t>If a class is not a member of a named module, then it will be automatically considered as part of this unnamed module.</a:t>
            </a:r>
          </a:p>
          <a:p>
            <a:r>
              <a:rPr lang="en-US" sz="1200" b="0" i="0" kern="1200" dirty="0" smtClean="0">
                <a:solidFill>
                  <a:schemeClr val="tx1"/>
                </a:solidFill>
                <a:effectLst/>
                <a:latin typeface="+mn-lt"/>
                <a:ea typeface="+mn-ea"/>
                <a:cs typeface="+mn-cs"/>
              </a:rPr>
              <a:t>Sometimes, to ensure specific platform, library, or service-provider modules in the module graph, we need to add modules to the default root set. For example, when we try to run Java 8 programs as-is with Java 9 compiler we may need to add modules.</a:t>
            </a:r>
          </a:p>
          <a:p>
            <a:r>
              <a:rPr lang="en-US" sz="1200" b="0" i="0" kern="1200" dirty="0" smtClean="0">
                <a:solidFill>
                  <a:schemeClr val="tx1"/>
                </a:solidFill>
                <a:effectLst/>
                <a:latin typeface="+mn-lt"/>
                <a:ea typeface="+mn-ea"/>
                <a:cs typeface="+mn-cs"/>
              </a:rPr>
              <a:t>In general,</a:t>
            </a:r>
            <a:r>
              <a:rPr lang="en-US" sz="1200" b="1" i="0" kern="1200" dirty="0" smtClean="0">
                <a:solidFill>
                  <a:schemeClr val="tx1"/>
                </a:solidFill>
                <a:effectLst/>
                <a:latin typeface="+mn-lt"/>
                <a:ea typeface="+mn-ea"/>
                <a:cs typeface="+mn-cs"/>
              </a:rPr>
              <a:t> the option to add the named modules to the default set of root modules is </a:t>
            </a:r>
            <a:r>
              <a:rPr lang="en-US" sz="1200" b="1" i="1" kern="1200" dirty="0" smtClean="0">
                <a:solidFill>
                  <a:schemeClr val="tx1"/>
                </a:solidFill>
                <a:effectLst/>
                <a:latin typeface="+mn-lt"/>
                <a:ea typeface="+mn-ea"/>
                <a:cs typeface="+mn-cs"/>
              </a:rPr>
              <a:t>–add-modules &lt;module&gt;</a:t>
            </a:r>
            <a:r>
              <a:rPr lang="en-US" sz="1200" b="0" i="1" kern="1200" dirty="0" smtClean="0">
                <a:solidFill>
                  <a:schemeClr val="tx1"/>
                </a:solidFill>
                <a:effectLst/>
                <a:latin typeface="+mn-lt"/>
                <a:ea typeface="+mn-ea"/>
                <a:cs typeface="+mn-cs"/>
              </a:rPr>
              <a:t>(,&lt;module&gt;)*</a:t>
            </a:r>
            <a:r>
              <a:rPr lang="en-US" sz="1200" b="0" i="0" kern="1200" dirty="0" smtClean="0">
                <a:solidFill>
                  <a:schemeClr val="tx1"/>
                </a:solidFill>
                <a:effectLst/>
                <a:latin typeface="+mn-lt"/>
                <a:ea typeface="+mn-ea"/>
                <a:cs typeface="+mn-cs"/>
              </a:rPr>
              <a:t> where </a:t>
            </a:r>
            <a:r>
              <a:rPr lang="en-US" sz="1200" b="0" i="1" kern="1200" dirty="0" smtClean="0">
                <a:solidFill>
                  <a:schemeClr val="tx1"/>
                </a:solidFill>
                <a:effectLst/>
                <a:latin typeface="+mn-lt"/>
                <a:ea typeface="+mn-ea"/>
                <a:cs typeface="+mn-cs"/>
              </a:rPr>
              <a:t>&lt;module&gt;</a:t>
            </a:r>
            <a:r>
              <a:rPr lang="en-US" sz="1200" b="0" i="0" kern="1200" dirty="0" smtClean="0">
                <a:solidFill>
                  <a:schemeClr val="tx1"/>
                </a:solidFill>
                <a:effectLst/>
                <a:latin typeface="+mn-lt"/>
                <a:ea typeface="+mn-ea"/>
                <a:cs typeface="+mn-cs"/>
              </a:rPr>
              <a:t> is a module name.</a:t>
            </a:r>
          </a:p>
          <a:p>
            <a:r>
              <a:rPr lang="en-US" sz="1200" b="0" i="0" kern="1200" dirty="0" smtClean="0">
                <a:solidFill>
                  <a:schemeClr val="tx1"/>
                </a:solidFill>
                <a:effectLst/>
                <a:latin typeface="+mn-lt"/>
                <a:ea typeface="+mn-ea"/>
                <a:cs typeface="+mn-cs"/>
              </a:rPr>
              <a:t>For example, to provide access to all </a:t>
            </a:r>
            <a:r>
              <a:rPr lang="en-US" sz="1200" b="0" i="1" kern="1200" dirty="0" err="1" smtClean="0">
                <a:solidFill>
                  <a:schemeClr val="tx1"/>
                </a:solidFill>
                <a:effectLst/>
                <a:latin typeface="+mn-lt"/>
                <a:ea typeface="+mn-ea"/>
                <a:cs typeface="+mn-cs"/>
              </a:rPr>
              <a:t>java.xml.bind</a:t>
            </a:r>
            <a:r>
              <a:rPr lang="en-US" sz="1200" b="0" i="0" kern="1200" dirty="0" smtClean="0">
                <a:solidFill>
                  <a:schemeClr val="tx1"/>
                </a:solidFill>
                <a:effectLst/>
                <a:latin typeface="+mn-lt"/>
                <a:ea typeface="+mn-ea"/>
                <a:cs typeface="+mn-cs"/>
              </a:rPr>
              <a:t> modules the syntax would be:</a:t>
            </a:r>
          </a:p>
          <a:p>
            <a:r>
              <a:rPr lang="en-US" dirty="0" smtClean="0"/>
              <a:t>--add-modules </a:t>
            </a:r>
            <a:r>
              <a:rPr lang="en-US" dirty="0" err="1" smtClean="0"/>
              <a:t>java.xml.bind</a:t>
            </a:r>
            <a:r>
              <a:rPr lang="en-US" sz="1200" b="0" i="0" kern="1200" dirty="0" err="1" smtClean="0">
                <a:solidFill>
                  <a:schemeClr val="tx1"/>
                </a:solidFill>
                <a:effectLst/>
                <a:latin typeface="+mn-lt"/>
                <a:ea typeface="+mn-ea"/>
                <a:cs typeface="+mn-cs"/>
              </a:rPr>
              <a:t>To</a:t>
            </a:r>
            <a:r>
              <a:rPr lang="en-US" sz="1200" b="0" i="0" kern="1200" dirty="0" smtClean="0">
                <a:solidFill>
                  <a:schemeClr val="tx1"/>
                </a:solidFill>
                <a:effectLst/>
                <a:latin typeface="+mn-lt"/>
                <a:ea typeface="+mn-ea"/>
                <a:cs typeface="+mn-cs"/>
              </a:rPr>
              <a:t> use this in Maven, we can embed the same to the </a:t>
            </a:r>
            <a:r>
              <a:rPr lang="en-US" sz="1200" b="0" i="1" kern="1200" dirty="0" smtClean="0">
                <a:solidFill>
                  <a:schemeClr val="tx1"/>
                </a:solidFill>
                <a:effectLst/>
                <a:latin typeface="+mn-lt"/>
                <a:ea typeface="+mn-ea"/>
                <a:cs typeface="+mn-cs"/>
              </a:rPr>
              <a:t>maven-compiler-plugin</a:t>
            </a:r>
            <a:r>
              <a:rPr lang="en-US" sz="1200" b="0" i="0" kern="1200" dirty="0" smtClean="0">
                <a:solidFill>
                  <a:schemeClr val="tx1"/>
                </a:solidFill>
                <a:effectLst/>
                <a:latin typeface="+mn-lt"/>
                <a:ea typeface="+mn-ea"/>
                <a:cs typeface="+mn-cs"/>
              </a:rPr>
              <a:t>:</a:t>
            </a:r>
          </a:p>
          <a:p>
            <a:r>
              <a:rPr lang="en-US" dirty="0" smtClean="0">
                <a:effectLst/>
              </a:rPr>
              <a:t>&lt;</a:t>
            </a:r>
            <a:r>
              <a:rPr lang="en-US" sz="1200" b="1" kern="1200" dirty="0" smtClean="0">
                <a:solidFill>
                  <a:schemeClr val="tx1"/>
                </a:solidFill>
                <a:effectLst/>
                <a:latin typeface="+mn-lt"/>
                <a:ea typeface="+mn-ea"/>
                <a:cs typeface="+mn-cs"/>
              </a:rPr>
              <a:t>plugin</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groupId</a:t>
            </a:r>
            <a:r>
              <a:rPr lang="en-US" dirty="0" smtClean="0">
                <a:effectLst/>
              </a:rPr>
              <a:t>&gt;</a:t>
            </a:r>
            <a:r>
              <a:rPr lang="en-US" dirty="0" err="1" smtClean="0"/>
              <a:t>org.apache.maven.plugins</a:t>
            </a:r>
            <a:r>
              <a:rPr lang="en-US" dirty="0" smtClean="0">
                <a:effectLst/>
              </a:rPr>
              <a:t>&lt;/</a:t>
            </a:r>
            <a:r>
              <a:rPr lang="en-US" sz="1200" b="1" kern="1200" dirty="0" err="1" smtClean="0">
                <a:solidFill>
                  <a:schemeClr val="tx1"/>
                </a:solidFill>
                <a:effectLst/>
                <a:latin typeface="+mn-lt"/>
                <a:ea typeface="+mn-ea"/>
                <a:cs typeface="+mn-cs"/>
              </a:rPr>
              <a:t>groupId</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artifactId</a:t>
            </a:r>
            <a:r>
              <a:rPr lang="en-US" dirty="0" smtClean="0">
                <a:effectLst/>
              </a:rPr>
              <a:t>&gt;</a:t>
            </a:r>
            <a:r>
              <a:rPr lang="en-US" dirty="0" smtClean="0"/>
              <a:t>maven-compiler-plugin</a:t>
            </a:r>
            <a:r>
              <a:rPr lang="en-US" dirty="0" smtClean="0">
                <a:effectLst/>
              </a:rPr>
              <a:t>&lt;/</a:t>
            </a:r>
            <a:r>
              <a:rPr lang="en-US" sz="1200" b="1" kern="1200" dirty="0" err="1" smtClean="0">
                <a:solidFill>
                  <a:schemeClr val="tx1"/>
                </a:solidFill>
                <a:effectLst/>
                <a:latin typeface="+mn-lt"/>
                <a:ea typeface="+mn-ea"/>
                <a:cs typeface="+mn-cs"/>
              </a:rPr>
              <a:t>artifactId</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version</a:t>
            </a:r>
            <a:r>
              <a:rPr lang="en-US" dirty="0" smtClean="0">
                <a:effectLst/>
              </a:rPr>
              <a:t>&gt;</a:t>
            </a:r>
            <a:r>
              <a:rPr lang="en-US" dirty="0" smtClean="0"/>
              <a:t>3.8.0</a:t>
            </a:r>
            <a:r>
              <a:rPr lang="en-US" dirty="0" smtClean="0">
                <a:effectLst/>
              </a:rPr>
              <a:t>&lt;/</a:t>
            </a:r>
            <a:r>
              <a:rPr lang="en-US" sz="1200" b="1" kern="1200" dirty="0" smtClean="0">
                <a:solidFill>
                  <a:schemeClr val="tx1"/>
                </a:solidFill>
                <a:effectLst/>
                <a:latin typeface="+mn-lt"/>
                <a:ea typeface="+mn-ea"/>
                <a:cs typeface="+mn-cs"/>
              </a:rPr>
              <a:t>version</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configuration</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source</a:t>
            </a:r>
            <a:r>
              <a:rPr lang="en-US" dirty="0" smtClean="0">
                <a:effectLst/>
              </a:rPr>
              <a:t>&gt;</a:t>
            </a:r>
            <a:r>
              <a:rPr lang="en-US" dirty="0" smtClean="0"/>
              <a:t>9</a:t>
            </a:r>
            <a:r>
              <a:rPr lang="en-US" dirty="0" smtClean="0">
                <a:effectLst/>
              </a:rPr>
              <a:t>&lt;/</a:t>
            </a:r>
            <a:r>
              <a:rPr lang="en-US" sz="1200" b="1" kern="1200" dirty="0" smtClean="0">
                <a:solidFill>
                  <a:schemeClr val="tx1"/>
                </a:solidFill>
                <a:effectLst/>
                <a:latin typeface="+mn-lt"/>
                <a:ea typeface="+mn-ea"/>
                <a:cs typeface="+mn-cs"/>
              </a:rPr>
              <a:t>source</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target</a:t>
            </a:r>
            <a:r>
              <a:rPr lang="en-US" dirty="0" smtClean="0">
                <a:effectLst/>
              </a:rPr>
              <a:t>&gt;</a:t>
            </a:r>
            <a:r>
              <a:rPr lang="en-US" dirty="0" smtClean="0"/>
              <a:t>9</a:t>
            </a:r>
            <a:r>
              <a:rPr lang="en-US" dirty="0" smtClean="0">
                <a:effectLst/>
              </a:rPr>
              <a:t>&lt;/</a:t>
            </a:r>
            <a:r>
              <a:rPr lang="en-US" sz="1200" b="1" kern="1200" dirty="0" smtClean="0">
                <a:solidFill>
                  <a:schemeClr val="tx1"/>
                </a:solidFill>
                <a:effectLst/>
                <a:latin typeface="+mn-lt"/>
                <a:ea typeface="+mn-ea"/>
                <a:cs typeface="+mn-cs"/>
              </a:rPr>
              <a:t>target</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compilerArgs</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arg</a:t>
            </a:r>
            <a:r>
              <a:rPr lang="en-US" dirty="0" smtClean="0">
                <a:effectLst/>
              </a:rPr>
              <a:t>&gt;</a:t>
            </a:r>
            <a:r>
              <a:rPr lang="en-US" dirty="0" smtClean="0"/>
              <a:t>--add-modules</a:t>
            </a:r>
            <a:r>
              <a:rPr lang="en-US" dirty="0" smtClean="0">
                <a:effectLst/>
              </a:rPr>
              <a:t>&lt;/</a:t>
            </a:r>
            <a:r>
              <a:rPr lang="en-US" sz="1200" b="1" kern="1200" dirty="0" err="1" smtClean="0">
                <a:solidFill>
                  <a:schemeClr val="tx1"/>
                </a:solidFill>
                <a:effectLst/>
                <a:latin typeface="+mn-lt"/>
                <a:ea typeface="+mn-ea"/>
                <a:cs typeface="+mn-cs"/>
              </a:rPr>
              <a:t>arg</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arg</a:t>
            </a:r>
            <a:r>
              <a:rPr lang="en-US" dirty="0" smtClean="0">
                <a:effectLst/>
              </a:rPr>
              <a:t>&gt;</a:t>
            </a:r>
            <a:r>
              <a:rPr lang="en-US" dirty="0" err="1" smtClean="0"/>
              <a:t>java.xml.bind</a:t>
            </a:r>
            <a:r>
              <a:rPr lang="en-US" dirty="0" smtClean="0">
                <a:effectLst/>
              </a:rPr>
              <a:t>&lt;/</a:t>
            </a:r>
            <a:r>
              <a:rPr lang="en-US" sz="1200" b="1" kern="1200" dirty="0" err="1" smtClean="0">
                <a:solidFill>
                  <a:schemeClr val="tx1"/>
                </a:solidFill>
                <a:effectLst/>
                <a:latin typeface="+mn-lt"/>
                <a:ea typeface="+mn-ea"/>
                <a:cs typeface="+mn-cs"/>
              </a:rPr>
              <a:t>arg</a:t>
            </a:r>
            <a:r>
              <a:rPr lang="en-US" dirty="0" smtClean="0">
                <a:effectLst/>
              </a:rPr>
              <a:t>&gt;</a:t>
            </a:r>
            <a:r>
              <a:rPr lang="en-US" dirty="0" smtClean="0"/>
              <a:t> </a:t>
            </a:r>
            <a:r>
              <a:rPr lang="en-US" dirty="0" smtClean="0">
                <a:effectLst/>
              </a:rPr>
              <a:t>&lt;/</a:t>
            </a:r>
            <a:r>
              <a:rPr lang="en-US" sz="1200" b="1" kern="1200" dirty="0" err="1" smtClean="0">
                <a:solidFill>
                  <a:schemeClr val="tx1"/>
                </a:solidFill>
                <a:effectLst/>
                <a:latin typeface="+mn-lt"/>
                <a:ea typeface="+mn-ea"/>
                <a:cs typeface="+mn-cs"/>
              </a:rPr>
              <a:t>compilerArgs</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configuration</a:t>
            </a:r>
            <a:r>
              <a:rPr lang="en-US" dirty="0" smtClean="0">
                <a:effectLst/>
              </a:rPr>
              <a:t>&gt;</a:t>
            </a:r>
            <a:r>
              <a:rPr lang="en-US" dirty="0" smtClean="0"/>
              <a:t> </a:t>
            </a:r>
            <a:r>
              <a:rPr lang="en-US" dirty="0" smtClean="0">
                <a:effectLst/>
              </a:rPr>
              <a:t>&lt;/</a:t>
            </a:r>
            <a:r>
              <a:rPr lang="en-US" sz="1200" b="1" kern="1200" dirty="0" smtClean="0">
                <a:solidFill>
                  <a:schemeClr val="tx1"/>
                </a:solidFill>
                <a:effectLst/>
                <a:latin typeface="+mn-lt"/>
                <a:ea typeface="+mn-ea"/>
                <a:cs typeface="+mn-cs"/>
              </a:rPr>
              <a:t>plugin</a:t>
            </a:r>
            <a:r>
              <a:rPr lang="en-US" dirty="0" smtClean="0">
                <a:effectLst/>
              </a:rPr>
              <a:t>&gt;</a:t>
            </a:r>
          </a:p>
          <a:p>
            <a:endParaRPr lang="en-US" dirty="0" smtClean="0"/>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11</a:t>
            </a:fld>
            <a:endParaRPr lang="en-US"/>
          </a:p>
        </p:txBody>
      </p:sp>
    </p:spTree>
    <p:extLst>
      <p:ext uri="{BB962C8B-B14F-4D97-AF65-F5344CB8AC3E}">
        <p14:creationId xmlns:p14="http://schemas.microsoft.com/office/powerpoint/2010/main" val="274421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56135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99340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939392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27884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325F33-1F9F-4F40-8427-7E6F6192A6B1}" type="datetimeFigureOut">
              <a:rPr lang="en-US" smtClean="0"/>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33381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325F33-1F9F-4F40-8427-7E6F6192A6B1}"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06250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325F33-1F9F-4F40-8427-7E6F6192A6B1}" type="datetimeFigureOut">
              <a:rPr lang="en-US" smtClean="0"/>
              <a:t>10/4/2021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314063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325F33-1F9F-4F40-8427-7E6F6192A6B1}" type="datetimeFigureOut">
              <a:rPr lang="en-US" smtClean="0"/>
              <a:t>10/4/2021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15263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25F33-1F9F-4F40-8427-7E6F6192A6B1}" type="datetimeFigureOut">
              <a:rPr lang="en-US" smtClean="0"/>
              <a:t>10/4/2021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78260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325F33-1F9F-4F40-8427-7E6F6192A6B1}"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989880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325F33-1F9F-4F40-8427-7E6F6192A6B1}" type="datetimeFigureOut">
              <a:rPr lang="en-US" smtClean="0"/>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3514698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25F33-1F9F-4F40-8427-7E6F6192A6B1}" type="datetimeFigureOut">
              <a:rPr lang="en-US" smtClean="0"/>
              <a:t>10/4/2021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267C1-98B4-449F-9CA8-AB05E471A003}" type="slidenum">
              <a:rPr lang="en-US" smtClean="0"/>
              <a:t>‹#›</a:t>
            </a:fld>
            <a:endParaRPr lang="en-US"/>
          </a:p>
        </p:txBody>
      </p:sp>
    </p:spTree>
    <p:extLst>
      <p:ext uri="{BB962C8B-B14F-4D97-AF65-F5344CB8AC3E}">
        <p14:creationId xmlns:p14="http://schemas.microsoft.com/office/powerpoint/2010/main" val="110932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zats@seznam.cz"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azatsatklichov/Java-Features" TargetMode="External"/><Relationship Id="rId5" Type="http://schemas.openxmlformats.org/officeDocument/2006/relationships/image" Target="../media/image1.png"/><Relationship Id="rId4" Type="http://schemas.openxmlformats.org/officeDocument/2006/relationships/hyperlink" Target="http://sahet.net/htm/java.html"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docs.oracle.com/javase/9/docs/api/java/lang/module/ModuleDescriptor.html" TargetMode="External"/><Relationship Id="rId7" Type="http://schemas.openxmlformats.org/officeDocument/2006/relationships/hyperlink" Target="https://docs.oracle.com/en/java/javase/16/docs/specs/man/jlink.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hyperlink" Target="mailto:java.sql@17-ea" TargetMode="External"/><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hyperlink" Target="https://visualvm.github.i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docs.oracle.com/javase/8/docs/platform/jvmti/jvmti.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docs.oracle.com/javase/8/docs/api/"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active-streams.org/"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en.wikipedia.org/wiki/Sun_Microsystems"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reinhold.org/blog/late-for-the-trai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hyperlink" Target="https://openjdk.java.net/jeps/312" TargetMode="External"/><Relationship Id="rId13" Type="http://schemas.openxmlformats.org/officeDocument/2006/relationships/hyperlink" Target="https://openjdk.java.net/jeps/319" TargetMode="External"/><Relationship Id="rId3" Type="http://schemas.openxmlformats.org/officeDocument/2006/relationships/hyperlink" Target="https://openjdk.java.net/jeps/286" TargetMode="External"/><Relationship Id="rId7" Type="http://schemas.openxmlformats.org/officeDocument/2006/relationships/hyperlink" Target="https://openjdk.java.net/jeps/310" TargetMode="External"/><Relationship Id="rId12" Type="http://schemas.openxmlformats.org/officeDocument/2006/relationships/hyperlink" Target="https://openjdk.java.net/jeps/317"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openjdk.java.net/jeps/307" TargetMode="External"/><Relationship Id="rId11" Type="http://schemas.openxmlformats.org/officeDocument/2006/relationships/hyperlink" Target="https://openjdk.java.net/jeps/316" TargetMode="External"/><Relationship Id="rId5" Type="http://schemas.openxmlformats.org/officeDocument/2006/relationships/hyperlink" Target="https://openjdk.java.net/jeps/304" TargetMode="External"/><Relationship Id="rId15" Type="http://schemas.openxmlformats.org/officeDocument/2006/relationships/hyperlink" Target="https://github.com/azatsatklichov/Java-Features/tree/master/src/main/java/features/in/java10" TargetMode="External"/><Relationship Id="rId10" Type="http://schemas.openxmlformats.org/officeDocument/2006/relationships/hyperlink" Target="https://openjdk.java.net/jeps/314" TargetMode="External"/><Relationship Id="rId4" Type="http://schemas.openxmlformats.org/officeDocument/2006/relationships/hyperlink" Target="https://openjdk.java.net/jeps/296" TargetMode="External"/><Relationship Id="rId9" Type="http://schemas.openxmlformats.org/officeDocument/2006/relationships/hyperlink" Target="https://openjdk.java.net/jeps/313" TargetMode="External"/><Relationship Id="rId14" Type="http://schemas.openxmlformats.org/officeDocument/2006/relationships/hyperlink" Target="https://openjdk.java.net/jeps/322"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simonis/cl4cd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blogs.oracle.com/java/post/moving-the-jdk-to-a-two-year-lts-cadence#:~:text=Oracle%20proposes%20to%20shift%20the,years%20for%20each%20LTS%20release."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hyperlink" Target="https://openjdk.java.net/jeps/321" TargetMode="External"/><Relationship Id="rId13" Type="http://schemas.openxmlformats.org/officeDocument/2006/relationships/hyperlink" Target="https://openjdk.java.net/jeps/329" TargetMode="External"/><Relationship Id="rId18" Type="http://schemas.openxmlformats.org/officeDocument/2006/relationships/hyperlink" Target="https://openjdk.java.net/jeps/335" TargetMode="External"/><Relationship Id="rId3" Type="http://schemas.openxmlformats.org/officeDocument/2006/relationships/hyperlink" Target="https://openjdk.java.net/jeps/181" TargetMode="External"/><Relationship Id="rId7" Type="http://schemas.openxmlformats.org/officeDocument/2006/relationships/hyperlink" Target="https://openjdk.java.net/jeps/320" TargetMode="External"/><Relationship Id="rId12" Type="http://schemas.openxmlformats.org/officeDocument/2006/relationships/hyperlink" Target="https://openjdk.java.net/jeps/328" TargetMode="External"/><Relationship Id="rId17" Type="http://schemas.openxmlformats.org/officeDocument/2006/relationships/hyperlink" Target="https://openjdk.java.net/jeps/333" TargetMode="External"/><Relationship Id="rId2" Type="http://schemas.openxmlformats.org/officeDocument/2006/relationships/notesSlide" Target="../notesSlides/notesSlide28.xml"/><Relationship Id="rId16" Type="http://schemas.openxmlformats.org/officeDocument/2006/relationships/hyperlink" Target="https://openjdk.java.net/jeps/332" TargetMode="External"/><Relationship Id="rId20" Type="http://schemas.openxmlformats.org/officeDocument/2006/relationships/hyperlink" Target="https://github.com/azatsatklichov/Java-Features/tree/master/src/main/java/features/in/java11" TargetMode="External"/><Relationship Id="rId1" Type="http://schemas.openxmlformats.org/officeDocument/2006/relationships/slideLayout" Target="../slideLayouts/slideLayout1.xml"/><Relationship Id="rId6" Type="http://schemas.openxmlformats.org/officeDocument/2006/relationships/hyperlink" Target="https://openjdk.java.net/jeps/318" TargetMode="External"/><Relationship Id="rId11" Type="http://schemas.openxmlformats.org/officeDocument/2006/relationships/hyperlink" Target="https://openjdk.java.net/jeps/327" TargetMode="External"/><Relationship Id="rId5" Type="http://schemas.openxmlformats.org/officeDocument/2006/relationships/hyperlink" Target="https://openjdk.java.net/jeps/315" TargetMode="External"/><Relationship Id="rId15" Type="http://schemas.openxmlformats.org/officeDocument/2006/relationships/hyperlink" Target="https://openjdk.java.net/jeps/331" TargetMode="External"/><Relationship Id="rId10" Type="http://schemas.openxmlformats.org/officeDocument/2006/relationships/hyperlink" Target="https://openjdk.java.net/jeps/324" TargetMode="External"/><Relationship Id="rId19" Type="http://schemas.openxmlformats.org/officeDocument/2006/relationships/hyperlink" Target="https://openjdk.java.net/jeps/336" TargetMode="External"/><Relationship Id="rId4" Type="http://schemas.openxmlformats.org/officeDocument/2006/relationships/hyperlink" Target="https://openjdk.java.net/jeps/309" TargetMode="External"/><Relationship Id="rId9" Type="http://schemas.openxmlformats.org/officeDocument/2006/relationships/hyperlink" Target="https://openjdk.java.net/jeps/323" TargetMode="External"/><Relationship Id="rId14" Type="http://schemas.openxmlformats.org/officeDocument/2006/relationships/hyperlink" Target="https://openjdk.java.net/jeps/330"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oracle/graaljs/blob/master/docs/user/JavaScriptCompatibility.md" TargetMode="External"/><Relationship Id="rId3" Type="http://schemas.openxmlformats.org/officeDocument/2006/relationships/hyperlink" Target="https://www.oracle.com/technetwork/java/javase/javaclientroadmapupdate2018mar-4414431.pdf" TargetMode="External"/><Relationship Id="rId7" Type="http://schemas.openxmlformats.org/officeDocument/2006/relationships/hyperlink" Target="https://www.graalvm.org/reference-manual/js/"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openjdk.java.net/projects/detroit/" TargetMode="External"/><Relationship Id="rId5" Type="http://schemas.openxmlformats.org/officeDocument/2006/relationships/hyperlink" Target="https://github.com/oracle/graaljs" TargetMode="External"/><Relationship Id="rId10" Type="http://schemas.openxmlformats.org/officeDocument/2006/relationships/image" Target="../media/image49.png"/><Relationship Id="rId4" Type="http://schemas.openxmlformats.org/officeDocument/2006/relationships/hyperlink" Target="https://www.oracle.com/technetwork/java/javase/javaclientroadmapupdatev2020may-6548840.pdf" TargetMode="External"/><Relationship Id="rId9" Type="http://schemas.openxmlformats.org/officeDocument/2006/relationships/hyperlink" Target="https://openjfx.io/"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image" Target="../media/image50.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en.wikipedia.org/wiki/Intrinsic_function" TargetMode="External"/><Relationship Id="rId5" Type="http://schemas.openxmlformats.org/officeDocument/2006/relationships/hyperlink" Target="https://en.wikipedia.org/wiki/ARM_architecture" TargetMode="Externa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hyperlink" Target="https://docs.oracle.com/javase/8/docs/platform/jvmti/jvmti.html"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jdk.java.net/jmc/" TargetMode="External"/><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hyperlink" Target="https://www.oracle.com/fi/news/announcement/oracle-releases-java-17-2021-09-14/" TargetMode="External"/><Relationship Id="rId3" Type="http://schemas.openxmlformats.org/officeDocument/2006/relationships/hyperlink" Target="https://www.oracle.com/java/technologies/javase-downloads.html" TargetMode="External"/><Relationship Id="rId7" Type="http://schemas.openxmlformats.org/officeDocument/2006/relationships/hyperlink" Target="https://www.oracle.com/emea/news/announcement/oracle-releases-java-17-2021-09-14/" TargetMode="External"/><Relationship Id="rId12" Type="http://schemas.openxmlformats.org/officeDocument/2006/relationships/hyperlink" Target="https://bintray.com/jetbrains/intellij-jdk/"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blogs.oracle.com/java/post/moving-the-jdk-to-a-two-year-lts-cadence#:~:text=Oracle%20proposes%20to%20shift%20the,years%20for%20each%20LTS%20release." TargetMode="External"/><Relationship Id="rId11" Type="http://schemas.openxmlformats.org/officeDocument/2006/relationships/hyperlink" Target="https://www.reddit.com/r/java/comments/6g86p9/openjdk_vs_oraclejdk_which_are_you_using/" TargetMode="External"/><Relationship Id="rId5" Type="http://schemas.openxmlformats.org/officeDocument/2006/relationships/hyperlink" Target="https://openjdk.java.net/projects/jdk/" TargetMode="External"/><Relationship Id="rId10" Type="http://schemas.openxmlformats.org/officeDocument/2006/relationships/hyperlink" Target="https://en.wikipedia.org/wiki/Java_version_history" TargetMode="External"/><Relationship Id="rId4" Type="http://schemas.openxmlformats.org/officeDocument/2006/relationships/hyperlink" Target="https://jdk.java.net/" TargetMode="External"/><Relationship Id="rId9" Type="http://schemas.openxmlformats.org/officeDocument/2006/relationships/hyperlink" Target="https://www.oracle.com/java/technologies/java-se-support-roadmap.html"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openjdk.java.net/jeps/341" TargetMode="External"/><Relationship Id="rId3" Type="http://schemas.openxmlformats.org/officeDocument/2006/relationships/hyperlink" Target="https://openjdk.java.net/jeps/189" TargetMode="External"/><Relationship Id="rId7" Type="http://schemas.openxmlformats.org/officeDocument/2006/relationships/hyperlink" Target="https://openjdk.java.net/jeps/340"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openjdk.java.net/jeps/334" TargetMode="External"/><Relationship Id="rId11" Type="http://schemas.openxmlformats.org/officeDocument/2006/relationships/hyperlink" Target="https://github.com/azatsatklichov/Java-Features/tree/master/src/main/java/features/in/java12" TargetMode="External"/><Relationship Id="rId5" Type="http://schemas.openxmlformats.org/officeDocument/2006/relationships/hyperlink" Target="https://openjdk.java.net/jeps/325" TargetMode="External"/><Relationship Id="rId10" Type="http://schemas.openxmlformats.org/officeDocument/2006/relationships/hyperlink" Target="https://openjdk.java.net/jeps/346" TargetMode="External"/><Relationship Id="rId4" Type="http://schemas.openxmlformats.org/officeDocument/2006/relationships/hyperlink" Target="https://openjdk.java.net/jeps/230" TargetMode="External"/><Relationship Id="rId9" Type="http://schemas.openxmlformats.org/officeDocument/2006/relationships/hyperlink" Target="https://openjdk.java.net/jeps/344"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ARM_architecture"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hyperlink" Target="https://www.baeldung.com/java-microbenchmark-harnes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azatsatklichov/Java-Features/tree/master/src/main/java/features/in/java13" TargetMode="External"/><Relationship Id="rId3" Type="http://schemas.openxmlformats.org/officeDocument/2006/relationships/hyperlink" Target="https://openjdk.java.net/jeps/350" TargetMode="External"/><Relationship Id="rId7" Type="http://schemas.openxmlformats.org/officeDocument/2006/relationships/hyperlink" Target="https://openjdk.java.net/jeps/355"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openjdk.java.net/jeps/354" TargetMode="External"/><Relationship Id="rId5" Type="http://schemas.openxmlformats.org/officeDocument/2006/relationships/hyperlink" Target="https://openjdk.java.net/jeps/353" TargetMode="External"/><Relationship Id="rId4" Type="http://schemas.openxmlformats.org/officeDocument/2006/relationships/hyperlink" Target="https://openjdk.java.net/jeps/351"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atsatklichov/Java-Features"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iki.openjdk.java.net/display/loom/Main"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hyperlink" Target="https://openjdk.java.net/jeps/358" TargetMode="External"/><Relationship Id="rId13" Type="http://schemas.openxmlformats.org/officeDocument/2006/relationships/hyperlink" Target="https://openjdk.java.net/jeps/364" TargetMode="External"/><Relationship Id="rId18" Type="http://schemas.openxmlformats.org/officeDocument/2006/relationships/hyperlink" Target="https://openjdk.java.net/jeps/370" TargetMode="External"/><Relationship Id="rId3" Type="http://schemas.openxmlformats.org/officeDocument/2006/relationships/hyperlink" Target="https://openjdk.java.net/jeps/305" TargetMode="External"/><Relationship Id="rId7" Type="http://schemas.openxmlformats.org/officeDocument/2006/relationships/hyperlink" Target="https://openjdk.java.net/jeps/352" TargetMode="External"/><Relationship Id="rId12" Type="http://schemas.openxmlformats.org/officeDocument/2006/relationships/hyperlink" Target="https://openjdk.java.net/jeps/363" TargetMode="External"/><Relationship Id="rId17" Type="http://schemas.openxmlformats.org/officeDocument/2006/relationships/hyperlink" Target="https://openjdk.java.net/jeps/368" TargetMode="External"/><Relationship Id="rId2" Type="http://schemas.openxmlformats.org/officeDocument/2006/relationships/notesSlide" Target="../notesSlides/notesSlide41.xml"/><Relationship Id="rId16" Type="http://schemas.openxmlformats.org/officeDocument/2006/relationships/hyperlink" Target="https://openjdk.java.net/jeps/367" TargetMode="External"/><Relationship Id="rId1" Type="http://schemas.openxmlformats.org/officeDocument/2006/relationships/slideLayout" Target="../slideLayouts/slideLayout1.xml"/><Relationship Id="rId6" Type="http://schemas.openxmlformats.org/officeDocument/2006/relationships/hyperlink" Target="https://openjdk.java.net/jeps/349" TargetMode="External"/><Relationship Id="rId11" Type="http://schemas.openxmlformats.org/officeDocument/2006/relationships/hyperlink" Target="https://openjdk.java.net/jeps/362" TargetMode="External"/><Relationship Id="rId5" Type="http://schemas.openxmlformats.org/officeDocument/2006/relationships/hyperlink" Target="https://openjdk.java.net/jeps/345" TargetMode="External"/><Relationship Id="rId15" Type="http://schemas.openxmlformats.org/officeDocument/2006/relationships/hyperlink" Target="https://openjdk.java.net/jeps/366" TargetMode="External"/><Relationship Id="rId10" Type="http://schemas.openxmlformats.org/officeDocument/2006/relationships/hyperlink" Target="https://openjdk.java.net/jeps/361" TargetMode="External"/><Relationship Id="rId19" Type="http://schemas.openxmlformats.org/officeDocument/2006/relationships/hyperlink" Target="https://github.com/azatsatklichov/Java-Features/tree/master/src/main/java/features/in/java14" TargetMode="External"/><Relationship Id="rId4" Type="http://schemas.openxmlformats.org/officeDocument/2006/relationships/hyperlink" Target="https://openjdk.java.net/jeps/343" TargetMode="External"/><Relationship Id="rId9" Type="http://schemas.openxmlformats.org/officeDocument/2006/relationships/hyperlink" Target="https://openjdk.java.net/jeps/359" TargetMode="External"/><Relationship Id="rId14" Type="http://schemas.openxmlformats.org/officeDocument/2006/relationships/hyperlink" Target="https://openjdk.java.net/jeps/365"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zatsatklichov/Java-Features"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docs.oracle.com/en/java/javase/14/docs/api/java.base/java/lang/Record.html"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www.baeldung.com/java-record-keywor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atsatklichov/Java-Features" TargetMode="External"/><Relationship Id="rId2" Type="http://schemas.openxmlformats.org/officeDocument/2006/relationships/hyperlink" Target="https://www.oracle.com/java/technologies/javase/8-whats-new.html" TargetMode="External"/><Relationship Id="rId1" Type="http://schemas.openxmlformats.org/officeDocument/2006/relationships/slideLayout" Target="../slideLayouts/slideLayout2.xml"/><Relationship Id="rId4" Type="http://schemas.openxmlformats.org/officeDocument/2006/relationships/hyperlink" Target="https://github.com/azatsatklichov/Java-Features/tree/master/src/main/java/features/in/java8"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openjdk.java.net/jeps/374" TargetMode="External"/><Relationship Id="rId13" Type="http://schemas.openxmlformats.org/officeDocument/2006/relationships/hyperlink" Target="https://openjdk.java.net/jeps/381" TargetMode="External"/><Relationship Id="rId3" Type="http://schemas.openxmlformats.org/officeDocument/2006/relationships/hyperlink" Target="https://openjdk.java.net/jeps/339" TargetMode="External"/><Relationship Id="rId7" Type="http://schemas.openxmlformats.org/officeDocument/2006/relationships/hyperlink" Target="https://openjdk.java.net/jeps/373" TargetMode="External"/><Relationship Id="rId12" Type="http://schemas.openxmlformats.org/officeDocument/2006/relationships/hyperlink" Target="https://openjdk.java.net/jeps/379" TargetMode="External"/><Relationship Id="rId17" Type="http://schemas.openxmlformats.org/officeDocument/2006/relationships/hyperlink" Target="https://github.com/azatsatklichov/Java-Features/tree/master/src/main/java/features/in/java15" TargetMode="External"/><Relationship Id="rId2" Type="http://schemas.openxmlformats.org/officeDocument/2006/relationships/notesSlide" Target="../notesSlides/notesSlide45.xml"/><Relationship Id="rId16" Type="http://schemas.openxmlformats.org/officeDocument/2006/relationships/hyperlink" Target="https://openjdk.java.net/jeps/385" TargetMode="External"/><Relationship Id="rId1" Type="http://schemas.openxmlformats.org/officeDocument/2006/relationships/slideLayout" Target="../slideLayouts/slideLayout1.xml"/><Relationship Id="rId6" Type="http://schemas.openxmlformats.org/officeDocument/2006/relationships/hyperlink" Target="https://openjdk.java.net/jeps/372" TargetMode="External"/><Relationship Id="rId11" Type="http://schemas.openxmlformats.org/officeDocument/2006/relationships/hyperlink" Target="https://openjdk.java.net/jeps/378" TargetMode="External"/><Relationship Id="rId5" Type="http://schemas.openxmlformats.org/officeDocument/2006/relationships/hyperlink" Target="https://openjdk.java.net/jeps/371" TargetMode="External"/><Relationship Id="rId15" Type="http://schemas.openxmlformats.org/officeDocument/2006/relationships/hyperlink" Target="https://openjdk.java.net/jeps/384" TargetMode="External"/><Relationship Id="rId10" Type="http://schemas.openxmlformats.org/officeDocument/2006/relationships/hyperlink" Target="https://openjdk.java.net/jeps/377" TargetMode="External"/><Relationship Id="rId4" Type="http://schemas.openxmlformats.org/officeDocument/2006/relationships/hyperlink" Target="https://openjdk.java.net/jeps/360" TargetMode="External"/><Relationship Id="rId9" Type="http://schemas.openxmlformats.org/officeDocument/2006/relationships/hyperlink" Target="https://openjdk.java.net/jeps/375" TargetMode="External"/><Relationship Id="rId14" Type="http://schemas.openxmlformats.org/officeDocument/2006/relationships/hyperlink" Target="https://openjdk.java.net/jeps/38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zatsatklichov/Java-Features"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tp://openjdk.java.net/projects/detroit/" TargetMode="External"/><Relationship Id="rId4" Type="http://schemas.openxmlformats.org/officeDocument/2006/relationships/hyperlink" Target="https://github.com/oracle/graalj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oracle.com/en/java/javase/14/docs/api/java.base/java/lang/Record.html"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www.baeldung.com/java-record-keyword"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openjdk.java.net/jeps/380" TargetMode="External"/><Relationship Id="rId13" Type="http://schemas.openxmlformats.org/officeDocument/2006/relationships/hyperlink" Target="https://openjdk.java.net/jeps/390" TargetMode="External"/><Relationship Id="rId18" Type="http://schemas.openxmlformats.org/officeDocument/2006/relationships/hyperlink" Target="https://openjdk.java.net/jeps/396" TargetMode="External"/><Relationship Id="rId3" Type="http://schemas.openxmlformats.org/officeDocument/2006/relationships/hyperlink" Target="https://openjdk.java.net/jeps/338" TargetMode="External"/><Relationship Id="rId21" Type="http://schemas.openxmlformats.org/officeDocument/2006/relationships/hyperlink" Target="https://github.com/azatsatklichov/Java-Features/tree/master/src/main/java/features/in/java16" TargetMode="External"/><Relationship Id="rId7" Type="http://schemas.openxmlformats.org/officeDocument/2006/relationships/hyperlink" Target="https://openjdk.java.net/jeps/376" TargetMode="External"/><Relationship Id="rId12" Type="http://schemas.openxmlformats.org/officeDocument/2006/relationships/hyperlink" Target="https://openjdk.java.net/jeps/389" TargetMode="External"/><Relationship Id="rId17" Type="http://schemas.openxmlformats.org/officeDocument/2006/relationships/hyperlink" Target="https://openjdk.java.net/jeps/395" TargetMode="External"/><Relationship Id="rId2" Type="http://schemas.openxmlformats.org/officeDocument/2006/relationships/notesSlide" Target="../notesSlides/notesSlide49.xml"/><Relationship Id="rId16" Type="http://schemas.openxmlformats.org/officeDocument/2006/relationships/hyperlink" Target="https://openjdk.java.net/jeps/394" TargetMode="External"/><Relationship Id="rId20" Type="http://schemas.openxmlformats.org/officeDocument/2006/relationships/hyperlink" Target="https://mkyong.com/java/what-is-new-in-java-16/#jep-392-packaging-tool" TargetMode="External"/><Relationship Id="rId1" Type="http://schemas.openxmlformats.org/officeDocument/2006/relationships/slideLayout" Target="../slideLayouts/slideLayout1.xml"/><Relationship Id="rId6" Type="http://schemas.openxmlformats.org/officeDocument/2006/relationships/hyperlink" Target="https://openjdk.java.net/jeps/369" TargetMode="External"/><Relationship Id="rId11" Type="http://schemas.openxmlformats.org/officeDocument/2006/relationships/hyperlink" Target="https://openjdk.java.net/jeps/388" TargetMode="External"/><Relationship Id="rId5" Type="http://schemas.openxmlformats.org/officeDocument/2006/relationships/hyperlink" Target="https://openjdk.java.net/jeps/357" TargetMode="External"/><Relationship Id="rId15" Type="http://schemas.openxmlformats.org/officeDocument/2006/relationships/hyperlink" Target="https://openjdk.java.net/jeps/393" TargetMode="External"/><Relationship Id="rId10" Type="http://schemas.openxmlformats.org/officeDocument/2006/relationships/hyperlink" Target="https://openjdk.java.net/jeps/387" TargetMode="External"/><Relationship Id="rId19" Type="http://schemas.openxmlformats.org/officeDocument/2006/relationships/hyperlink" Target="https://openjdk.java.net/jeps/397" TargetMode="External"/><Relationship Id="rId4" Type="http://schemas.openxmlformats.org/officeDocument/2006/relationships/hyperlink" Target="https://openjdk.java.net/jeps/347" TargetMode="External"/><Relationship Id="rId9" Type="http://schemas.openxmlformats.org/officeDocument/2006/relationships/hyperlink" Target="https://openjdk.java.net/jeps/386" TargetMode="External"/><Relationship Id="rId14" Type="http://schemas.openxmlformats.org/officeDocument/2006/relationships/hyperlink" Target="https://openjdk.java.net/jeps/392"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SISD" TargetMode="External"/><Relationship Id="rId3" Type="http://schemas.openxmlformats.org/officeDocument/2006/relationships/hyperlink" Target="https://en.wikipedia.org/wiki/Automatic_vectorization" TargetMode="External"/><Relationship Id="rId7" Type="http://schemas.openxmlformats.org/officeDocument/2006/relationships/hyperlink" Target="https://en.wikipedia.org/wiki/Scalar_processor"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hyperlink" Target="https://en.wikipedia.org/wiki/SIMD" TargetMode="External"/><Relationship Id="rId5" Type="http://schemas.openxmlformats.org/officeDocument/2006/relationships/hyperlink" Target="https://en.wikipedia.org/wiki/Vector_processor" TargetMode="External"/><Relationship Id="rId4" Type="http://schemas.openxmlformats.org/officeDocument/2006/relationships/hyperlink" Target="https://en.wikipedia.org/wiki/Just-in-time_compilation" TargetMode="External"/><Relationship Id="rId9" Type="http://schemas.openxmlformats.org/officeDocument/2006/relationships/hyperlink" Target="https://mkyong.com/java/what-is-new-in-java-16/"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openjdk.java.net/jeps/122" TargetMode="External"/><Relationship Id="rId3" Type="http://schemas.openxmlformats.org/officeDocument/2006/relationships/hyperlink" Target="https://en.wikipedia.org/wiki/Unix_domain_socket" TargetMode="External"/><Relationship Id="rId7" Type="http://schemas.openxmlformats.org/officeDocument/2006/relationships/hyperlink" Target="https://musl.libc.org/"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alpinelinux.org/" TargetMode="External"/><Relationship Id="rId5" Type="http://schemas.openxmlformats.org/officeDocument/2006/relationships/hyperlink" Target="https://docs.oracle.com/en/java/javase/15/docs/api/java.base/java/nio/channels/ServerSocketChannel.html" TargetMode="External"/><Relationship Id="rId4" Type="http://schemas.openxmlformats.org/officeDocument/2006/relationships/hyperlink" Target="https://docs.oracle.com/en/java/javase/15/docs/api/java.base/java/nio/channels/SocketChannel.html" TargetMode="External"/><Relationship Id="rId9" Type="http://schemas.openxmlformats.org/officeDocument/2006/relationships/hyperlink" Target="https://wiki.openjdk.java.net/display/HotSpot/Metaspac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Java_Native_Interface"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openjdk.java.net/jeps/398" TargetMode="External"/><Relationship Id="rId13" Type="http://schemas.openxmlformats.org/officeDocument/2006/relationships/hyperlink" Target="https://openjdk.java.net/jeps/410" TargetMode="External"/><Relationship Id="rId3" Type="http://schemas.openxmlformats.org/officeDocument/2006/relationships/hyperlink" Target="https://github.com/azatsatklichov/Java-Features/tree/master/src/main/java/features/in/java17" TargetMode="External"/><Relationship Id="rId7" Type="http://schemas.openxmlformats.org/officeDocument/2006/relationships/hyperlink" Target="https://openjdk.java.net/jeps/391" TargetMode="External"/><Relationship Id="rId12" Type="http://schemas.openxmlformats.org/officeDocument/2006/relationships/hyperlink" Target="https://openjdk.java.net/jeps/409" TargetMode="External"/><Relationship Id="rId17" Type="http://schemas.openxmlformats.org/officeDocument/2006/relationships/hyperlink" Target="https://openjdk.java.net/jeps/415" TargetMode="External"/><Relationship Id="rId2" Type="http://schemas.openxmlformats.org/officeDocument/2006/relationships/notesSlide" Target="../notesSlides/notesSlide53.xml"/><Relationship Id="rId16" Type="http://schemas.openxmlformats.org/officeDocument/2006/relationships/hyperlink" Target="https://openjdk.java.net/jeps/414" TargetMode="External"/><Relationship Id="rId1" Type="http://schemas.openxmlformats.org/officeDocument/2006/relationships/slideLayout" Target="../slideLayouts/slideLayout1.xml"/><Relationship Id="rId6" Type="http://schemas.openxmlformats.org/officeDocument/2006/relationships/hyperlink" Target="https://openjdk.java.net/jeps/382" TargetMode="External"/><Relationship Id="rId11" Type="http://schemas.openxmlformats.org/officeDocument/2006/relationships/hyperlink" Target="https://openjdk.java.net/jeps/407" TargetMode="External"/><Relationship Id="rId5" Type="http://schemas.openxmlformats.org/officeDocument/2006/relationships/hyperlink" Target="https://openjdk.java.net/jeps/356" TargetMode="External"/><Relationship Id="rId15" Type="http://schemas.openxmlformats.org/officeDocument/2006/relationships/hyperlink" Target="https://openjdk.java.net/jeps/412" TargetMode="External"/><Relationship Id="rId10" Type="http://schemas.openxmlformats.org/officeDocument/2006/relationships/hyperlink" Target="https://openjdk.java.net/jeps/406" TargetMode="External"/><Relationship Id="rId4" Type="http://schemas.openxmlformats.org/officeDocument/2006/relationships/hyperlink" Target="https://openjdk.java.net/jeps/306" TargetMode="External"/><Relationship Id="rId9" Type="http://schemas.openxmlformats.org/officeDocument/2006/relationships/hyperlink" Target="https://openjdk.java.net/jeps/403" TargetMode="External"/><Relationship Id="rId14" Type="http://schemas.openxmlformats.org/officeDocument/2006/relationships/hyperlink" Target="https://openjdk.java.net/jeps/41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oracle.com/emea/news/announcement/oracle-releases-java-17-2021-09-14/"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hyperlink" Target="https://www.journaldev.com/13106/java-9-modules" TargetMode="External"/><Relationship Id="rId5" Type="http://schemas.openxmlformats.org/officeDocument/2006/relationships/hyperlink" Target="https://medium.com/@javachampions/java-is-still-free-c02aef8c9e04" TargetMode="External"/><Relationship Id="rId4" Type="http://schemas.openxmlformats.org/officeDocument/2006/relationships/hyperlink" Target="https://www.baeldung.com/oracle-jdk-vs-openjdk" TargetMode="External"/></Relationships>
</file>

<file path=ppt/slides/_rels/slide7.xml.rels><?xml version="1.0" encoding="UTF-8" standalone="yes"?>
<Relationships xmlns="http://schemas.openxmlformats.org/package/2006/relationships"><Relationship Id="rId13" Type="http://schemas.openxmlformats.org/officeDocument/2006/relationships/hyperlink" Target="https://openjdk.java.net/jeps/211" TargetMode="External"/><Relationship Id="rId18" Type="http://schemas.openxmlformats.org/officeDocument/2006/relationships/hyperlink" Target="https://openjdk.java.net/jeps/216" TargetMode="External"/><Relationship Id="rId26" Type="http://schemas.openxmlformats.org/officeDocument/2006/relationships/hyperlink" Target="https://openjdk.java.net/jeps/225" TargetMode="External"/><Relationship Id="rId39" Type="http://schemas.openxmlformats.org/officeDocument/2006/relationships/hyperlink" Target="https://openjdk.java.net/jeps/270" TargetMode="External"/><Relationship Id="rId21" Type="http://schemas.openxmlformats.org/officeDocument/2006/relationships/hyperlink" Target="https://openjdk.java.net/jeps/220" TargetMode="External"/><Relationship Id="rId34" Type="http://schemas.openxmlformats.org/officeDocument/2006/relationships/hyperlink" Target="https://openjdk.java.net/jeps/235" TargetMode="External"/><Relationship Id="rId42" Type="http://schemas.openxmlformats.org/officeDocument/2006/relationships/hyperlink" Target="https://openjdk.java.net/jeps/273" TargetMode="External"/><Relationship Id="rId47" Type="http://schemas.openxmlformats.org/officeDocument/2006/relationships/hyperlink" Target="https://openjdk.java.net/jeps/278" TargetMode="External"/><Relationship Id="rId50" Type="http://schemas.openxmlformats.org/officeDocument/2006/relationships/hyperlink" Target="https://openjdk.java.net/jeps/281" TargetMode="External"/><Relationship Id="rId55" Type="http://schemas.openxmlformats.org/officeDocument/2006/relationships/hyperlink" Target="https://openjdk.java.net/jeps/287" TargetMode="External"/><Relationship Id="rId63" Type="http://schemas.openxmlformats.org/officeDocument/2006/relationships/hyperlink" Target="https://openjdk.java.net/jeps/297" TargetMode="External"/><Relationship Id="rId68" Type="http://schemas.openxmlformats.org/officeDocument/2006/relationships/hyperlink" Target="https://openjdk.java.net/jeps/240" TargetMode="External"/><Relationship Id="rId76" Type="http://schemas.openxmlformats.org/officeDocument/2006/relationships/hyperlink" Target="https://openjdk.java.net/jeps/249" TargetMode="External"/><Relationship Id="rId84" Type="http://schemas.openxmlformats.org/officeDocument/2006/relationships/hyperlink" Target="https://openjdk.java.net/jeps/257" TargetMode="External"/><Relationship Id="rId89" Type="http://schemas.openxmlformats.org/officeDocument/2006/relationships/hyperlink" Target="https://openjdk.java.net/jeps/262" TargetMode="External"/><Relationship Id="rId7" Type="http://schemas.openxmlformats.org/officeDocument/2006/relationships/hyperlink" Target="https://openjdk.java.net/jeps/165" TargetMode="External"/><Relationship Id="rId71" Type="http://schemas.openxmlformats.org/officeDocument/2006/relationships/hyperlink" Target="https://openjdk.java.net/jeps/244" TargetMode="External"/><Relationship Id="rId92" Type="http://schemas.openxmlformats.org/officeDocument/2006/relationships/hyperlink" Target="https://openjdk.java.net/jeps/265" TargetMode="External"/><Relationship Id="rId2" Type="http://schemas.openxmlformats.org/officeDocument/2006/relationships/notesSlide" Target="../notesSlides/notesSlide5.xml"/><Relationship Id="rId16" Type="http://schemas.openxmlformats.org/officeDocument/2006/relationships/hyperlink" Target="https://openjdk.java.net/jeps/214" TargetMode="External"/><Relationship Id="rId29" Type="http://schemas.openxmlformats.org/officeDocument/2006/relationships/hyperlink" Target="https://openjdk.java.net/jeps/228" TargetMode="External"/><Relationship Id="rId11" Type="http://schemas.openxmlformats.org/officeDocument/2006/relationships/hyperlink" Target="https://openjdk.java.net/jeps/200" TargetMode="External"/><Relationship Id="rId24" Type="http://schemas.openxmlformats.org/officeDocument/2006/relationships/hyperlink" Target="https://openjdk.java.net/jeps/223" TargetMode="External"/><Relationship Id="rId32" Type="http://schemas.openxmlformats.org/officeDocument/2006/relationships/hyperlink" Target="https://openjdk.java.net/jeps/232" TargetMode="External"/><Relationship Id="rId37" Type="http://schemas.openxmlformats.org/officeDocument/2006/relationships/hyperlink" Target="https://openjdk.java.net/jeps/268" TargetMode="External"/><Relationship Id="rId40" Type="http://schemas.openxmlformats.org/officeDocument/2006/relationships/hyperlink" Target="https://openjdk.java.net/jeps/271" TargetMode="External"/><Relationship Id="rId45" Type="http://schemas.openxmlformats.org/officeDocument/2006/relationships/hyperlink" Target="https://openjdk.java.net/jeps/276" TargetMode="External"/><Relationship Id="rId53" Type="http://schemas.openxmlformats.org/officeDocument/2006/relationships/hyperlink" Target="https://openjdk.java.net/jeps/284" TargetMode="External"/><Relationship Id="rId58" Type="http://schemas.openxmlformats.org/officeDocument/2006/relationships/hyperlink" Target="https://openjdk.java.net/jeps/290" TargetMode="External"/><Relationship Id="rId66" Type="http://schemas.openxmlformats.org/officeDocument/2006/relationships/hyperlink" Target="https://openjdk.java.net/jeps/237" TargetMode="External"/><Relationship Id="rId74" Type="http://schemas.openxmlformats.org/officeDocument/2006/relationships/hyperlink" Target="https://openjdk.java.net/jeps/247" TargetMode="External"/><Relationship Id="rId79" Type="http://schemas.openxmlformats.org/officeDocument/2006/relationships/hyperlink" Target="https://openjdk.java.net/jeps/252" TargetMode="External"/><Relationship Id="rId87" Type="http://schemas.openxmlformats.org/officeDocument/2006/relationships/hyperlink" Target="https://openjdk.java.net/jeps/260" TargetMode="External"/><Relationship Id="rId5" Type="http://schemas.openxmlformats.org/officeDocument/2006/relationships/hyperlink" Target="https://openjdk.java.net/jeps/143" TargetMode="External"/><Relationship Id="rId61" Type="http://schemas.openxmlformats.org/officeDocument/2006/relationships/hyperlink" Target="https://openjdk.java.net/jeps/294" TargetMode="External"/><Relationship Id="rId82" Type="http://schemas.openxmlformats.org/officeDocument/2006/relationships/hyperlink" Target="https://openjdk.java.net/jeps/255" TargetMode="External"/><Relationship Id="rId90" Type="http://schemas.openxmlformats.org/officeDocument/2006/relationships/hyperlink" Target="https://openjdk.java.net/jeps/263" TargetMode="External"/><Relationship Id="rId19" Type="http://schemas.openxmlformats.org/officeDocument/2006/relationships/hyperlink" Target="https://openjdk.java.net/jeps/217" TargetMode="External"/><Relationship Id="rId14" Type="http://schemas.openxmlformats.org/officeDocument/2006/relationships/hyperlink" Target="https://openjdk.java.net/jeps/212" TargetMode="External"/><Relationship Id="rId22" Type="http://schemas.openxmlformats.org/officeDocument/2006/relationships/hyperlink" Target="https://openjdk.java.net/jeps/221" TargetMode="External"/><Relationship Id="rId27" Type="http://schemas.openxmlformats.org/officeDocument/2006/relationships/hyperlink" Target="https://openjdk.java.net/jeps/226" TargetMode="External"/><Relationship Id="rId30" Type="http://schemas.openxmlformats.org/officeDocument/2006/relationships/hyperlink" Target="https://openjdk.java.net/jeps/229" TargetMode="External"/><Relationship Id="rId35" Type="http://schemas.openxmlformats.org/officeDocument/2006/relationships/hyperlink" Target="https://openjdk.java.net/jeps/236" TargetMode="External"/><Relationship Id="rId43" Type="http://schemas.openxmlformats.org/officeDocument/2006/relationships/hyperlink" Target="https://openjdk.java.net/jeps/274" TargetMode="External"/><Relationship Id="rId48" Type="http://schemas.openxmlformats.org/officeDocument/2006/relationships/hyperlink" Target="https://openjdk.java.net/jeps/279" TargetMode="External"/><Relationship Id="rId56" Type="http://schemas.openxmlformats.org/officeDocument/2006/relationships/hyperlink" Target="https://openjdk.java.net/jeps/288" TargetMode="External"/><Relationship Id="rId64" Type="http://schemas.openxmlformats.org/officeDocument/2006/relationships/hyperlink" Target="https://openjdk.java.net/jeps/298" TargetMode="External"/><Relationship Id="rId69" Type="http://schemas.openxmlformats.org/officeDocument/2006/relationships/hyperlink" Target="https://openjdk.java.net/jeps/241" TargetMode="External"/><Relationship Id="rId77" Type="http://schemas.openxmlformats.org/officeDocument/2006/relationships/hyperlink" Target="https://openjdk.java.net/jeps/250" TargetMode="External"/><Relationship Id="rId8" Type="http://schemas.openxmlformats.org/officeDocument/2006/relationships/hyperlink" Target="https://openjdk.java.net/jeps/193" TargetMode="External"/><Relationship Id="rId51" Type="http://schemas.openxmlformats.org/officeDocument/2006/relationships/hyperlink" Target="https://openjdk.java.net/jeps/282" TargetMode="External"/><Relationship Id="rId72" Type="http://schemas.openxmlformats.org/officeDocument/2006/relationships/hyperlink" Target="https://openjdk.java.net/jeps/245" TargetMode="External"/><Relationship Id="rId80" Type="http://schemas.openxmlformats.org/officeDocument/2006/relationships/hyperlink" Target="https://openjdk.java.net/jeps/253" TargetMode="External"/><Relationship Id="rId85" Type="http://schemas.openxmlformats.org/officeDocument/2006/relationships/hyperlink" Target="https://openjdk.java.net/jeps/258" TargetMode="External"/><Relationship Id="rId93" Type="http://schemas.openxmlformats.org/officeDocument/2006/relationships/hyperlink" Target="https://openjdk.java.net/jeps/266" TargetMode="External"/><Relationship Id="rId3" Type="http://schemas.openxmlformats.org/officeDocument/2006/relationships/hyperlink" Target="https://openjdk.java.net/jeps/102" TargetMode="External"/><Relationship Id="rId12" Type="http://schemas.openxmlformats.org/officeDocument/2006/relationships/hyperlink" Target="https://openjdk.java.net/jeps/201" TargetMode="External"/><Relationship Id="rId17" Type="http://schemas.openxmlformats.org/officeDocument/2006/relationships/hyperlink" Target="https://openjdk.java.net/jeps/215" TargetMode="External"/><Relationship Id="rId25" Type="http://schemas.openxmlformats.org/officeDocument/2006/relationships/hyperlink" Target="https://openjdk.java.net/jeps/224" TargetMode="External"/><Relationship Id="rId33" Type="http://schemas.openxmlformats.org/officeDocument/2006/relationships/hyperlink" Target="https://openjdk.java.net/jeps/233" TargetMode="External"/><Relationship Id="rId38" Type="http://schemas.openxmlformats.org/officeDocument/2006/relationships/hyperlink" Target="https://openjdk.java.net/jeps/269" TargetMode="External"/><Relationship Id="rId46" Type="http://schemas.openxmlformats.org/officeDocument/2006/relationships/hyperlink" Target="https://openjdk.java.net/jeps/277" TargetMode="External"/><Relationship Id="rId59" Type="http://schemas.openxmlformats.org/officeDocument/2006/relationships/hyperlink" Target="https://openjdk.java.net/jeps/291" TargetMode="External"/><Relationship Id="rId67" Type="http://schemas.openxmlformats.org/officeDocument/2006/relationships/hyperlink" Target="https://openjdk.java.net/jeps/238" TargetMode="External"/><Relationship Id="rId20" Type="http://schemas.openxmlformats.org/officeDocument/2006/relationships/hyperlink" Target="https://openjdk.java.net/jeps/219" TargetMode="External"/><Relationship Id="rId41" Type="http://schemas.openxmlformats.org/officeDocument/2006/relationships/hyperlink" Target="https://openjdk.java.net/jeps/272" TargetMode="External"/><Relationship Id="rId54" Type="http://schemas.openxmlformats.org/officeDocument/2006/relationships/hyperlink" Target="https://openjdk.java.net/jeps/285" TargetMode="External"/><Relationship Id="rId62" Type="http://schemas.openxmlformats.org/officeDocument/2006/relationships/hyperlink" Target="https://openjdk.java.net/jeps/295" TargetMode="External"/><Relationship Id="rId70" Type="http://schemas.openxmlformats.org/officeDocument/2006/relationships/hyperlink" Target="https://openjdk.java.net/jeps/243" TargetMode="External"/><Relationship Id="rId75" Type="http://schemas.openxmlformats.org/officeDocument/2006/relationships/hyperlink" Target="https://openjdk.java.net/jeps/248" TargetMode="External"/><Relationship Id="rId83" Type="http://schemas.openxmlformats.org/officeDocument/2006/relationships/hyperlink" Target="https://openjdk.java.net/jeps/256" TargetMode="External"/><Relationship Id="rId88" Type="http://schemas.openxmlformats.org/officeDocument/2006/relationships/hyperlink" Target="https://openjdk.java.net/jeps/261" TargetMode="External"/><Relationship Id="rId91" Type="http://schemas.openxmlformats.org/officeDocument/2006/relationships/hyperlink" Target="https://openjdk.java.net/jeps/264" TargetMode="External"/><Relationship Id="rId1" Type="http://schemas.openxmlformats.org/officeDocument/2006/relationships/slideLayout" Target="../slideLayouts/slideLayout1.xml"/><Relationship Id="rId6" Type="http://schemas.openxmlformats.org/officeDocument/2006/relationships/hyperlink" Target="https://openjdk.java.net/jeps/158" TargetMode="External"/><Relationship Id="rId15" Type="http://schemas.openxmlformats.org/officeDocument/2006/relationships/hyperlink" Target="https://openjdk.java.net/jeps/213" TargetMode="External"/><Relationship Id="rId23" Type="http://schemas.openxmlformats.org/officeDocument/2006/relationships/hyperlink" Target="https://openjdk.java.net/jeps/222" TargetMode="External"/><Relationship Id="rId28" Type="http://schemas.openxmlformats.org/officeDocument/2006/relationships/hyperlink" Target="https://openjdk.java.net/jeps/227" TargetMode="External"/><Relationship Id="rId36" Type="http://schemas.openxmlformats.org/officeDocument/2006/relationships/hyperlink" Target="https://openjdk.java.net/jeps/267" TargetMode="External"/><Relationship Id="rId49" Type="http://schemas.openxmlformats.org/officeDocument/2006/relationships/hyperlink" Target="https://openjdk.java.net/jeps/280" TargetMode="External"/><Relationship Id="rId57" Type="http://schemas.openxmlformats.org/officeDocument/2006/relationships/hyperlink" Target="https://openjdk.java.net/jeps/289" TargetMode="External"/><Relationship Id="rId10" Type="http://schemas.openxmlformats.org/officeDocument/2006/relationships/hyperlink" Target="https://openjdk.java.net/jeps/199" TargetMode="External"/><Relationship Id="rId31" Type="http://schemas.openxmlformats.org/officeDocument/2006/relationships/hyperlink" Target="https://openjdk.java.net/jeps/231" TargetMode="External"/><Relationship Id="rId44" Type="http://schemas.openxmlformats.org/officeDocument/2006/relationships/hyperlink" Target="https://openjdk.java.net/jeps/275" TargetMode="External"/><Relationship Id="rId52" Type="http://schemas.openxmlformats.org/officeDocument/2006/relationships/hyperlink" Target="https://openjdk.java.net/jeps/283" TargetMode="External"/><Relationship Id="rId60" Type="http://schemas.openxmlformats.org/officeDocument/2006/relationships/hyperlink" Target="https://openjdk.java.net/jeps/292" TargetMode="External"/><Relationship Id="rId65" Type="http://schemas.openxmlformats.org/officeDocument/2006/relationships/hyperlink" Target="https://openjdk.java.net/jeps/299" TargetMode="External"/><Relationship Id="rId73" Type="http://schemas.openxmlformats.org/officeDocument/2006/relationships/hyperlink" Target="https://openjdk.java.net/jeps/246" TargetMode="External"/><Relationship Id="rId78" Type="http://schemas.openxmlformats.org/officeDocument/2006/relationships/hyperlink" Target="https://openjdk.java.net/jeps/251" TargetMode="External"/><Relationship Id="rId81" Type="http://schemas.openxmlformats.org/officeDocument/2006/relationships/hyperlink" Target="https://openjdk.java.net/jeps/254" TargetMode="External"/><Relationship Id="rId86" Type="http://schemas.openxmlformats.org/officeDocument/2006/relationships/hyperlink" Target="https://openjdk.java.net/jeps/259" TargetMode="External"/><Relationship Id="rId94" Type="http://schemas.openxmlformats.org/officeDocument/2006/relationships/hyperlink" Target="https://github.com/azatsatklichov/Java-Features/tree/master/src/main/java/features/in/java9" TargetMode="External"/><Relationship Id="rId4" Type="http://schemas.openxmlformats.org/officeDocument/2006/relationships/hyperlink" Target="https://openjdk.java.net/jeps/110" TargetMode="External"/><Relationship Id="rId9" Type="http://schemas.openxmlformats.org/officeDocument/2006/relationships/hyperlink" Target="https://openjdk.java.net/jeps/197"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cr.openjdk.java.net/~mr/jigsaw/spec/" TargetMode="Externa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Google Shape;128;p1"/>
          <p:cNvSpPr txBox="1">
            <a:spLocks noGrp="1"/>
          </p:cNvSpPr>
          <p:nvPr>
            <p:ph type="subTitle" idx="4294967295"/>
          </p:nvPr>
        </p:nvSpPr>
        <p:spPr>
          <a:xfrm>
            <a:off x="402711" y="5149596"/>
            <a:ext cx="7452360" cy="8863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SzPts val="2400"/>
              <a:buNone/>
            </a:pPr>
            <a:r>
              <a:rPr lang="en-US" dirty="0" smtClean="0"/>
              <a:t>Azat Satklichov</a:t>
            </a:r>
          </a:p>
          <a:p>
            <a:pPr marL="0" lvl="0" indent="0">
              <a:spcBef>
                <a:spcPts val="0"/>
              </a:spcBef>
              <a:buSzPts val="2400"/>
              <a:buNone/>
            </a:pPr>
            <a:r>
              <a:rPr lang="en-US" sz="1800" dirty="0" smtClean="0">
                <a:hlinkClick r:id="rId3"/>
              </a:rPr>
              <a:t>azats@seznam.cz</a:t>
            </a:r>
            <a:r>
              <a:rPr lang="en-US" sz="1800" dirty="0" smtClean="0"/>
              <a:t>,</a:t>
            </a:r>
          </a:p>
          <a:p>
            <a:pPr marL="0" lvl="0" indent="0">
              <a:spcBef>
                <a:spcPts val="0"/>
              </a:spcBef>
              <a:buSzPts val="2400"/>
              <a:buNone/>
            </a:pPr>
            <a:r>
              <a:rPr lang="en-US" sz="1800" dirty="0" smtClean="0">
                <a:hlinkClick r:id="rId4"/>
              </a:rPr>
              <a:t>http</a:t>
            </a:r>
            <a:r>
              <a:rPr lang="en-US" sz="1800" dirty="0">
                <a:hlinkClick r:id="rId4"/>
              </a:rPr>
              <a:t>://</a:t>
            </a:r>
            <a:r>
              <a:rPr lang="en-US" sz="1800" dirty="0" smtClean="0">
                <a:hlinkClick r:id="rId4"/>
              </a:rPr>
              <a:t>sahet.net/htm/java.html</a:t>
            </a:r>
            <a:endParaRPr sz="1800" dirty="0"/>
          </a:p>
        </p:txBody>
      </p:sp>
      <p:sp>
        <p:nvSpPr>
          <p:cNvPr id="26" name="Google Shape;126;p1"/>
          <p:cNvSpPr txBox="1">
            <a:spLocks/>
          </p:cNvSpPr>
          <p:nvPr/>
        </p:nvSpPr>
        <p:spPr>
          <a:xfrm>
            <a:off x="576791" y="3159566"/>
            <a:ext cx="9098280" cy="664797"/>
          </a:xfrm>
          <a:prstGeom prst="rect">
            <a:avLst/>
          </a:prstGeom>
          <a:noFill/>
          <a:ln>
            <a:noFill/>
          </a:ln>
        </p:spPr>
        <p:txBody>
          <a:bodyPr spcFirstLastPara="1" vert="horz" wrap="square" lIns="0" tIns="0" rIns="0" bIns="0" rtlCol="0" anchor="b"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800" b="1" dirty="0" smtClean="0">
                <a:solidFill>
                  <a:srgbClr val="00B050"/>
                </a:solidFill>
              </a:rPr>
              <a:t>Java Features </a:t>
            </a:r>
            <a:endParaRPr lang="en-US" sz="4800" b="1" dirty="0">
              <a:latin typeface="Calibri" panose="020F0502020204030204" pitchFamily="34" charset="0"/>
              <a:cs typeface="Calibri" panose="020F0502020204030204" pitchFamily="34" charset="0"/>
            </a:endParaRPr>
          </a:p>
        </p:txBody>
      </p:sp>
      <p:pic>
        <p:nvPicPr>
          <p:cNvPr id="28" name="Picture 27"/>
          <p:cNvPicPr>
            <a:picLocks noChangeAspect="1"/>
          </p:cNvPicPr>
          <p:nvPr/>
        </p:nvPicPr>
        <p:blipFill>
          <a:blip r:embed="rId5"/>
          <a:stretch>
            <a:fillRect/>
          </a:stretch>
        </p:blipFill>
        <p:spPr>
          <a:xfrm>
            <a:off x="1141614" y="276999"/>
            <a:ext cx="9777043" cy="2929615"/>
          </a:xfrm>
          <a:prstGeom prst="rect">
            <a:avLst/>
          </a:prstGeom>
        </p:spPr>
      </p:pic>
      <p:sp>
        <p:nvSpPr>
          <p:cNvPr id="29" name="Rectangle 28"/>
          <p:cNvSpPr/>
          <p:nvPr/>
        </p:nvSpPr>
        <p:spPr>
          <a:xfrm>
            <a:off x="2208681" y="3824363"/>
            <a:ext cx="4721998" cy="369332"/>
          </a:xfrm>
          <a:prstGeom prst="rect">
            <a:avLst/>
          </a:prstGeom>
        </p:spPr>
        <p:txBody>
          <a:bodyPr wrap="none">
            <a:spAutoFit/>
          </a:bodyPr>
          <a:lstStyle/>
          <a:p>
            <a:r>
              <a:rPr lang="en-US" dirty="0">
                <a:hlinkClick r:id="rId6"/>
              </a:rPr>
              <a:t>https://github.com/azatsatklichov/Java-Features</a:t>
            </a:r>
            <a:endParaRPr lang="en-US" dirty="0"/>
          </a:p>
        </p:txBody>
      </p:sp>
      <p:pic>
        <p:nvPicPr>
          <p:cNvPr id="17" name="Picture 16"/>
          <p:cNvPicPr>
            <a:picLocks noChangeAspect="1"/>
          </p:cNvPicPr>
          <p:nvPr/>
        </p:nvPicPr>
        <p:blipFill>
          <a:blip r:embed="rId7"/>
          <a:stretch>
            <a:fillRect/>
          </a:stretch>
        </p:blipFill>
        <p:spPr>
          <a:xfrm>
            <a:off x="7564581" y="3624540"/>
            <a:ext cx="4056265" cy="2928192"/>
          </a:xfrm>
          <a:prstGeom prst="rect">
            <a:avLst/>
          </a:prstGeom>
        </p:spPr>
      </p:pic>
    </p:spTree>
    <p:extLst>
      <p:ext uri="{BB962C8B-B14F-4D97-AF65-F5344CB8AC3E}">
        <p14:creationId xmlns:p14="http://schemas.microsoft.com/office/powerpoint/2010/main" val="2457738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36220" y="1662229"/>
            <a:ext cx="5304900" cy="18216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200" dirty="0" smtClean="0"/>
          </a:p>
          <a:p>
            <a:pPr algn="l"/>
            <a:r>
              <a:rPr lang="en-US" sz="1200" dirty="0" smtClean="0">
                <a:solidFill>
                  <a:srgbClr val="FF0000"/>
                </a:solidFill>
              </a:rPr>
              <a:t> </a:t>
            </a:r>
            <a:endParaRPr lang="en-US" sz="1200" b="1" dirty="0" smtClean="0">
              <a:solidFill>
                <a:srgbClr val="7F0055"/>
              </a:solidFill>
              <a:latin typeface="Consolas" panose="020B0609020204030204" pitchFamily="49" charset="0"/>
            </a:endParaRPr>
          </a:p>
          <a:p>
            <a:pPr marL="171450" indent="-171450" algn="l">
              <a:buFontTx/>
              <a:buChar char="-"/>
            </a:pPr>
            <a:endParaRPr lang="en-US" sz="1200" dirty="0" smtClean="0">
              <a:solidFill>
                <a:srgbClr val="000000"/>
              </a:solidFill>
              <a:latin typeface="Consolas" panose="020B0609020204030204" pitchFamily="49" charset="0"/>
            </a:endParaRPr>
          </a:p>
          <a:p>
            <a:pPr algn="l"/>
            <a:endParaRPr lang="en-US" sz="1200" dirty="0">
              <a:solidFill>
                <a:srgbClr val="000000"/>
              </a:solidFill>
              <a:latin typeface="Consolas" panose="020B0609020204030204" pitchFamily="49" charset="0"/>
            </a:endParaRPr>
          </a:p>
          <a:p>
            <a:pPr algn="l"/>
            <a:r>
              <a:rPr lang="en-US" sz="1200" dirty="0" smtClean="0"/>
              <a:t>  </a:t>
            </a:r>
            <a:endParaRPr lang="en-US" sz="1200" dirty="0"/>
          </a:p>
          <a:p>
            <a:pPr algn="l"/>
            <a:endParaRPr lang="en-US" sz="1200" dirty="0"/>
          </a:p>
        </p:txBody>
      </p:sp>
      <p:sp>
        <p:nvSpPr>
          <p:cNvPr id="10" name="Title 1"/>
          <p:cNvSpPr txBox="1">
            <a:spLocks/>
          </p:cNvSpPr>
          <p:nvPr/>
        </p:nvSpPr>
        <p:spPr>
          <a:xfrm>
            <a:off x="165580" y="234323"/>
            <a:ext cx="8978420" cy="81280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smtClean="0"/>
              <a:t>Creating Modules  </a:t>
            </a:r>
            <a:endParaRPr lang="en-US" sz="2800" dirty="0"/>
          </a:p>
          <a:p>
            <a:pPr algn="l"/>
            <a:r>
              <a:rPr lang="en-US" sz="3600" dirty="0" smtClean="0"/>
              <a:t>  </a:t>
            </a:r>
            <a:endParaRPr lang="en-US" sz="3600" dirty="0"/>
          </a:p>
        </p:txBody>
      </p:sp>
      <p:sp>
        <p:nvSpPr>
          <p:cNvPr id="2" name="Rectangle 1"/>
          <p:cNvSpPr/>
          <p:nvPr/>
        </p:nvSpPr>
        <p:spPr>
          <a:xfrm>
            <a:off x="3048000" y="1997839"/>
            <a:ext cx="6096000" cy="369332"/>
          </a:xfrm>
          <a:prstGeom prst="rect">
            <a:avLst/>
          </a:prstGeom>
        </p:spPr>
        <p:txBody>
          <a:bodyPr>
            <a:spAutoFit/>
          </a:bodyPr>
          <a:lstStyle/>
          <a:p>
            <a:endParaRPr lang="en-US" dirty="0"/>
          </a:p>
        </p:txBody>
      </p:sp>
      <p:sp>
        <p:nvSpPr>
          <p:cNvPr id="9" name="Rectangle 8"/>
          <p:cNvSpPr>
            <a:spLocks noChangeArrowheads="1"/>
          </p:cNvSpPr>
          <p:nvPr/>
        </p:nvSpPr>
        <p:spPr bwMode="auto">
          <a:xfrm>
            <a:off x="165580" y="817539"/>
            <a:ext cx="8406920"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400" dirty="0" smtClean="0"/>
              <a:t>A </a:t>
            </a:r>
            <a:r>
              <a:rPr lang="en-US" sz="1400" dirty="0">
                <a:hlinkClick r:id="rId3"/>
              </a:rPr>
              <a:t>module descriptor </a:t>
            </a:r>
            <a:r>
              <a:rPr lang="en-US" sz="1400" dirty="0"/>
              <a:t>describes a named module and defines methods to obtain each of its components</a:t>
            </a:r>
            <a:r>
              <a:rPr lang="en-US" sz="1400" dirty="0" smtClean="0"/>
              <a:t>. Modules export packages (API Interface) and require other modules (explicit dependency). Not listed means (hidden) strong encapsulation.</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stretch>
            <a:fillRect/>
          </a:stretch>
        </p:blipFill>
        <p:spPr>
          <a:xfrm>
            <a:off x="9481593" y="697901"/>
            <a:ext cx="2300193" cy="1220380"/>
          </a:xfrm>
          <a:prstGeom prst="rect">
            <a:avLst/>
          </a:prstGeom>
        </p:spPr>
      </p:pic>
      <p:sp>
        <p:nvSpPr>
          <p:cNvPr id="11" name="Rectangle 10"/>
          <p:cNvSpPr>
            <a:spLocks noChangeArrowheads="1"/>
          </p:cNvSpPr>
          <p:nvPr/>
        </p:nvSpPr>
        <p:spPr bwMode="auto">
          <a:xfrm>
            <a:off x="6768935" y="2973251"/>
            <a:ext cx="4494544" cy="14465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i="0" u="none" strike="noStrike" cap="none" normalizeH="0" baseline="0" dirty="0" smtClean="0">
                <a:ln>
                  <a:noFill/>
                </a:ln>
                <a:solidFill>
                  <a:srgbClr val="7F0055"/>
                </a:solidFill>
                <a:effectLst/>
                <a:latin typeface="Consolas" panose="020B0609020204030204" pitchFamily="49" charset="0"/>
              </a:rPr>
              <a:t>//inspect module definitions</a:t>
            </a:r>
          </a:p>
          <a:p>
            <a:pPr lvl="0" eaLnBrk="0" fontAlgn="base" hangingPunct="0">
              <a:spcBef>
                <a:spcPct val="0"/>
              </a:spcBef>
              <a:spcAft>
                <a:spcPct val="0"/>
              </a:spcAft>
            </a:pPr>
            <a:r>
              <a:rPr lang="en-US" altLang="en-US" sz="800" dirty="0">
                <a:solidFill>
                  <a:srgbClr val="7F0055"/>
                </a:solidFill>
                <a:latin typeface="Consolas" panose="020B0609020204030204" pitchFamily="49" charset="0"/>
              </a:rPr>
              <a:t>C:\</a:t>
            </a:r>
            <a:r>
              <a:rPr lang="en-US" altLang="en-US" sz="800" dirty="0" smtClean="0">
                <a:solidFill>
                  <a:srgbClr val="7F0055"/>
                </a:solidFill>
                <a:latin typeface="Consolas" panose="020B0609020204030204" pitchFamily="49" charset="0"/>
              </a:rPr>
              <a:t>workspace-JavaNew\Java-Features&gt;</a:t>
            </a:r>
            <a:r>
              <a:rPr lang="en-US" altLang="en-US" sz="800" dirty="0" smtClean="0">
                <a:solidFill>
                  <a:srgbClr val="FF0000"/>
                </a:solidFill>
                <a:latin typeface="Consolas" panose="020B0609020204030204" pitchFamily="49" charset="0"/>
              </a:rPr>
              <a:t>java --describe-module </a:t>
            </a:r>
            <a:r>
              <a:rPr lang="en-US" altLang="en-US" sz="800" dirty="0" err="1" smtClean="0">
                <a:solidFill>
                  <a:srgbClr val="FF0000"/>
                </a:solidFill>
                <a:latin typeface="Consolas" panose="020B0609020204030204" pitchFamily="49" charset="0"/>
              </a:rPr>
              <a:t>java.sql</a:t>
            </a:r>
            <a:endParaRPr lang="en-US" altLang="en-US" sz="800" dirty="0" smtClean="0">
              <a:solidFill>
                <a:srgbClr val="FF0000"/>
              </a:solidFill>
              <a:latin typeface="Consolas" panose="020B0609020204030204" pitchFamily="49" charset="0"/>
            </a:endParaRP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hlinkClick r:id="rId5"/>
              </a:rPr>
              <a:t>java.sql@17-ea</a:t>
            </a:r>
            <a:endParaRPr lang="en-US" altLang="en-US" sz="800" dirty="0" smtClean="0">
              <a:solidFill>
                <a:srgbClr val="7F0055"/>
              </a:solidFill>
              <a:latin typeface="Consolas" panose="020B0609020204030204" pitchFamily="49" charset="0"/>
            </a:endParaRPr>
          </a:p>
          <a:p>
            <a:pPr lvl="0" eaLnBrk="0" fontAlgn="base" hangingPunct="0">
              <a:spcBef>
                <a:spcPct val="0"/>
              </a:spcBef>
              <a:spcAft>
                <a:spcPct val="0"/>
              </a:spcAft>
            </a:pPr>
            <a:r>
              <a:rPr lang="en-US" altLang="en-US" sz="800" b="1" dirty="0" smtClean="0">
                <a:solidFill>
                  <a:srgbClr val="7F0055"/>
                </a:solidFill>
                <a:latin typeface="Consolas" panose="020B0609020204030204" pitchFamily="49" charset="0"/>
              </a:rPr>
              <a:t>exports</a:t>
            </a:r>
            <a:r>
              <a:rPr lang="en-US" altLang="en-US" sz="800" dirty="0" smtClean="0">
                <a:solidFill>
                  <a:srgbClr val="7F0055"/>
                </a:solidFill>
                <a:latin typeface="Consolas" panose="020B0609020204030204" pitchFamily="49" charset="0"/>
              </a:rPr>
              <a:t> </a:t>
            </a:r>
            <a:r>
              <a:rPr lang="en-US" altLang="en-US" sz="800" dirty="0" err="1" smtClean="0">
                <a:solidFill>
                  <a:srgbClr val="7F0055"/>
                </a:solidFill>
                <a:latin typeface="Consolas" panose="020B0609020204030204" pitchFamily="49" charset="0"/>
              </a:rPr>
              <a:t>java.sql</a:t>
            </a:r>
            <a:r>
              <a:rPr lang="en-US" altLang="en-US" sz="800" dirty="0" smtClean="0">
                <a:solidFill>
                  <a:srgbClr val="7F0055"/>
                </a:solidFill>
                <a:latin typeface="Consolas" panose="020B0609020204030204" pitchFamily="49" charset="0"/>
              </a:rPr>
              <a:t>      </a:t>
            </a:r>
            <a:r>
              <a:rPr lang="en-US" altLang="en-US" sz="800" dirty="0" smtClean="0">
                <a:solidFill>
                  <a:srgbClr val="00B0F0"/>
                </a:solidFill>
                <a:latin typeface="Consolas" panose="020B0609020204030204" pitchFamily="49" charset="0"/>
              </a:rPr>
              <a:t>//package name</a:t>
            </a: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rPr>
              <a:t>exports </a:t>
            </a:r>
            <a:r>
              <a:rPr lang="en-US" altLang="en-US" sz="800" dirty="0" err="1" smtClean="0">
                <a:solidFill>
                  <a:srgbClr val="7F0055"/>
                </a:solidFill>
                <a:latin typeface="Consolas" panose="020B0609020204030204" pitchFamily="49" charset="0"/>
              </a:rPr>
              <a:t>javax.sql</a:t>
            </a:r>
            <a:endParaRPr lang="en-US" altLang="en-US" sz="800" dirty="0" smtClean="0">
              <a:solidFill>
                <a:srgbClr val="7F0055"/>
              </a:solidFill>
              <a:latin typeface="Consolas" panose="020B0609020204030204" pitchFamily="49" charset="0"/>
            </a:endParaRP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rPr>
              <a:t>requires </a:t>
            </a:r>
            <a:r>
              <a:rPr lang="en-US" altLang="en-US" sz="800" dirty="0" err="1">
                <a:solidFill>
                  <a:srgbClr val="7F0055"/>
                </a:solidFill>
                <a:latin typeface="Consolas" panose="020B0609020204030204" pitchFamily="49" charset="0"/>
              </a:rPr>
              <a:t>java.transaction.xa</a:t>
            </a:r>
            <a:r>
              <a:rPr lang="en-US" altLang="en-US" sz="800" dirty="0">
                <a:solidFill>
                  <a:srgbClr val="7F0055"/>
                </a:solidFill>
                <a:latin typeface="Consolas" panose="020B0609020204030204" pitchFamily="49" charset="0"/>
              </a:rPr>
              <a:t> </a:t>
            </a:r>
            <a:r>
              <a:rPr lang="en-US" altLang="en-US" sz="800" dirty="0" smtClean="0">
                <a:solidFill>
                  <a:srgbClr val="7F0055"/>
                </a:solidFill>
                <a:latin typeface="Consolas" panose="020B0609020204030204" pitchFamily="49" charset="0"/>
              </a:rPr>
              <a:t>transitive</a:t>
            </a: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rPr>
              <a:t>requires </a:t>
            </a:r>
            <a:r>
              <a:rPr lang="en-US" altLang="en-US" sz="800" dirty="0" err="1">
                <a:solidFill>
                  <a:srgbClr val="7F0055"/>
                </a:solidFill>
                <a:latin typeface="Consolas" panose="020B0609020204030204" pitchFamily="49" charset="0"/>
              </a:rPr>
              <a:t>java.base</a:t>
            </a:r>
            <a:r>
              <a:rPr lang="en-US" altLang="en-US" sz="800" dirty="0">
                <a:solidFill>
                  <a:srgbClr val="7F0055"/>
                </a:solidFill>
                <a:latin typeface="Consolas" panose="020B0609020204030204" pitchFamily="49" charset="0"/>
              </a:rPr>
              <a:t> </a:t>
            </a:r>
            <a:r>
              <a:rPr lang="en-US" altLang="en-US" sz="800" dirty="0" smtClean="0">
                <a:solidFill>
                  <a:srgbClr val="7F0055"/>
                </a:solidFill>
                <a:latin typeface="Consolas" panose="020B0609020204030204" pitchFamily="49" charset="0"/>
              </a:rPr>
              <a:t>mandated</a:t>
            </a: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rPr>
              <a:t>requires </a:t>
            </a:r>
            <a:r>
              <a:rPr lang="en-US" altLang="en-US" sz="800" dirty="0" err="1">
                <a:solidFill>
                  <a:srgbClr val="7F0055"/>
                </a:solidFill>
                <a:latin typeface="Consolas" panose="020B0609020204030204" pitchFamily="49" charset="0"/>
              </a:rPr>
              <a:t>java.logging</a:t>
            </a:r>
            <a:r>
              <a:rPr lang="en-US" altLang="en-US" sz="800" dirty="0">
                <a:solidFill>
                  <a:srgbClr val="7F0055"/>
                </a:solidFill>
                <a:latin typeface="Consolas" panose="020B0609020204030204" pitchFamily="49" charset="0"/>
              </a:rPr>
              <a:t> </a:t>
            </a:r>
            <a:r>
              <a:rPr lang="en-US" altLang="en-US" sz="800" dirty="0" smtClean="0">
                <a:solidFill>
                  <a:srgbClr val="7F0055"/>
                </a:solidFill>
                <a:latin typeface="Consolas" panose="020B0609020204030204" pitchFamily="49" charset="0"/>
              </a:rPr>
              <a:t>transitive</a:t>
            </a:r>
          </a:p>
          <a:p>
            <a:pPr eaLnBrk="0" fontAlgn="base" hangingPunct="0">
              <a:spcBef>
                <a:spcPct val="0"/>
              </a:spcBef>
              <a:spcAft>
                <a:spcPct val="0"/>
              </a:spcAft>
            </a:pPr>
            <a:r>
              <a:rPr lang="en-US" altLang="en-US" sz="800" b="1" dirty="0" smtClean="0">
                <a:solidFill>
                  <a:srgbClr val="7F0055"/>
                </a:solidFill>
                <a:latin typeface="Consolas" panose="020B0609020204030204" pitchFamily="49" charset="0"/>
              </a:rPr>
              <a:t>requires</a:t>
            </a:r>
            <a:r>
              <a:rPr lang="en-US" altLang="en-US" sz="800" dirty="0" smtClean="0">
                <a:solidFill>
                  <a:srgbClr val="7F0055"/>
                </a:solidFill>
                <a:latin typeface="Consolas" panose="020B0609020204030204" pitchFamily="49" charset="0"/>
              </a:rPr>
              <a:t> </a:t>
            </a:r>
            <a:r>
              <a:rPr lang="en-US" altLang="en-US" sz="800" dirty="0">
                <a:solidFill>
                  <a:srgbClr val="7F0055"/>
                </a:solidFill>
                <a:latin typeface="Consolas" panose="020B0609020204030204" pitchFamily="49" charset="0"/>
              </a:rPr>
              <a:t>java.xml </a:t>
            </a:r>
            <a:r>
              <a:rPr lang="en-US" altLang="en-US" sz="800" dirty="0" smtClean="0">
                <a:solidFill>
                  <a:srgbClr val="7F0055"/>
                </a:solidFill>
                <a:latin typeface="Consolas" panose="020B0609020204030204" pitchFamily="49" charset="0"/>
              </a:rPr>
              <a:t>transitive          </a:t>
            </a:r>
            <a:r>
              <a:rPr lang="en-US" altLang="en-US" sz="800" dirty="0" smtClean="0">
                <a:solidFill>
                  <a:srgbClr val="00B0F0"/>
                </a:solidFill>
                <a:latin typeface="Consolas" panose="020B0609020204030204" pitchFamily="49" charset="0"/>
              </a:rPr>
              <a:t>//module name</a:t>
            </a:r>
            <a:endParaRPr lang="en-US" altLang="en-US" sz="800" dirty="0" smtClean="0">
              <a:solidFill>
                <a:srgbClr val="7F0055"/>
              </a:solidFill>
              <a:latin typeface="Consolas" panose="020B0609020204030204" pitchFamily="49" charset="0"/>
            </a:endParaRPr>
          </a:p>
          <a:p>
            <a:pPr lvl="0" eaLnBrk="0" fontAlgn="base" hangingPunct="0">
              <a:spcBef>
                <a:spcPct val="0"/>
              </a:spcBef>
              <a:spcAft>
                <a:spcPct val="0"/>
              </a:spcAft>
            </a:pPr>
            <a:r>
              <a:rPr lang="en-US" altLang="en-US" sz="800" dirty="0" smtClean="0">
                <a:solidFill>
                  <a:srgbClr val="7F0055"/>
                </a:solidFill>
                <a:latin typeface="Consolas" panose="020B0609020204030204" pitchFamily="49" charset="0"/>
              </a:rPr>
              <a:t>uses </a:t>
            </a:r>
            <a:r>
              <a:rPr lang="en-US" altLang="en-US" sz="800" dirty="0" err="1" smtClean="0">
                <a:solidFill>
                  <a:srgbClr val="7F0055"/>
                </a:solidFill>
                <a:latin typeface="Consolas" panose="020B0609020204030204" pitchFamily="49" charset="0"/>
              </a:rPr>
              <a:t>java.sql.Driver</a:t>
            </a:r>
            <a:endParaRPr lang="en-US" altLang="en-US" sz="800" dirty="0" smtClean="0">
              <a:solidFill>
                <a:srgbClr val="7F0055"/>
              </a:solidFill>
              <a:latin typeface="Consolas" panose="020B0609020204030204" pitchFamily="49" charset="0"/>
            </a:endParaRPr>
          </a:p>
          <a:p>
            <a:pPr lvl="0" eaLnBrk="0" fontAlgn="base" hangingPunct="0">
              <a:spcBef>
                <a:spcPct val="0"/>
              </a:spcBef>
              <a:spcAft>
                <a:spcPct val="0"/>
              </a:spcAft>
            </a:pPr>
            <a:endParaRPr lang="en-US" altLang="en-US" sz="800" dirty="0">
              <a:solidFill>
                <a:srgbClr val="7F0055"/>
              </a:solidFill>
              <a:latin typeface="Consolas" panose="020B0609020204030204" pitchFamily="49" charset="0"/>
            </a:endParaRPr>
          </a:p>
        </p:txBody>
      </p:sp>
      <p:sp>
        <p:nvSpPr>
          <p:cNvPr id="14" name="Rectangle 13"/>
          <p:cNvSpPr>
            <a:spLocks noChangeArrowheads="1"/>
          </p:cNvSpPr>
          <p:nvPr/>
        </p:nvSpPr>
        <p:spPr bwMode="auto">
          <a:xfrm>
            <a:off x="5298315" y="76238"/>
            <a:ext cx="656151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r" eaLnBrk="0" fontAlgn="base" hangingPunct="0">
              <a:spcBef>
                <a:spcPct val="0"/>
              </a:spcBef>
              <a:spcAft>
                <a:spcPct val="0"/>
              </a:spcAft>
            </a:pPr>
            <a:r>
              <a:rPr kumimoji="0" lang="en-US" altLang="en-US" sz="1000" b="1" i="0" u="none" strike="noStrike" cap="none" normalizeH="0" baseline="0" dirty="0" smtClean="0">
                <a:ln>
                  <a:noFill/>
                </a:ln>
                <a:solidFill>
                  <a:srgbClr val="7F0055"/>
                </a:solidFill>
                <a:effectLst/>
                <a:latin typeface="Consolas" panose="020B0609020204030204" pitchFamily="49" charset="0"/>
              </a:rPr>
              <a:t>Module contains:</a:t>
            </a:r>
            <a:r>
              <a:rPr kumimoji="0" lang="en-US" altLang="en-US" sz="1000" b="1" i="0" u="none" strike="noStrike" cap="none" normalizeH="0" dirty="0" smtClean="0">
                <a:ln>
                  <a:noFill/>
                </a:ln>
                <a:solidFill>
                  <a:srgbClr val="7F0055"/>
                </a:solidFill>
                <a:effectLst/>
                <a:latin typeface="Consolas" panose="020B0609020204030204" pitchFamily="49" charset="0"/>
              </a:rPr>
              <a:t> </a:t>
            </a:r>
            <a:r>
              <a:rPr lang="en-US" altLang="en-US" sz="1000" b="1" dirty="0">
                <a:solidFill>
                  <a:srgbClr val="7F0055"/>
                </a:solidFill>
                <a:latin typeface="Consolas" panose="020B0609020204030204" pitchFamily="49" charset="0"/>
              </a:rPr>
              <a:t>one module </a:t>
            </a:r>
            <a:r>
              <a:rPr lang="en-US" altLang="en-US" sz="1000" b="1" dirty="0" smtClean="0">
                <a:solidFill>
                  <a:srgbClr val="7F0055"/>
                </a:solidFill>
                <a:latin typeface="Consolas" panose="020B0609020204030204" pitchFamily="49" charset="0"/>
              </a:rPr>
              <a:t>(</a:t>
            </a:r>
            <a:r>
              <a:rPr lang="en-US" sz="1000" b="1" dirty="0" smtClean="0">
                <a:solidFill>
                  <a:srgbClr val="7F0055"/>
                </a:solidFill>
                <a:latin typeface="Consolas" panose="020B0609020204030204" pitchFamily="49" charset="0"/>
              </a:rPr>
              <a:t>cannot </a:t>
            </a:r>
            <a:r>
              <a:rPr lang="en-US" sz="1000" b="1" dirty="0">
                <a:solidFill>
                  <a:srgbClr val="7F0055"/>
                </a:solidFill>
                <a:latin typeface="Consolas" panose="020B0609020204030204" pitchFamily="49" charset="0"/>
              </a:rPr>
              <a:t>have </a:t>
            </a:r>
            <a:r>
              <a:rPr lang="en-US" sz="1000" b="1" dirty="0" smtClean="0">
                <a:solidFill>
                  <a:srgbClr val="7F0055"/>
                </a:solidFill>
                <a:latin typeface="Consolas" panose="020B0609020204030204" pitchFamily="49" charset="0"/>
              </a:rPr>
              <a:t>sub-module/s</a:t>
            </a:r>
            <a:r>
              <a:rPr lang="en-US" altLang="en-US" sz="1000" b="1" dirty="0" smtClean="0">
                <a:solidFill>
                  <a:srgbClr val="7F0055"/>
                </a:solidFill>
                <a:latin typeface="Consolas" panose="020B0609020204030204" pitchFamily="49" charset="0"/>
              </a:rPr>
              <a:t>), has </a:t>
            </a:r>
            <a:r>
              <a:rPr kumimoji="0" lang="en-US" altLang="en-US" sz="1000" b="1" i="0" u="none" strike="noStrike" cap="none" normalizeH="0" dirty="0" smtClean="0">
                <a:ln>
                  <a:noFill/>
                </a:ln>
                <a:solidFill>
                  <a:srgbClr val="7F0055"/>
                </a:solidFill>
                <a:effectLst/>
                <a:latin typeface="Consolas" panose="020B0609020204030204" pitchFamily="49" charset="0"/>
              </a:rPr>
              <a:t>unique module name, packages, </a:t>
            </a:r>
          </a:p>
          <a:p>
            <a:pPr lvl="0" algn="r" eaLnBrk="0" fontAlgn="base" hangingPunct="0">
              <a:spcBef>
                <a:spcPct val="0"/>
              </a:spcBef>
              <a:spcAft>
                <a:spcPct val="0"/>
              </a:spcAft>
            </a:pPr>
            <a:r>
              <a:rPr kumimoji="0" lang="en-US" altLang="en-US" sz="1000" b="1" i="0" u="none" strike="noStrike" cap="none" normalizeH="0" dirty="0" smtClean="0">
                <a:ln>
                  <a:noFill/>
                </a:ln>
                <a:solidFill>
                  <a:srgbClr val="7F0055"/>
                </a:solidFill>
                <a:effectLst/>
                <a:latin typeface="Consolas" panose="020B0609020204030204" pitchFamily="49" charset="0"/>
              </a:rPr>
              <a:t>types, native code (if module has JMOD format), resources and one module descriptor  </a:t>
            </a:r>
            <a:r>
              <a:rPr kumimoji="0" lang="en-US" altLang="en-US" sz="1000" b="1" i="0" u="none" strike="noStrike" cap="none" normalizeH="0" baseline="0" dirty="0" smtClean="0">
                <a:ln>
                  <a:noFill/>
                </a:ln>
                <a:solidFill>
                  <a:srgbClr val="7F0055"/>
                </a:solidFill>
                <a:effectLst/>
                <a:latin typeface="Consolas" panose="020B0609020204030204" pitchFamily="49" charset="0"/>
              </a:rPr>
              <a:t>//module-info.java – contains module meta-data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165580" y="1673452"/>
            <a:ext cx="8739447" cy="523220"/>
          </a:xfrm>
          <a:prstGeom prst="rect">
            <a:avLst/>
          </a:prstGeom>
        </p:spPr>
        <p:txBody>
          <a:bodyPr wrap="square">
            <a:spAutoFit/>
          </a:bodyPr>
          <a:lstStyle/>
          <a:p>
            <a:r>
              <a:rPr lang="en-US" sz="1400" dirty="0"/>
              <a:t>Modules can be distributed one of two ways: as a JAR file or as an “exploded” compiled project</a:t>
            </a:r>
            <a:r>
              <a:rPr lang="en-US" sz="1400" dirty="0" smtClean="0"/>
              <a:t>.</a:t>
            </a:r>
          </a:p>
          <a:p>
            <a:r>
              <a:rPr lang="en-US" sz="1400" dirty="0" smtClean="0"/>
              <a:t>Format: </a:t>
            </a:r>
            <a:r>
              <a:rPr lang="en-US" sz="1400" dirty="0" err="1" smtClean="0"/>
              <a:t>jmod</a:t>
            </a:r>
            <a:r>
              <a:rPr lang="en-US" sz="1400" dirty="0" smtClean="0"/>
              <a:t>, jar.  </a:t>
            </a:r>
            <a:r>
              <a:rPr lang="en-US" sz="1400" dirty="0" err="1" smtClean="0"/>
              <a:t>Jmod</a:t>
            </a:r>
            <a:r>
              <a:rPr lang="en-US" sz="1400" dirty="0" smtClean="0"/>
              <a:t> – contains native libs. </a:t>
            </a:r>
            <a:r>
              <a:rPr lang="en-US" sz="1400" dirty="0"/>
              <a:t>e</a:t>
            </a:r>
            <a:r>
              <a:rPr lang="en-US" sz="1400" dirty="0" smtClean="0"/>
              <a:t>tc… when shipping module with native code.  </a:t>
            </a:r>
            <a:endParaRPr lang="en-US" sz="1400" dirty="0"/>
          </a:p>
        </p:txBody>
      </p:sp>
      <p:sp>
        <p:nvSpPr>
          <p:cNvPr id="12" name="Title 1"/>
          <p:cNvSpPr txBox="1">
            <a:spLocks/>
          </p:cNvSpPr>
          <p:nvPr/>
        </p:nvSpPr>
        <p:spPr>
          <a:xfrm>
            <a:off x="179772" y="2349923"/>
            <a:ext cx="5736456" cy="81280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800" b="1" dirty="0" smtClean="0"/>
              <a:t>Creating Runtime IMAGES</a:t>
            </a:r>
          </a:p>
          <a:p>
            <a:pPr algn="l"/>
            <a:r>
              <a:rPr lang="en-US" sz="2900" b="1" dirty="0" smtClean="0"/>
              <a:t>Packing </a:t>
            </a:r>
            <a:r>
              <a:rPr lang="en-US" sz="2900" b="1" dirty="0"/>
              <a:t>a Java Module as a Standalone Application</a:t>
            </a:r>
          </a:p>
          <a:p>
            <a:pPr algn="l"/>
            <a:r>
              <a:rPr lang="en-US" sz="3600" dirty="0" smtClean="0"/>
              <a:t>  </a:t>
            </a:r>
            <a:endParaRPr lang="en-US" sz="3600" dirty="0"/>
          </a:p>
        </p:txBody>
      </p:sp>
      <p:pic>
        <p:nvPicPr>
          <p:cNvPr id="13" name="Picture 12"/>
          <p:cNvPicPr>
            <a:picLocks noChangeAspect="1"/>
          </p:cNvPicPr>
          <p:nvPr/>
        </p:nvPicPr>
        <p:blipFill>
          <a:blip r:embed="rId6"/>
          <a:stretch>
            <a:fillRect/>
          </a:stretch>
        </p:blipFill>
        <p:spPr>
          <a:xfrm>
            <a:off x="8959932" y="4212111"/>
            <a:ext cx="2805850" cy="1106477"/>
          </a:xfrm>
          <a:prstGeom prst="rect">
            <a:avLst/>
          </a:prstGeom>
        </p:spPr>
      </p:pic>
      <p:sp>
        <p:nvSpPr>
          <p:cNvPr id="15" name="TextBox 14"/>
          <p:cNvSpPr txBox="1"/>
          <p:nvPr/>
        </p:nvSpPr>
        <p:spPr>
          <a:xfrm>
            <a:off x="165581" y="2973251"/>
            <a:ext cx="6484602" cy="1169551"/>
          </a:xfrm>
          <a:prstGeom prst="rect">
            <a:avLst/>
          </a:prstGeom>
          <a:noFill/>
        </p:spPr>
        <p:txBody>
          <a:bodyPr wrap="square" rtlCol="0">
            <a:spAutoFit/>
          </a:bodyPr>
          <a:lstStyle/>
          <a:p>
            <a:r>
              <a:rPr lang="en-US" sz="1400" dirty="0" smtClean="0"/>
              <a:t>Using </a:t>
            </a:r>
            <a:r>
              <a:rPr lang="en-US" sz="1400" b="1" dirty="0" err="1" smtClean="0">
                <a:solidFill>
                  <a:srgbClr val="00B050"/>
                </a:solidFill>
                <a:hlinkClick r:id="rId7"/>
              </a:rPr>
              <a:t>jlink</a:t>
            </a:r>
            <a:r>
              <a:rPr lang="en-US" sz="1400" dirty="0" smtClean="0"/>
              <a:t> tool you </a:t>
            </a:r>
            <a:r>
              <a:rPr lang="en-US" sz="1400" dirty="0"/>
              <a:t>can package a Java module along with </a:t>
            </a:r>
            <a:r>
              <a:rPr lang="en-US" sz="1400" dirty="0" smtClean="0"/>
              <a:t>only required </a:t>
            </a:r>
            <a:r>
              <a:rPr lang="en-US" sz="1400" dirty="0"/>
              <a:t>modules (recursively) and the Java Runtime Environment into a standalone </a:t>
            </a:r>
            <a:r>
              <a:rPr lang="en-US" sz="1400" dirty="0" smtClean="0"/>
              <a:t>application. No Java pre-installation needed </a:t>
            </a:r>
            <a:r>
              <a:rPr lang="en-US" sz="1400" dirty="0"/>
              <a:t>to run the application</a:t>
            </a:r>
            <a:r>
              <a:rPr lang="en-US" sz="1400" dirty="0" smtClean="0"/>
              <a:t>,  Java is included in pack.  Very small, fast and portable.  Compact(</a:t>
            </a:r>
            <a:r>
              <a:rPr lang="en-US" sz="1400" dirty="0" err="1" smtClean="0"/>
              <a:t>cutom</a:t>
            </a:r>
            <a:r>
              <a:rPr lang="en-US" sz="1400" dirty="0" smtClean="0"/>
              <a:t>) runtime image you can deploy to cloud…, or make </a:t>
            </a:r>
            <a:r>
              <a:rPr lang="en-US" sz="1400" dirty="0" err="1" smtClean="0">
                <a:solidFill>
                  <a:srgbClr val="00B050"/>
                </a:solidFill>
              </a:rPr>
              <a:t>docker</a:t>
            </a:r>
            <a:r>
              <a:rPr lang="en-US" sz="1400" dirty="0" smtClean="0"/>
              <a:t> images. (classic way: still some java </a:t>
            </a:r>
            <a:r>
              <a:rPr lang="en-US" sz="1400" dirty="0" err="1" smtClean="0"/>
              <a:t>image+app</a:t>
            </a:r>
            <a:r>
              <a:rPr lang="en-US" sz="1400" dirty="0" smtClean="0"/>
              <a:t>.)</a:t>
            </a:r>
            <a:endParaRPr lang="en-US" sz="1400" dirty="0"/>
          </a:p>
        </p:txBody>
      </p:sp>
      <p:sp>
        <p:nvSpPr>
          <p:cNvPr id="16" name="Rectangle 15"/>
          <p:cNvSpPr/>
          <p:nvPr/>
        </p:nvSpPr>
        <p:spPr>
          <a:xfrm>
            <a:off x="271026" y="5409702"/>
            <a:ext cx="11660662" cy="1169551"/>
          </a:xfrm>
          <a:prstGeom prst="rect">
            <a:avLst/>
          </a:prstGeom>
        </p:spPr>
        <p:txBody>
          <a:bodyPr wrap="square">
            <a:spAutoFit/>
          </a:bodyPr>
          <a:lstStyle/>
          <a:p>
            <a:r>
              <a:rPr lang="en-US" sz="1400" u="sng" dirty="0" smtClean="0">
                <a:solidFill>
                  <a:schemeClr val="accent2">
                    <a:lumMod val="50000"/>
                  </a:schemeClr>
                </a:solidFill>
                <a:latin typeface="Consolas" panose="020B0609020204030204" pitchFamily="49" charset="0"/>
              </a:rPr>
              <a:t>&gt; cd </a:t>
            </a:r>
            <a:r>
              <a:rPr lang="en-US" sz="1400" u="sng" dirty="0">
                <a:solidFill>
                  <a:schemeClr val="accent2">
                    <a:lumMod val="50000"/>
                  </a:schemeClr>
                </a:solidFill>
                <a:latin typeface="Consolas" panose="020B0609020204030204" pitchFamily="49" charset="0"/>
              </a:rPr>
              <a:t>C:\workspace-JavaNew\J8\out-standalone</a:t>
            </a:r>
          </a:p>
          <a:p>
            <a:r>
              <a:rPr lang="en-US" sz="1400" dirty="0">
                <a:solidFill>
                  <a:schemeClr val="accent2">
                    <a:lumMod val="50000"/>
                  </a:schemeClr>
                </a:solidFill>
                <a:latin typeface="Consolas" panose="020B0609020204030204" pitchFamily="49" charset="0"/>
              </a:rPr>
              <a:t>echo "Running the image"</a:t>
            </a:r>
          </a:p>
          <a:p>
            <a:r>
              <a:rPr lang="en-US" sz="1400" dirty="0">
                <a:solidFill>
                  <a:schemeClr val="accent2">
                    <a:lumMod val="50000"/>
                  </a:schemeClr>
                </a:solidFill>
                <a:latin typeface="Consolas" panose="020B0609020204030204" pitchFamily="49" charset="0"/>
              </a:rPr>
              <a:t>bin\java --module </a:t>
            </a:r>
            <a:r>
              <a:rPr lang="en-US" sz="1400" dirty="0" err="1" smtClean="0">
                <a:solidFill>
                  <a:schemeClr val="accent2">
                    <a:lumMod val="50000"/>
                  </a:schemeClr>
                </a:solidFill>
                <a:latin typeface="Consolas" panose="020B0609020204030204" pitchFamily="49" charset="0"/>
              </a:rPr>
              <a:t>test.core.modul</a:t>
            </a:r>
            <a:r>
              <a:rPr lang="en-US" sz="1400" dirty="0" smtClean="0">
                <a:solidFill>
                  <a:schemeClr val="accent2">
                    <a:lumMod val="50000"/>
                  </a:schemeClr>
                </a:solidFill>
                <a:latin typeface="Consolas" panose="020B0609020204030204" pitchFamily="49" charset="0"/>
              </a:rPr>
              <a:t>/</a:t>
            </a:r>
            <a:r>
              <a:rPr lang="en-US" sz="1400" dirty="0" err="1" smtClean="0">
                <a:solidFill>
                  <a:schemeClr val="accent2">
                    <a:lumMod val="50000"/>
                  </a:schemeClr>
                </a:solidFill>
                <a:latin typeface="Consolas" panose="020B0609020204030204" pitchFamily="49" charset="0"/>
              </a:rPr>
              <a:t>test.core.modul.Fibo</a:t>
            </a:r>
            <a:endParaRPr lang="en-US" sz="1400" dirty="0" smtClean="0">
              <a:solidFill>
                <a:schemeClr val="accent2">
                  <a:lumMod val="50000"/>
                </a:schemeClr>
              </a:solidFill>
              <a:latin typeface="Consolas" panose="020B0609020204030204" pitchFamily="49" charset="0"/>
            </a:endParaRPr>
          </a:p>
          <a:p>
            <a:endParaRPr lang="en-US" sz="1400" dirty="0">
              <a:solidFill>
                <a:schemeClr val="accent2">
                  <a:lumMod val="50000"/>
                </a:schemeClr>
              </a:solidFill>
              <a:latin typeface="Consolas" panose="020B0609020204030204" pitchFamily="49" charset="0"/>
            </a:endParaRPr>
          </a:p>
          <a:p>
            <a:r>
              <a:rPr lang="en-US" sz="1400" dirty="0">
                <a:solidFill>
                  <a:schemeClr val="accent2">
                    <a:lumMod val="50000"/>
                  </a:schemeClr>
                </a:solidFill>
                <a:latin typeface="Consolas" panose="020B0609020204030204" pitchFamily="49" charset="0"/>
              </a:rPr>
              <a:t>&gt; </a:t>
            </a:r>
            <a:r>
              <a:rPr lang="en-US" sz="1400" dirty="0" smtClean="0">
                <a:solidFill>
                  <a:schemeClr val="accent2">
                    <a:lumMod val="50000"/>
                  </a:schemeClr>
                </a:solidFill>
                <a:latin typeface="Consolas" panose="020B0609020204030204" pitchFamily="49" charset="0"/>
              </a:rPr>
              <a:t>bin\java -–list-modules   ;) </a:t>
            </a:r>
            <a:endParaRPr lang="en-US" sz="1400" dirty="0">
              <a:solidFill>
                <a:schemeClr val="accent2">
                  <a:lumMod val="50000"/>
                </a:schemeClr>
              </a:solidFill>
            </a:endParaRPr>
          </a:p>
        </p:txBody>
      </p:sp>
      <p:sp>
        <p:nvSpPr>
          <p:cNvPr id="17" name="Rectangle 16"/>
          <p:cNvSpPr/>
          <p:nvPr/>
        </p:nvSpPr>
        <p:spPr>
          <a:xfrm>
            <a:off x="271026" y="4379550"/>
            <a:ext cx="5553948" cy="738664"/>
          </a:xfrm>
          <a:prstGeom prst="rect">
            <a:avLst/>
          </a:prstGeom>
        </p:spPr>
        <p:txBody>
          <a:bodyPr wrap="square">
            <a:spAutoFit/>
          </a:bodyPr>
          <a:lstStyle/>
          <a:p>
            <a:r>
              <a:rPr lang="en-US" sz="1400" u="sng" dirty="0" smtClean="0">
                <a:solidFill>
                  <a:schemeClr val="accent2">
                    <a:lumMod val="50000"/>
                  </a:schemeClr>
                </a:solidFill>
                <a:latin typeface="Consolas" panose="020B0609020204030204" pitchFamily="49" charset="0"/>
              </a:rPr>
              <a:t>&gt; </a:t>
            </a:r>
            <a:r>
              <a:rPr lang="en-US" sz="1400" b="1" u="sng" dirty="0" err="1" smtClean="0">
                <a:solidFill>
                  <a:schemeClr val="accent2">
                    <a:lumMod val="50000"/>
                  </a:schemeClr>
                </a:solidFill>
                <a:latin typeface="Consolas" panose="020B0609020204030204" pitchFamily="49" charset="0"/>
              </a:rPr>
              <a:t>jlink</a:t>
            </a:r>
            <a:r>
              <a:rPr lang="en-US" sz="1400" u="sng" dirty="0" smtClean="0">
                <a:solidFill>
                  <a:schemeClr val="accent2">
                    <a:lumMod val="50000"/>
                  </a:schemeClr>
                </a:solidFill>
                <a:latin typeface="Consolas" panose="020B0609020204030204" pitchFamily="49" charset="0"/>
              </a:rPr>
              <a:t> </a:t>
            </a:r>
            <a:r>
              <a:rPr lang="en-US" sz="1400" u="sng" dirty="0">
                <a:solidFill>
                  <a:schemeClr val="accent2">
                    <a:lumMod val="50000"/>
                  </a:schemeClr>
                </a:solidFill>
                <a:latin typeface="Consolas" panose="020B0609020204030204" pitchFamily="49" charset="0"/>
              </a:rPr>
              <a:t>--module-path "</a:t>
            </a:r>
            <a:r>
              <a:rPr lang="en-US" sz="1400" u="sng" dirty="0" err="1">
                <a:solidFill>
                  <a:schemeClr val="accent2">
                    <a:lumMod val="50000"/>
                  </a:schemeClr>
                </a:solidFill>
                <a:latin typeface="Consolas" panose="020B0609020204030204" pitchFamily="49" charset="0"/>
              </a:rPr>
              <a:t>out;C</a:t>
            </a:r>
            <a:r>
              <a:rPr lang="en-US" sz="1400" u="sng" dirty="0">
                <a:solidFill>
                  <a:schemeClr val="accent2">
                    <a:lumMod val="50000"/>
                  </a:schemeClr>
                </a:solidFill>
                <a:latin typeface="Consolas" panose="020B0609020204030204" pitchFamily="49" charset="0"/>
              </a:rPr>
              <a:t>:\apps\Java\jdk-17\</a:t>
            </a:r>
            <a:r>
              <a:rPr lang="en-US" sz="1400" u="sng" dirty="0" err="1">
                <a:solidFill>
                  <a:schemeClr val="accent2">
                    <a:lumMod val="50000"/>
                  </a:schemeClr>
                </a:solidFill>
                <a:latin typeface="Consolas" panose="020B0609020204030204" pitchFamily="49" charset="0"/>
              </a:rPr>
              <a:t>jmods</a:t>
            </a:r>
            <a:r>
              <a:rPr lang="en-US" sz="1400" u="sng" dirty="0">
                <a:solidFill>
                  <a:schemeClr val="accent2">
                    <a:lumMod val="50000"/>
                  </a:schemeClr>
                </a:solidFill>
                <a:latin typeface="Consolas" panose="020B0609020204030204" pitchFamily="49" charset="0"/>
              </a:rPr>
              <a:t>" --add-modules </a:t>
            </a:r>
            <a:r>
              <a:rPr lang="en-US" sz="1400" u="sng" dirty="0" err="1">
                <a:solidFill>
                  <a:schemeClr val="accent2">
                    <a:lumMod val="50000"/>
                  </a:schemeClr>
                </a:solidFill>
                <a:latin typeface="Consolas" panose="020B0609020204030204" pitchFamily="49" charset="0"/>
              </a:rPr>
              <a:t>test.core.modul</a:t>
            </a:r>
            <a:r>
              <a:rPr lang="en-US" sz="1400" u="sng" dirty="0">
                <a:solidFill>
                  <a:schemeClr val="accent2">
                    <a:lumMod val="50000"/>
                  </a:schemeClr>
                </a:solidFill>
                <a:latin typeface="Consolas" panose="020B0609020204030204" pitchFamily="49" charset="0"/>
              </a:rPr>
              <a:t> --output out-standalone</a:t>
            </a:r>
          </a:p>
          <a:p>
            <a:endParaRPr lang="en-US" sz="1400" dirty="0">
              <a:solidFill>
                <a:schemeClr val="accent2">
                  <a:lumMod val="50000"/>
                </a:schemeClr>
              </a:solidFill>
              <a:latin typeface="Consolas" panose="020B0609020204030204" pitchFamily="49" charset="0"/>
            </a:endParaRPr>
          </a:p>
        </p:txBody>
      </p:sp>
      <p:sp>
        <p:nvSpPr>
          <p:cNvPr id="18" name="Rectangle 17"/>
          <p:cNvSpPr/>
          <p:nvPr/>
        </p:nvSpPr>
        <p:spPr>
          <a:xfrm>
            <a:off x="236220" y="4970616"/>
            <a:ext cx="5553948" cy="369332"/>
          </a:xfrm>
          <a:prstGeom prst="rect">
            <a:avLst/>
          </a:prstGeom>
        </p:spPr>
        <p:txBody>
          <a:bodyPr wrap="square">
            <a:spAutoFit/>
          </a:bodyPr>
          <a:lstStyle/>
          <a:p>
            <a:r>
              <a:rPr lang="en-US" sz="1400" u="sng" dirty="0" smtClean="0">
                <a:solidFill>
                  <a:schemeClr val="accent2">
                    <a:lumMod val="50000"/>
                  </a:schemeClr>
                </a:solidFill>
                <a:latin typeface="Consolas" panose="020B0609020204030204" pitchFamily="49" charset="0"/>
              </a:rPr>
              <a:t>Also can be optimized:  </a:t>
            </a:r>
            <a:r>
              <a:rPr lang="en-US" dirty="0"/>
              <a:t>--strip-debug --compress </a:t>
            </a:r>
            <a:r>
              <a:rPr lang="en-US" dirty="0" smtClean="0"/>
              <a:t>0|1|2</a:t>
            </a:r>
            <a:endParaRPr lang="en-US" sz="1400" dirty="0">
              <a:solidFill>
                <a:schemeClr val="accent2">
                  <a:lumMod val="50000"/>
                </a:schemeClr>
              </a:solidFill>
              <a:latin typeface="Consolas" panose="020B0609020204030204" pitchFamily="49" charset="0"/>
            </a:endParaRPr>
          </a:p>
        </p:txBody>
      </p:sp>
      <p:pic>
        <p:nvPicPr>
          <p:cNvPr id="8" name="Picture 7"/>
          <p:cNvPicPr>
            <a:picLocks noChangeAspect="1"/>
          </p:cNvPicPr>
          <p:nvPr/>
        </p:nvPicPr>
        <p:blipFill>
          <a:blip r:embed="rId8"/>
          <a:stretch>
            <a:fillRect/>
          </a:stretch>
        </p:blipFill>
        <p:spPr>
          <a:xfrm>
            <a:off x="7570084" y="1335422"/>
            <a:ext cx="1623226" cy="1447021"/>
          </a:xfrm>
          <a:prstGeom prst="rect">
            <a:avLst/>
          </a:prstGeom>
        </p:spPr>
      </p:pic>
      <p:sp>
        <p:nvSpPr>
          <p:cNvPr id="19" name="TextBox 18"/>
          <p:cNvSpPr txBox="1"/>
          <p:nvPr/>
        </p:nvSpPr>
        <p:spPr>
          <a:xfrm>
            <a:off x="9700289" y="2433157"/>
            <a:ext cx="2159540" cy="646331"/>
          </a:xfrm>
          <a:prstGeom prst="rect">
            <a:avLst/>
          </a:prstGeom>
          <a:noFill/>
        </p:spPr>
        <p:txBody>
          <a:bodyPr wrap="square" rtlCol="0">
            <a:spAutoFit/>
          </a:bodyPr>
          <a:lstStyle/>
          <a:p>
            <a:r>
              <a:rPr lang="en-US" sz="1200" dirty="0"/>
              <a:t>It is common to only have one Java module per project.</a:t>
            </a:r>
            <a:endParaRPr lang="en-US" sz="1200" b="1" dirty="0"/>
          </a:p>
          <a:p>
            <a:endParaRPr lang="en-US" sz="1200" dirty="0"/>
          </a:p>
        </p:txBody>
      </p:sp>
      <p:pic>
        <p:nvPicPr>
          <p:cNvPr id="20" name="Picture 19"/>
          <p:cNvPicPr>
            <a:picLocks noChangeAspect="1"/>
          </p:cNvPicPr>
          <p:nvPr/>
        </p:nvPicPr>
        <p:blipFill>
          <a:blip r:embed="rId9"/>
          <a:stretch>
            <a:fillRect/>
          </a:stretch>
        </p:blipFill>
        <p:spPr>
          <a:xfrm>
            <a:off x="5859780" y="4465139"/>
            <a:ext cx="2244089" cy="1978011"/>
          </a:xfrm>
          <a:prstGeom prst="rect">
            <a:avLst/>
          </a:prstGeom>
        </p:spPr>
      </p:pic>
      <p:pic>
        <p:nvPicPr>
          <p:cNvPr id="5" name="Picture 4"/>
          <p:cNvPicPr>
            <a:picLocks noChangeAspect="1"/>
          </p:cNvPicPr>
          <p:nvPr/>
        </p:nvPicPr>
        <p:blipFill>
          <a:blip r:embed="rId10"/>
          <a:stretch>
            <a:fillRect/>
          </a:stretch>
        </p:blipFill>
        <p:spPr>
          <a:xfrm>
            <a:off x="8559838" y="6108311"/>
            <a:ext cx="3371850" cy="685800"/>
          </a:xfrm>
          <a:prstGeom prst="rect">
            <a:avLst/>
          </a:prstGeom>
        </p:spPr>
      </p:pic>
      <p:pic>
        <p:nvPicPr>
          <p:cNvPr id="6" name="Picture 5"/>
          <p:cNvPicPr>
            <a:picLocks noChangeAspect="1"/>
          </p:cNvPicPr>
          <p:nvPr/>
        </p:nvPicPr>
        <p:blipFill>
          <a:blip r:embed="rId11"/>
          <a:stretch>
            <a:fillRect/>
          </a:stretch>
        </p:blipFill>
        <p:spPr>
          <a:xfrm>
            <a:off x="8396698" y="5435195"/>
            <a:ext cx="3569796" cy="620834"/>
          </a:xfrm>
          <a:prstGeom prst="rect">
            <a:avLst/>
          </a:prstGeom>
        </p:spPr>
      </p:pic>
    </p:spTree>
    <p:extLst>
      <p:ext uri="{BB962C8B-B14F-4D97-AF65-F5344CB8AC3E}">
        <p14:creationId xmlns:p14="http://schemas.microsoft.com/office/powerpoint/2010/main" val="4024002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73101" y="585095"/>
            <a:ext cx="6947343" cy="50014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400" dirty="0" smtClean="0"/>
          </a:p>
          <a:p>
            <a:pPr algn="l"/>
            <a:r>
              <a:rPr lang="en-US" sz="1400" dirty="0" smtClean="0">
                <a:solidFill>
                  <a:srgbClr val="170591"/>
                </a:solidFill>
                <a:latin typeface="Consolas" panose="020B0609020204030204" pitchFamily="49" charset="0"/>
              </a:rPr>
              <a:t>JAVA 8 </a:t>
            </a:r>
            <a:r>
              <a:rPr lang="en-US" sz="1400" dirty="0" smtClean="0">
                <a:solidFill>
                  <a:srgbClr val="170591"/>
                </a:solidFill>
                <a:latin typeface="Consolas" panose="020B0609020204030204" pitchFamily="49" charset="0"/>
                <a:sym typeface="Wingdings" panose="05000000000000000000" pitchFamily="2" charset="2"/>
              </a:rPr>
              <a:t> </a:t>
            </a:r>
            <a:r>
              <a:rPr lang="en-US" sz="1400" dirty="0" smtClean="0">
                <a:solidFill>
                  <a:srgbClr val="170591"/>
                </a:solidFill>
                <a:latin typeface="Consolas" panose="020B0609020204030204" pitchFamily="49" charset="0"/>
              </a:rPr>
              <a:t>9 (</a:t>
            </a:r>
            <a:r>
              <a:rPr lang="en-US" sz="1400" dirty="0" smtClean="0">
                <a:solidFill>
                  <a:srgbClr val="00B050"/>
                </a:solidFill>
                <a:latin typeface="Consolas" panose="020B0609020204030204" pitchFamily="49" charset="0"/>
              </a:rPr>
              <a:t>that easy?</a:t>
            </a:r>
            <a:r>
              <a:rPr lang="en-US" sz="1400" dirty="0" smtClean="0">
                <a:solidFill>
                  <a:srgbClr val="170591"/>
                </a:solidFill>
                <a:latin typeface="Consolas" panose="020B0609020204030204" pitchFamily="49" charset="0"/>
              </a:rPr>
              <a:t>) &gt; </a:t>
            </a:r>
            <a:r>
              <a:rPr lang="en-US" sz="1200" dirty="0" err="1" smtClean="0">
                <a:solidFill>
                  <a:srgbClr val="170591"/>
                </a:solidFill>
                <a:latin typeface="Consolas" panose="020B0609020204030204" pitchFamily="49" charset="0"/>
              </a:rPr>
              <a:t>javac</a:t>
            </a:r>
            <a:r>
              <a:rPr lang="en-US" sz="1200" dirty="0" smtClean="0">
                <a:solidFill>
                  <a:srgbClr val="170591"/>
                </a:solidFill>
                <a:latin typeface="Consolas" panose="020B0609020204030204" pitchFamily="49" charset="0"/>
              </a:rPr>
              <a:t> </a:t>
            </a:r>
            <a:r>
              <a:rPr lang="en-US" sz="1200" dirty="0">
                <a:solidFill>
                  <a:srgbClr val="170591"/>
                </a:solidFill>
                <a:latin typeface="Consolas" panose="020B0609020204030204" pitchFamily="49" charset="0"/>
              </a:rPr>
              <a:t>-</a:t>
            </a:r>
            <a:r>
              <a:rPr lang="en-US" sz="1200" dirty="0" err="1">
                <a:solidFill>
                  <a:srgbClr val="170591"/>
                </a:solidFill>
                <a:latin typeface="Consolas" panose="020B0609020204030204" pitchFamily="49" charset="0"/>
              </a:rPr>
              <a:t>cp</a:t>
            </a:r>
            <a:r>
              <a:rPr lang="en-US" sz="1200" dirty="0">
                <a:solidFill>
                  <a:srgbClr val="170591"/>
                </a:solidFill>
                <a:latin typeface="Consolas" panose="020B0609020204030204" pitchFamily="49" charset="0"/>
              </a:rPr>
              <a:t> $</a:t>
            </a:r>
            <a:r>
              <a:rPr lang="en-US" sz="1200" dirty="0" smtClean="0">
                <a:solidFill>
                  <a:srgbClr val="170591"/>
                </a:solidFill>
                <a:latin typeface="Consolas" panose="020B0609020204030204" pitchFamily="49" charset="0"/>
              </a:rPr>
              <a:t>CLASSPATH, java -</a:t>
            </a:r>
            <a:r>
              <a:rPr lang="en-US" sz="1200" dirty="0" err="1">
                <a:solidFill>
                  <a:srgbClr val="170591"/>
                </a:solidFill>
                <a:latin typeface="Consolas" panose="020B0609020204030204" pitchFamily="49" charset="0"/>
              </a:rPr>
              <a:t>cp</a:t>
            </a:r>
            <a:r>
              <a:rPr lang="en-US" sz="1200" dirty="0">
                <a:solidFill>
                  <a:srgbClr val="170591"/>
                </a:solidFill>
                <a:latin typeface="Consolas" panose="020B0609020204030204" pitchFamily="49" charset="0"/>
              </a:rPr>
              <a:t> $CLASSPATH </a:t>
            </a:r>
            <a:endParaRPr lang="en-US" sz="1200" dirty="0" smtClean="0">
              <a:solidFill>
                <a:srgbClr val="170591"/>
              </a:solidFill>
              <a:latin typeface="Consolas" panose="020B0609020204030204" pitchFamily="49" charset="0"/>
            </a:endParaRPr>
          </a:p>
          <a:p>
            <a:pPr algn="l"/>
            <a:r>
              <a:rPr lang="en-US" sz="1400" dirty="0"/>
              <a:t>using module system is optional (</a:t>
            </a:r>
            <a:r>
              <a:rPr lang="en-US" sz="1400" b="1" dirty="0">
                <a:solidFill>
                  <a:srgbClr val="00B050"/>
                </a:solidFill>
              </a:rPr>
              <a:t>unnamed </a:t>
            </a:r>
            <a:r>
              <a:rPr lang="en-US" sz="1400" b="1" dirty="0" smtClean="0">
                <a:solidFill>
                  <a:srgbClr val="00B050"/>
                </a:solidFill>
              </a:rPr>
              <a:t>module, automatic m.</a:t>
            </a:r>
            <a:r>
              <a:rPr lang="en-US" sz="1400" dirty="0" smtClean="0"/>
              <a:t>), can keep using </a:t>
            </a:r>
            <a:r>
              <a:rPr lang="en-US" sz="1400" dirty="0" err="1" smtClean="0"/>
              <a:t>classpath</a:t>
            </a:r>
            <a:r>
              <a:rPr lang="en-US" sz="1400" dirty="0" smtClean="0"/>
              <a:t>.</a:t>
            </a:r>
          </a:p>
          <a:p>
            <a:pPr algn="l"/>
            <a:r>
              <a:rPr lang="en-US" sz="1400" dirty="0"/>
              <a:t>The </a:t>
            </a:r>
            <a:r>
              <a:rPr lang="en-US" sz="1400" dirty="0">
                <a:solidFill>
                  <a:srgbClr val="00B050"/>
                </a:solidFill>
              </a:rPr>
              <a:t>unnamed module </a:t>
            </a:r>
            <a:r>
              <a:rPr lang="en-US" sz="1400" dirty="0"/>
              <a:t>can read all named modules, </a:t>
            </a:r>
            <a:r>
              <a:rPr lang="en-US" sz="1400" dirty="0">
                <a:solidFill>
                  <a:srgbClr val="FF0000"/>
                </a:solidFill>
              </a:rPr>
              <a:t>automatic</a:t>
            </a:r>
            <a:r>
              <a:rPr lang="en-US" sz="1400" dirty="0"/>
              <a:t> or non-automatic.</a:t>
            </a:r>
          </a:p>
          <a:p>
            <a:pPr algn="l"/>
            <a:r>
              <a:rPr lang="en-US" sz="1400" dirty="0" smtClean="0"/>
              <a:t>//</a:t>
            </a:r>
            <a:r>
              <a:rPr lang="en-US" sz="1400" dirty="0"/>
              <a:t>unless use JDK types 1. encapsulated, 2. non-default java </a:t>
            </a:r>
            <a:r>
              <a:rPr lang="en-US" sz="1400" dirty="0" smtClean="0"/>
              <a:t>modules.  3. Cyclic, etc. </a:t>
            </a:r>
          </a:p>
          <a:p>
            <a:pPr algn="l"/>
            <a:r>
              <a:rPr lang="en-US" sz="1400" dirty="0" smtClean="0"/>
              <a:t>Automatic </a:t>
            </a:r>
            <a:r>
              <a:rPr lang="en-US" sz="1400" dirty="0"/>
              <a:t>module - add any library’s JAR file to an app’s module </a:t>
            </a:r>
            <a:r>
              <a:rPr lang="en-US" sz="1400" dirty="0" smtClean="0"/>
              <a:t>path, it becomes automatic</a:t>
            </a:r>
            <a:endParaRPr lang="en-US" sz="1400" dirty="0"/>
          </a:p>
          <a:p>
            <a:pPr algn="l"/>
            <a:r>
              <a:rPr lang="en-US" sz="1400" dirty="0" smtClean="0">
                <a:solidFill>
                  <a:srgbClr val="FF0000"/>
                </a:solidFill>
              </a:rPr>
              <a:t>1. Using encapsulated types</a:t>
            </a:r>
          </a:p>
          <a:p>
            <a:pPr algn="l"/>
            <a:r>
              <a:rPr lang="en-US" sz="800" b="1" dirty="0" smtClean="0">
                <a:solidFill>
                  <a:srgbClr val="7F0055"/>
                </a:solidFill>
                <a:latin typeface="Consolas" panose="020B0609020204030204" pitchFamily="49" charset="0"/>
              </a:rPr>
              <a:t>import</a:t>
            </a:r>
            <a:r>
              <a:rPr lang="en-US" sz="800" b="1" dirty="0" smtClean="0">
                <a:solidFill>
                  <a:srgbClr val="000000"/>
                </a:solidFill>
                <a:latin typeface="Consolas" panose="020B0609020204030204" pitchFamily="49" charset="0"/>
              </a:rPr>
              <a:t> </a:t>
            </a:r>
            <a:r>
              <a:rPr lang="en-US" sz="800" b="1" u="sng" dirty="0">
                <a:solidFill>
                  <a:srgbClr val="000000"/>
                </a:solidFill>
                <a:latin typeface="Consolas" panose="020B0609020204030204" pitchFamily="49" charset="0"/>
              </a:rPr>
              <a:t>sun.security.x509.X500Name;</a:t>
            </a:r>
          </a:p>
          <a:p>
            <a:pPr algn="l"/>
            <a:r>
              <a:rPr lang="en-US" sz="800" b="1" dirty="0" smtClean="0">
                <a:solidFill>
                  <a:srgbClr val="7F0055"/>
                </a:solidFill>
                <a:latin typeface="Consolas" panose="020B0609020204030204" pitchFamily="49" charset="0"/>
              </a:rPr>
              <a:t>public</a:t>
            </a:r>
            <a:r>
              <a:rPr lang="en-US" sz="800" b="1" dirty="0" smtClean="0">
                <a:solidFill>
                  <a:srgbClr val="000000"/>
                </a:solidFill>
                <a:latin typeface="Consolas" panose="020B0609020204030204" pitchFamily="49" charset="0"/>
              </a:rPr>
              <a:t> </a:t>
            </a:r>
            <a:r>
              <a:rPr lang="en-US" sz="800" b="1" dirty="0">
                <a:solidFill>
                  <a:srgbClr val="7F0055"/>
                </a:solidFill>
                <a:latin typeface="Consolas" panose="020B0609020204030204" pitchFamily="49" charset="0"/>
              </a:rPr>
              <a:t>class</a:t>
            </a:r>
            <a:r>
              <a:rPr lang="en-US" sz="800" b="1" dirty="0">
                <a:solidFill>
                  <a:srgbClr val="000000"/>
                </a:solidFill>
                <a:latin typeface="Consolas" panose="020B0609020204030204" pitchFamily="49" charset="0"/>
              </a:rPr>
              <a:t> </a:t>
            </a:r>
            <a:r>
              <a:rPr lang="en-US" sz="800" b="1" dirty="0" err="1">
                <a:solidFill>
                  <a:srgbClr val="000000"/>
                </a:solidFill>
                <a:latin typeface="Consolas" panose="020B0609020204030204" pitchFamily="49" charset="0"/>
              </a:rPr>
              <a:t>MigrationExample</a:t>
            </a:r>
            <a:r>
              <a:rPr lang="en-US" sz="800" b="1" dirty="0">
                <a:solidFill>
                  <a:srgbClr val="000000"/>
                </a:solidFill>
                <a:latin typeface="Consolas" panose="020B0609020204030204" pitchFamily="49" charset="0"/>
              </a:rPr>
              <a:t> </a:t>
            </a:r>
            <a:r>
              <a:rPr lang="en-US" sz="800" b="1" dirty="0" smtClean="0">
                <a:solidFill>
                  <a:srgbClr val="000000"/>
                </a:solidFill>
                <a:latin typeface="Consolas" panose="020B0609020204030204" pitchFamily="49" charset="0"/>
              </a:rPr>
              <a:t>{ </a:t>
            </a:r>
            <a:r>
              <a:rPr lang="en-US" sz="800" b="1" dirty="0" smtClean="0">
                <a:solidFill>
                  <a:srgbClr val="7F0055"/>
                </a:solidFill>
                <a:latin typeface="Consolas" panose="020B0609020204030204" pitchFamily="49" charset="0"/>
              </a:rPr>
              <a:t>public</a:t>
            </a:r>
            <a:r>
              <a:rPr lang="en-US" sz="800" b="1" dirty="0" smtClean="0">
                <a:solidFill>
                  <a:srgbClr val="000000"/>
                </a:solidFill>
                <a:latin typeface="Consolas" panose="020B0609020204030204" pitchFamily="49" charset="0"/>
              </a:rPr>
              <a:t> </a:t>
            </a:r>
            <a:r>
              <a:rPr lang="en-US" sz="800" b="1" dirty="0">
                <a:solidFill>
                  <a:srgbClr val="7F0055"/>
                </a:solidFill>
                <a:latin typeface="Consolas" panose="020B0609020204030204" pitchFamily="49" charset="0"/>
              </a:rPr>
              <a:t>static</a:t>
            </a:r>
            <a:r>
              <a:rPr lang="en-US" sz="800" b="1" dirty="0">
                <a:solidFill>
                  <a:srgbClr val="000000"/>
                </a:solidFill>
                <a:latin typeface="Consolas" panose="020B0609020204030204" pitchFamily="49" charset="0"/>
              </a:rPr>
              <a:t> </a:t>
            </a:r>
            <a:r>
              <a:rPr lang="en-US" sz="800" b="1" dirty="0">
                <a:solidFill>
                  <a:srgbClr val="7F0055"/>
                </a:solidFill>
                <a:latin typeface="Consolas" panose="020B0609020204030204" pitchFamily="49" charset="0"/>
              </a:rPr>
              <a:t>void</a:t>
            </a:r>
            <a:r>
              <a:rPr lang="en-US" sz="800" b="1" dirty="0">
                <a:solidFill>
                  <a:srgbClr val="000000"/>
                </a:solidFill>
                <a:latin typeface="Consolas" panose="020B0609020204030204" pitchFamily="49" charset="0"/>
              </a:rPr>
              <a:t> main(String[] </a:t>
            </a:r>
            <a:r>
              <a:rPr lang="en-US" sz="800" b="1" dirty="0">
                <a:solidFill>
                  <a:srgbClr val="6A3E3E"/>
                </a:solidFill>
                <a:latin typeface="Consolas" panose="020B0609020204030204" pitchFamily="49" charset="0"/>
              </a:rPr>
              <a:t>args</a:t>
            </a:r>
            <a:r>
              <a:rPr lang="en-US" sz="800" b="1" dirty="0">
                <a:solidFill>
                  <a:srgbClr val="000000"/>
                </a:solidFill>
                <a:latin typeface="Consolas" panose="020B0609020204030204" pitchFamily="49" charset="0"/>
              </a:rPr>
              <a:t>) </a:t>
            </a:r>
            <a:r>
              <a:rPr lang="en-US" sz="800" b="1" dirty="0" smtClean="0">
                <a:solidFill>
                  <a:srgbClr val="000000"/>
                </a:solidFill>
                <a:latin typeface="Consolas" panose="020B0609020204030204" pitchFamily="49" charset="0"/>
              </a:rPr>
              <a:t>{ X500Name</a:t>
            </a:r>
            <a:r>
              <a:rPr lang="en-US" sz="800" dirty="0" smtClean="0">
                <a:solidFill>
                  <a:srgbClr val="000000"/>
                </a:solidFill>
                <a:latin typeface="Consolas" panose="020B0609020204030204" pitchFamily="49" charset="0"/>
              </a:rPr>
              <a:t> </a:t>
            </a:r>
            <a:r>
              <a:rPr lang="en-US" sz="800" dirty="0" err="1">
                <a:solidFill>
                  <a:srgbClr val="6A3E3E"/>
                </a:solidFill>
                <a:latin typeface="Consolas" panose="020B0609020204030204" pitchFamily="49" charset="0"/>
              </a:rPr>
              <a:t>nem</a:t>
            </a:r>
            <a:r>
              <a:rPr lang="en-US" sz="800" dirty="0">
                <a:solidFill>
                  <a:srgbClr val="000000"/>
                </a:solidFill>
                <a:latin typeface="Consolas" panose="020B0609020204030204" pitchFamily="49" charset="0"/>
              </a:rPr>
              <a:t> = </a:t>
            </a:r>
            <a:r>
              <a:rPr lang="en-US" sz="800" b="1" dirty="0">
                <a:solidFill>
                  <a:srgbClr val="7F0055"/>
                </a:solidFill>
                <a:latin typeface="Consolas" panose="020B0609020204030204" pitchFamily="49" charset="0"/>
              </a:rPr>
              <a:t>new</a:t>
            </a:r>
            <a:r>
              <a:rPr lang="en-US" sz="800" b="1" dirty="0">
                <a:solidFill>
                  <a:srgbClr val="000000"/>
                </a:solidFill>
                <a:latin typeface="Consolas" panose="020B0609020204030204" pitchFamily="49" charset="0"/>
              </a:rPr>
              <a:t> X500Name(</a:t>
            </a:r>
            <a:r>
              <a:rPr lang="en-US" sz="800" b="1" dirty="0">
                <a:solidFill>
                  <a:srgbClr val="2A00FF"/>
                </a:solidFill>
                <a:latin typeface="Consolas" panose="020B0609020204030204" pitchFamily="49" charset="0"/>
              </a:rPr>
              <a:t>"CN=user</a:t>
            </a:r>
            <a:r>
              <a:rPr lang="en-US" sz="800" b="1" dirty="0" smtClean="0">
                <a:solidFill>
                  <a:srgbClr val="2A00FF"/>
                </a:solidFill>
                <a:latin typeface="Consolas" panose="020B0609020204030204" pitchFamily="49" charset="0"/>
              </a:rPr>
              <a:t>"</a:t>
            </a:r>
            <a:r>
              <a:rPr lang="en-US" sz="800" b="1" dirty="0" smtClean="0">
                <a:solidFill>
                  <a:srgbClr val="000000"/>
                </a:solidFill>
                <a:latin typeface="Consolas" panose="020B0609020204030204" pitchFamily="49" charset="0"/>
              </a:rPr>
              <a:t>); </a:t>
            </a:r>
            <a:r>
              <a:rPr lang="en-US" sz="800" dirty="0" smtClean="0">
                <a:solidFill>
                  <a:srgbClr val="000000"/>
                </a:solidFill>
                <a:latin typeface="Consolas" panose="020B0609020204030204" pitchFamily="49" charset="0"/>
              </a:rPr>
              <a:t>}}</a:t>
            </a:r>
          </a:p>
          <a:p>
            <a:pPr algn="l"/>
            <a:endParaRPr lang="en-US" sz="800" dirty="0" smtClean="0">
              <a:solidFill>
                <a:srgbClr val="000000"/>
              </a:solidFill>
              <a:latin typeface="Consolas" panose="020B0609020204030204" pitchFamily="49" charset="0"/>
            </a:endParaRPr>
          </a:p>
          <a:p>
            <a:pPr algn="l"/>
            <a:r>
              <a:rPr lang="en-US" sz="1050" dirty="0">
                <a:solidFill>
                  <a:srgbClr val="000000"/>
                </a:solidFill>
                <a:latin typeface="Consolas" panose="020B0609020204030204" pitchFamily="49" charset="0"/>
              </a:rPr>
              <a:t>//apps still allowed to use encapsulated types in JDK for backward comp.</a:t>
            </a:r>
            <a:endParaRPr lang="en-US" sz="1050" dirty="0"/>
          </a:p>
          <a:p>
            <a:pPr algn="l"/>
            <a:r>
              <a:rPr lang="en-US" sz="1050" dirty="0" smtClean="0">
                <a:solidFill>
                  <a:srgbClr val="000000"/>
                </a:solidFill>
                <a:latin typeface="Consolas" panose="020B0609020204030204" pitchFamily="49" charset="0"/>
              </a:rPr>
              <a:t>//Runs on Java 8, but strong encapsulation make it fail in Java 9</a:t>
            </a:r>
          </a:p>
          <a:p>
            <a:pPr algn="l"/>
            <a:r>
              <a:rPr lang="en-US" sz="1050" dirty="0" smtClean="0">
                <a:solidFill>
                  <a:srgbClr val="000000"/>
                </a:solidFill>
                <a:latin typeface="Consolas" panose="020B0609020204030204" pitchFamily="49" charset="0"/>
              </a:rPr>
              <a:t>If you want to focus on future create modular applications</a:t>
            </a:r>
          </a:p>
          <a:p>
            <a:pPr marL="171450" indent="-171450" algn="l">
              <a:buFontTx/>
              <a:buChar char="-"/>
            </a:pPr>
            <a:r>
              <a:rPr lang="en-US" sz="1050" dirty="0">
                <a:solidFill>
                  <a:srgbClr val="000000"/>
                </a:solidFill>
                <a:latin typeface="Consolas" panose="020B0609020204030204" pitchFamily="49" charset="0"/>
              </a:rPr>
              <a:t>Code must use public APIs instead of encapsulated internal APIs</a:t>
            </a:r>
            <a:r>
              <a:rPr lang="en-US" sz="1050" b="1" dirty="0">
                <a:solidFill>
                  <a:srgbClr val="000000"/>
                </a:solidFill>
                <a:latin typeface="Consolas" panose="020B0609020204030204" pitchFamily="49" charset="0"/>
              </a:rPr>
              <a:t>, use tool </a:t>
            </a:r>
            <a:r>
              <a:rPr lang="en-US" sz="1200" b="1" dirty="0" err="1">
                <a:solidFill>
                  <a:srgbClr val="00B050"/>
                </a:solidFill>
                <a:latin typeface="Consolas" panose="020B0609020204030204" pitchFamily="49" charset="0"/>
              </a:rPr>
              <a:t>jdeps</a:t>
            </a:r>
            <a:endParaRPr lang="en-US" sz="1200" b="1" dirty="0">
              <a:solidFill>
                <a:srgbClr val="00B050"/>
              </a:solidFill>
              <a:latin typeface="Consolas" panose="020B0609020204030204" pitchFamily="49" charset="0"/>
            </a:endParaRPr>
          </a:p>
          <a:p>
            <a:pPr algn="l"/>
            <a:r>
              <a:rPr lang="en-US" sz="1050" b="1" dirty="0">
                <a:solidFill>
                  <a:srgbClr val="000000"/>
                </a:solidFill>
                <a:latin typeface="Consolas" panose="020B0609020204030204" pitchFamily="49" charset="0"/>
              </a:rPr>
              <a:t>- Run app with:&gt; </a:t>
            </a:r>
            <a:r>
              <a:rPr lang="en-US" sz="1050" b="1" dirty="0">
                <a:solidFill>
                  <a:srgbClr val="00B0F0"/>
                </a:solidFill>
                <a:latin typeface="Consolas" panose="020B0609020204030204" pitchFamily="49" charset="0"/>
              </a:rPr>
              <a:t>–illegal-access=deny </a:t>
            </a:r>
            <a:r>
              <a:rPr lang="en-US" sz="1050" b="1" dirty="0">
                <a:solidFill>
                  <a:srgbClr val="000000"/>
                </a:solidFill>
                <a:latin typeface="Consolas" panose="020B0609020204030204" pitchFamily="49" charset="0"/>
              </a:rPr>
              <a:t>[</a:t>
            </a:r>
            <a:r>
              <a:rPr lang="en-US" sz="1050" b="1" dirty="0">
                <a:solidFill>
                  <a:srgbClr val="FF0000"/>
                </a:solidFill>
                <a:latin typeface="Consolas" panose="020B0609020204030204" pitchFamily="49" charset="0"/>
              </a:rPr>
              <a:t>permit /default</a:t>
            </a:r>
            <a:r>
              <a:rPr lang="en-US" sz="1050" b="1" dirty="0">
                <a:solidFill>
                  <a:srgbClr val="000000"/>
                </a:solidFill>
                <a:latin typeface="Consolas" panose="020B0609020204030204" pitchFamily="49" charset="0"/>
              </a:rPr>
              <a:t>]  so this is future-proof [</a:t>
            </a:r>
            <a:r>
              <a:rPr lang="en-US" sz="1050" b="1" dirty="0">
                <a:solidFill>
                  <a:srgbClr val="FF0000"/>
                </a:solidFill>
                <a:latin typeface="Consolas" panose="020B0609020204030204" pitchFamily="49" charset="0"/>
              </a:rPr>
              <a:t>not for future, has strong encapsulation, note that </a:t>
            </a:r>
            <a:r>
              <a:rPr lang="en-US" sz="1050" b="1" dirty="0">
                <a:solidFill>
                  <a:srgbClr val="000000"/>
                </a:solidFill>
                <a:latin typeface="Consolas" panose="020B0609020204030204" pitchFamily="49" charset="0"/>
              </a:rPr>
              <a:t>=permit  may be removed in future</a:t>
            </a:r>
            <a:r>
              <a:rPr lang="en-US" sz="1050" b="1" dirty="0" smtClean="0">
                <a:solidFill>
                  <a:srgbClr val="000000"/>
                </a:solidFill>
                <a:latin typeface="Consolas" panose="020B0609020204030204" pitchFamily="49" charset="0"/>
              </a:rPr>
              <a:t>] </a:t>
            </a:r>
            <a:endParaRPr lang="en-US" sz="1050" b="1" dirty="0" smtClean="0"/>
          </a:p>
          <a:p>
            <a:pPr algn="l"/>
            <a:r>
              <a:rPr lang="en-US" sz="1050" b="1" dirty="0" smtClean="0"/>
              <a:t>If you  don’t want to change the code </a:t>
            </a:r>
          </a:p>
          <a:p>
            <a:pPr algn="l"/>
            <a:r>
              <a:rPr lang="en-US" sz="1050" dirty="0" smtClean="0"/>
              <a:t>&gt; </a:t>
            </a:r>
            <a:r>
              <a:rPr lang="en-US" sz="1050" dirty="0" err="1" smtClean="0">
                <a:solidFill>
                  <a:srgbClr val="7030A0"/>
                </a:solidFill>
              </a:rPr>
              <a:t>javac</a:t>
            </a:r>
            <a:r>
              <a:rPr lang="en-US" sz="1050" dirty="0" smtClean="0">
                <a:solidFill>
                  <a:srgbClr val="7030A0"/>
                </a:solidFill>
              </a:rPr>
              <a:t> </a:t>
            </a:r>
            <a:r>
              <a:rPr lang="en-US" sz="1050" b="1" dirty="0">
                <a:solidFill>
                  <a:srgbClr val="00B0F0"/>
                </a:solidFill>
              </a:rPr>
              <a:t>--add-exports </a:t>
            </a:r>
            <a:r>
              <a:rPr lang="en-US" sz="1050" dirty="0" err="1">
                <a:solidFill>
                  <a:srgbClr val="7030A0"/>
                </a:solidFill>
              </a:rPr>
              <a:t>java.base</a:t>
            </a:r>
            <a:r>
              <a:rPr lang="en-US" sz="1050" dirty="0">
                <a:solidFill>
                  <a:srgbClr val="7030A0"/>
                </a:solidFill>
              </a:rPr>
              <a:t>/sun.security.x509=</a:t>
            </a:r>
            <a:r>
              <a:rPr lang="en-US" sz="1050" b="1" dirty="0">
                <a:solidFill>
                  <a:srgbClr val="7030A0"/>
                </a:solidFill>
              </a:rPr>
              <a:t>ALL-UNNAMED</a:t>
            </a:r>
            <a:r>
              <a:rPr lang="en-US" sz="1050" dirty="0">
                <a:solidFill>
                  <a:srgbClr val="7030A0"/>
                </a:solidFill>
              </a:rPr>
              <a:t> </a:t>
            </a:r>
            <a:r>
              <a:rPr lang="en-US" sz="1050" dirty="0"/>
              <a:t>MigrationExample.java</a:t>
            </a:r>
          </a:p>
          <a:p>
            <a:pPr algn="l"/>
            <a:r>
              <a:rPr lang="en-US" sz="1050" dirty="0" smtClean="0"/>
              <a:t>MigrationExample.java:3</a:t>
            </a:r>
            <a:r>
              <a:rPr lang="en-US" sz="1050" dirty="0"/>
              <a:t>: warning: X500Name is internal proprietary API and may be removed in a future release</a:t>
            </a:r>
          </a:p>
          <a:p>
            <a:pPr algn="l"/>
            <a:r>
              <a:rPr lang="en-US" sz="1050" dirty="0"/>
              <a:t>import sun.security.x509.X500Name</a:t>
            </a:r>
            <a:r>
              <a:rPr lang="en-US" sz="1050" dirty="0" smtClean="0"/>
              <a:t>;</a:t>
            </a:r>
          </a:p>
          <a:p>
            <a:pPr algn="l"/>
            <a:r>
              <a:rPr lang="en-US" sz="1050" dirty="0" smtClean="0"/>
              <a:t>&gt; java</a:t>
            </a:r>
            <a:r>
              <a:rPr lang="en-US" sz="1050" b="1" dirty="0" smtClean="0"/>
              <a:t> </a:t>
            </a:r>
            <a:r>
              <a:rPr lang="en-US" sz="1050" b="1" dirty="0"/>
              <a:t>--add-exports</a:t>
            </a:r>
            <a:r>
              <a:rPr lang="en-US" sz="1050" dirty="0"/>
              <a:t> </a:t>
            </a:r>
            <a:r>
              <a:rPr lang="en-US" sz="1050" dirty="0" err="1"/>
              <a:t>java.base</a:t>
            </a:r>
            <a:r>
              <a:rPr lang="en-US" sz="1050" dirty="0"/>
              <a:t>/sun.security.x509=</a:t>
            </a:r>
            <a:r>
              <a:rPr lang="en-US" sz="1050" b="1" dirty="0"/>
              <a:t>ALL-UNNAMED</a:t>
            </a:r>
            <a:r>
              <a:rPr lang="en-US" sz="1050" dirty="0"/>
              <a:t> </a:t>
            </a:r>
            <a:r>
              <a:rPr lang="en-US" sz="1050" dirty="0" err="1"/>
              <a:t>MigrationExample</a:t>
            </a:r>
            <a:r>
              <a:rPr lang="en-US" sz="1050" dirty="0" smtClean="0"/>
              <a:t>  </a:t>
            </a:r>
          </a:p>
          <a:p>
            <a:pPr marL="171450" indent="-171450" algn="l">
              <a:buFont typeface="Wingdings" panose="05000000000000000000" pitchFamily="2" charset="2"/>
              <a:buChar char="Ø"/>
            </a:pPr>
            <a:r>
              <a:rPr lang="en-US" sz="1050" dirty="0" err="1" smtClean="0">
                <a:solidFill>
                  <a:srgbClr val="170591"/>
                </a:solidFill>
                <a:latin typeface="Consolas" panose="020B0609020204030204" pitchFamily="49" charset="0"/>
              </a:rPr>
              <a:t>jdeps</a:t>
            </a:r>
            <a:r>
              <a:rPr lang="en-US" sz="1050" dirty="0" smtClean="0">
                <a:solidFill>
                  <a:srgbClr val="170591"/>
                </a:solidFill>
                <a:latin typeface="Consolas" panose="020B0609020204030204" pitchFamily="49" charset="0"/>
              </a:rPr>
              <a:t> –</a:t>
            </a:r>
            <a:r>
              <a:rPr lang="en-US" sz="1050" dirty="0" err="1" smtClean="0">
                <a:solidFill>
                  <a:srgbClr val="170591"/>
                </a:solidFill>
                <a:latin typeface="Consolas" panose="020B0609020204030204" pitchFamily="49" charset="0"/>
              </a:rPr>
              <a:t>jdkinternals</a:t>
            </a:r>
            <a:r>
              <a:rPr lang="en-US" sz="1050" dirty="0" smtClean="0">
                <a:solidFill>
                  <a:srgbClr val="170591"/>
                </a:solidFill>
                <a:latin typeface="Consolas" panose="020B0609020204030204" pitchFamily="49" charset="0"/>
              </a:rPr>
              <a:t> </a:t>
            </a:r>
            <a:r>
              <a:rPr lang="en-US" sz="1050" dirty="0" err="1" smtClean="0"/>
              <a:t>MigrationExample.class</a:t>
            </a:r>
            <a:r>
              <a:rPr lang="en-US" sz="1050" dirty="0" smtClean="0"/>
              <a:t>  </a:t>
            </a:r>
            <a:endParaRPr lang="en-US" sz="1050" dirty="0">
              <a:solidFill>
                <a:srgbClr val="170591"/>
              </a:solidFill>
              <a:latin typeface="Consolas" panose="020B0609020204030204" pitchFamily="49" charset="0"/>
            </a:endParaRPr>
          </a:p>
          <a:p>
            <a:pPr marL="171450" indent="-171450" algn="l">
              <a:buFont typeface="Wingdings" panose="05000000000000000000" pitchFamily="2" charset="2"/>
              <a:buChar char="Ø"/>
            </a:pPr>
            <a:endParaRPr lang="en-US" sz="1050" dirty="0" smtClean="0"/>
          </a:p>
          <a:p>
            <a:pPr algn="l"/>
            <a:endParaRPr lang="en-US" sz="1050" dirty="0"/>
          </a:p>
          <a:p>
            <a:pPr algn="l"/>
            <a:endParaRPr lang="en-US" sz="1050" dirty="0"/>
          </a:p>
        </p:txBody>
      </p:sp>
      <p:pic>
        <p:nvPicPr>
          <p:cNvPr id="9" name="Picture 8"/>
          <p:cNvPicPr>
            <a:picLocks noChangeAspect="1"/>
          </p:cNvPicPr>
          <p:nvPr/>
        </p:nvPicPr>
        <p:blipFill>
          <a:blip r:embed="rId3"/>
          <a:stretch>
            <a:fillRect/>
          </a:stretch>
        </p:blipFill>
        <p:spPr>
          <a:xfrm>
            <a:off x="7327965" y="765873"/>
            <a:ext cx="4078098" cy="1749168"/>
          </a:xfrm>
          <a:prstGeom prst="rect">
            <a:avLst/>
          </a:prstGeom>
        </p:spPr>
      </p:pic>
      <p:pic>
        <p:nvPicPr>
          <p:cNvPr id="11" name="Picture 10"/>
          <p:cNvPicPr>
            <a:picLocks noChangeAspect="1"/>
          </p:cNvPicPr>
          <p:nvPr/>
        </p:nvPicPr>
        <p:blipFill>
          <a:blip r:embed="rId4"/>
          <a:stretch>
            <a:fillRect/>
          </a:stretch>
        </p:blipFill>
        <p:spPr>
          <a:xfrm>
            <a:off x="7381157" y="2539247"/>
            <a:ext cx="4131785" cy="2388290"/>
          </a:xfrm>
          <a:prstGeom prst="rect">
            <a:avLst/>
          </a:prstGeom>
        </p:spPr>
      </p:pic>
      <p:pic>
        <p:nvPicPr>
          <p:cNvPr id="17" name="Picture 16"/>
          <p:cNvPicPr>
            <a:picLocks noChangeAspect="1"/>
          </p:cNvPicPr>
          <p:nvPr/>
        </p:nvPicPr>
        <p:blipFill>
          <a:blip r:embed="rId5"/>
          <a:stretch>
            <a:fillRect/>
          </a:stretch>
        </p:blipFill>
        <p:spPr>
          <a:xfrm>
            <a:off x="6789972" y="4951743"/>
            <a:ext cx="4518639" cy="896986"/>
          </a:xfrm>
          <a:prstGeom prst="rect">
            <a:avLst/>
          </a:prstGeom>
        </p:spPr>
      </p:pic>
      <p:pic>
        <p:nvPicPr>
          <p:cNvPr id="18" name="Picture 17"/>
          <p:cNvPicPr>
            <a:picLocks noChangeAspect="1"/>
          </p:cNvPicPr>
          <p:nvPr/>
        </p:nvPicPr>
        <p:blipFill>
          <a:blip r:embed="rId6"/>
          <a:stretch>
            <a:fillRect/>
          </a:stretch>
        </p:blipFill>
        <p:spPr>
          <a:xfrm>
            <a:off x="7994545" y="5945554"/>
            <a:ext cx="4197455" cy="829951"/>
          </a:xfrm>
          <a:prstGeom prst="rect">
            <a:avLst/>
          </a:prstGeom>
        </p:spPr>
      </p:pic>
      <p:sp>
        <p:nvSpPr>
          <p:cNvPr id="10" name="Title 1"/>
          <p:cNvSpPr txBox="1">
            <a:spLocks/>
          </p:cNvSpPr>
          <p:nvPr/>
        </p:nvSpPr>
        <p:spPr>
          <a:xfrm>
            <a:off x="165580" y="96406"/>
            <a:ext cx="8978420" cy="81280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t>Migrating </a:t>
            </a:r>
            <a:r>
              <a:rPr lang="en-US" sz="3600" b="1" dirty="0" err="1"/>
              <a:t>Classpath</a:t>
            </a:r>
            <a:r>
              <a:rPr lang="en-US" sz="3600" b="1" dirty="0"/>
              <a:t> </a:t>
            </a:r>
            <a:r>
              <a:rPr lang="en-US" sz="3600" dirty="0"/>
              <a:t> based apps to Module </a:t>
            </a:r>
            <a:r>
              <a:rPr lang="en-US" sz="3600" dirty="0" smtClean="0"/>
              <a:t>based (</a:t>
            </a:r>
            <a:r>
              <a:rPr lang="en-US" sz="3600" dirty="0" err="1" smtClean="0"/>
              <a:t>modulepath</a:t>
            </a:r>
            <a:r>
              <a:rPr lang="en-US" sz="3600" dirty="0" smtClean="0"/>
              <a:t>) - Concerns</a:t>
            </a:r>
            <a:endParaRPr lang="en-US" sz="3600" dirty="0"/>
          </a:p>
          <a:p>
            <a:pPr algn="l"/>
            <a:r>
              <a:rPr lang="en-US" sz="3600" dirty="0" smtClean="0"/>
              <a:t>  </a:t>
            </a:r>
            <a:endParaRPr lang="en-US" sz="3600" dirty="0"/>
          </a:p>
        </p:txBody>
      </p:sp>
    </p:spTree>
    <p:extLst>
      <p:ext uri="{BB962C8B-B14F-4D97-AF65-F5344CB8AC3E}">
        <p14:creationId xmlns:p14="http://schemas.microsoft.com/office/powerpoint/2010/main" val="1263741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58070" y="739622"/>
            <a:ext cx="6947343" cy="50014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200" dirty="0" smtClean="0"/>
          </a:p>
          <a:p>
            <a:pPr algn="l"/>
            <a:r>
              <a:rPr lang="en-US" sz="1200" dirty="0">
                <a:solidFill>
                  <a:srgbClr val="FF0000"/>
                </a:solidFill>
              </a:rPr>
              <a:t>2</a:t>
            </a:r>
            <a:r>
              <a:rPr lang="en-US" sz="1200" dirty="0" smtClean="0">
                <a:solidFill>
                  <a:srgbClr val="FF0000"/>
                </a:solidFill>
              </a:rPr>
              <a:t>. Using non-default Java SE modules  </a:t>
            </a:r>
          </a:p>
          <a:p>
            <a:pPr algn="l"/>
            <a:r>
              <a:rPr lang="en-US" sz="1200" b="1" dirty="0">
                <a:solidFill>
                  <a:srgbClr val="7F0055"/>
                </a:solidFill>
                <a:latin typeface="Consolas" panose="020B0609020204030204" pitchFamily="49" charset="0"/>
              </a:rPr>
              <a:t>import</a:t>
            </a:r>
            <a:r>
              <a:rPr lang="en-US" sz="1200" b="1" dirty="0">
                <a:solidFill>
                  <a:srgbClr val="000000"/>
                </a:solidFill>
                <a:latin typeface="Consolas" panose="020B0609020204030204" pitchFamily="49" charset="0"/>
              </a:rPr>
              <a:t> javax.xml.bind.DatatypeConverter;</a:t>
            </a:r>
          </a:p>
          <a:p>
            <a:pPr algn="l"/>
            <a:r>
              <a:rPr lang="en-US" sz="1200" b="1" dirty="0" smtClean="0">
                <a:solidFill>
                  <a:srgbClr val="7F0055"/>
                </a:solidFill>
                <a:latin typeface="Consolas" panose="020B0609020204030204" pitchFamily="49" charset="0"/>
              </a:rPr>
              <a:t>public</a:t>
            </a:r>
            <a:r>
              <a:rPr lang="en-US" sz="1200" b="1" dirty="0" smtClean="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MigrationExample2 {</a:t>
            </a:r>
          </a:p>
          <a:p>
            <a:pPr algn="l"/>
            <a:r>
              <a:rPr lang="en-US" sz="1200" b="1" dirty="0" smtClean="0">
                <a:solidFill>
                  <a:srgbClr val="7F0055"/>
                </a:solidFill>
                <a:latin typeface="Consolas" panose="020B0609020204030204" pitchFamily="49" charset="0"/>
              </a:rPr>
              <a:t>public</a:t>
            </a:r>
            <a:r>
              <a:rPr lang="en-US" sz="1200" b="1" dirty="0" smtClean="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static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main(String[] </a:t>
            </a:r>
            <a:r>
              <a:rPr lang="en-US" sz="1200" b="1" dirty="0">
                <a:solidFill>
                  <a:srgbClr val="6A3E3E"/>
                </a:solidFill>
                <a:latin typeface="Consolas" panose="020B0609020204030204" pitchFamily="49" charset="0"/>
              </a:rPr>
              <a:t>args</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throws</a:t>
            </a:r>
            <a:r>
              <a:rPr lang="en-US" sz="1200" b="1" dirty="0">
                <a:solidFill>
                  <a:srgbClr val="000000"/>
                </a:solidFill>
                <a:latin typeface="Consolas" panose="020B0609020204030204" pitchFamily="49" charset="0"/>
              </a:rPr>
              <a:t> IOException {</a:t>
            </a:r>
          </a:p>
          <a:p>
            <a:pPr algn="l"/>
            <a:r>
              <a:rPr lang="en-US" sz="1200" dirty="0">
                <a:solidFill>
                  <a:srgbClr val="000000"/>
                </a:solidFill>
                <a:latin typeface="Consolas" panose="020B0609020204030204" pitchFamily="49" charset="0"/>
              </a:rPr>
              <a:t>DatatypeConverter.</a:t>
            </a:r>
            <a:r>
              <a:rPr lang="en-US" sz="1200" i="1" dirty="0">
                <a:solidFill>
                  <a:srgbClr val="000000"/>
                </a:solidFill>
                <a:latin typeface="Consolas" panose="020B0609020204030204" pitchFamily="49" charset="0"/>
              </a:rPr>
              <a:t>parseBase64Binary(</a:t>
            </a:r>
            <a:r>
              <a:rPr lang="en-US" sz="1200" i="1" dirty="0">
                <a:solidFill>
                  <a:srgbClr val="2A00FF"/>
                </a:solidFill>
                <a:latin typeface="Consolas" panose="020B0609020204030204" pitchFamily="49" charset="0"/>
              </a:rPr>
              <a:t>"EWsaRS43dshfJUir"</a:t>
            </a:r>
            <a:r>
              <a:rPr lang="en-US" sz="1200" i="1" dirty="0">
                <a:solidFill>
                  <a:srgbClr val="000000"/>
                </a:solidFill>
                <a:latin typeface="Consolas" panose="020B0609020204030204" pitchFamily="49" charset="0"/>
              </a:rPr>
              <a:t>); </a:t>
            </a:r>
            <a:r>
              <a:rPr lang="en-US" sz="1200" dirty="0" smtClean="0">
                <a:solidFill>
                  <a:srgbClr val="000000"/>
                </a:solidFill>
                <a:latin typeface="Consolas" panose="020B0609020204030204" pitchFamily="49" charset="0"/>
              </a:rPr>
              <a:t>}}</a:t>
            </a:r>
          </a:p>
          <a:p>
            <a:pPr algn="l"/>
            <a:endParaRPr lang="en-US" sz="1200" dirty="0">
              <a:solidFill>
                <a:srgbClr val="000000"/>
              </a:solidFill>
              <a:latin typeface="Consolas" panose="020B0609020204030204" pitchFamily="49" charset="0"/>
            </a:endParaRPr>
          </a:p>
          <a:p>
            <a:pPr algn="l"/>
            <a:r>
              <a:rPr lang="en-US" sz="1200" dirty="0" smtClean="0"/>
              <a:t> </a:t>
            </a:r>
          </a:p>
          <a:p>
            <a:pPr algn="l"/>
            <a:r>
              <a:rPr lang="en-US" sz="1200" dirty="0" smtClean="0"/>
              <a:t>//not reachable, because those libs are app-server specific </a:t>
            </a:r>
          </a:p>
          <a:p>
            <a:pPr algn="l"/>
            <a:r>
              <a:rPr lang="en-US" sz="1200" dirty="0" smtClean="0"/>
              <a:t>implementations, and even removed now,  solution: </a:t>
            </a:r>
          </a:p>
          <a:p>
            <a:pPr marL="171450" indent="-171450" algn="l">
              <a:buFont typeface="Wingdings" panose="05000000000000000000" pitchFamily="2" charset="2"/>
              <a:buChar char="Ø"/>
            </a:pPr>
            <a:r>
              <a:rPr lang="en-US" sz="1200" dirty="0" err="1" smtClean="0"/>
              <a:t>javac</a:t>
            </a:r>
            <a:r>
              <a:rPr lang="en-US" sz="1200" dirty="0" smtClean="0"/>
              <a:t> </a:t>
            </a:r>
            <a:r>
              <a:rPr lang="en-US" sz="1200" b="1" dirty="0" smtClean="0">
                <a:solidFill>
                  <a:srgbClr val="00B0F0"/>
                </a:solidFill>
              </a:rPr>
              <a:t>--add-modules </a:t>
            </a:r>
            <a:r>
              <a:rPr lang="en-US" sz="1200" dirty="0" err="1" smtClean="0"/>
              <a:t>java.xml.bind</a:t>
            </a:r>
            <a:r>
              <a:rPr lang="en-US" sz="1200" dirty="0" smtClean="0"/>
              <a:t>  MigrationExample2.java</a:t>
            </a:r>
          </a:p>
          <a:p>
            <a:pPr marL="171450" indent="-171450" algn="l">
              <a:buFont typeface="Wingdings" panose="05000000000000000000" pitchFamily="2" charset="2"/>
              <a:buChar char="Ø"/>
            </a:pPr>
            <a:r>
              <a:rPr lang="en-US" sz="1200" dirty="0" smtClean="0"/>
              <a:t>java </a:t>
            </a:r>
            <a:r>
              <a:rPr lang="en-US" sz="1200" b="1" dirty="0"/>
              <a:t>--add-modules </a:t>
            </a:r>
            <a:r>
              <a:rPr lang="en-US" sz="1200" dirty="0" err="1"/>
              <a:t>java.xml.bind</a:t>
            </a:r>
            <a:r>
              <a:rPr lang="en-US" sz="1200" dirty="0"/>
              <a:t>  </a:t>
            </a:r>
            <a:r>
              <a:rPr lang="en-US" sz="1200" dirty="0" smtClean="0"/>
              <a:t>MigrationExample2</a:t>
            </a:r>
            <a:endParaRPr lang="en-US" sz="1200" dirty="0"/>
          </a:p>
          <a:p>
            <a:pPr marL="171450" indent="-171450" algn="l">
              <a:buFont typeface="Wingdings" panose="05000000000000000000" pitchFamily="2" charset="2"/>
              <a:buChar char="Ø"/>
            </a:pPr>
            <a:endParaRPr lang="en-US" sz="1200" dirty="0" smtClean="0"/>
          </a:p>
          <a:p>
            <a:pPr marL="171450" indent="-171450" algn="l">
              <a:buFont typeface="Wingdings" panose="05000000000000000000" pitchFamily="2" charset="2"/>
              <a:buChar char="Ø"/>
            </a:pPr>
            <a:r>
              <a:rPr lang="en-US" sz="1200" dirty="0"/>
              <a:t>java </a:t>
            </a:r>
            <a:r>
              <a:rPr lang="en-US" sz="1200" b="1" dirty="0"/>
              <a:t>--add-modules </a:t>
            </a:r>
            <a:r>
              <a:rPr lang="en-US" sz="1200" dirty="0" smtClean="0"/>
              <a:t>java.se.ee  </a:t>
            </a:r>
            <a:r>
              <a:rPr lang="en-US" sz="1200" dirty="0"/>
              <a:t>MigrationExample2</a:t>
            </a:r>
          </a:p>
          <a:p>
            <a:pPr marL="171450" indent="-171450" algn="l">
              <a:buFont typeface="Wingdings" panose="05000000000000000000" pitchFamily="2" charset="2"/>
              <a:buChar char="Ø"/>
            </a:pPr>
            <a:r>
              <a:rPr lang="en-US" sz="1200" dirty="0" err="1" smtClean="0">
                <a:solidFill>
                  <a:srgbClr val="170591"/>
                </a:solidFill>
                <a:latin typeface="Consolas" panose="020B0609020204030204" pitchFamily="49" charset="0"/>
              </a:rPr>
              <a:t>jdeps</a:t>
            </a:r>
            <a:r>
              <a:rPr lang="en-US" sz="1200" dirty="0" smtClean="0">
                <a:solidFill>
                  <a:srgbClr val="170591"/>
                </a:solidFill>
                <a:latin typeface="Consolas" panose="020B0609020204030204" pitchFamily="49" charset="0"/>
              </a:rPr>
              <a:t> </a:t>
            </a:r>
            <a:r>
              <a:rPr lang="en-US" sz="1200" dirty="0" smtClean="0"/>
              <a:t>MigrationExample2.class  </a:t>
            </a:r>
            <a:endParaRPr lang="en-US" sz="1200" dirty="0">
              <a:solidFill>
                <a:srgbClr val="170591"/>
              </a:solidFill>
              <a:latin typeface="Consolas" panose="020B0609020204030204" pitchFamily="49" charset="0"/>
            </a:endParaRPr>
          </a:p>
          <a:p>
            <a:pPr marL="171450" indent="-171450" algn="l">
              <a:buFont typeface="Wingdings" panose="05000000000000000000" pitchFamily="2" charset="2"/>
              <a:buChar char="Ø"/>
            </a:pPr>
            <a:endParaRPr lang="en-US" sz="1200" dirty="0" smtClean="0"/>
          </a:p>
          <a:p>
            <a:pPr algn="l"/>
            <a:endParaRPr lang="en-US" sz="1200" dirty="0"/>
          </a:p>
          <a:p>
            <a:pPr algn="l"/>
            <a:endParaRPr lang="en-US" sz="1200" dirty="0"/>
          </a:p>
        </p:txBody>
      </p:sp>
      <p:sp>
        <p:nvSpPr>
          <p:cNvPr id="10" name="Title 1"/>
          <p:cNvSpPr txBox="1">
            <a:spLocks/>
          </p:cNvSpPr>
          <p:nvPr/>
        </p:nvSpPr>
        <p:spPr>
          <a:xfrm>
            <a:off x="165580" y="96406"/>
            <a:ext cx="8978420" cy="812800"/>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smtClean="0"/>
              <a:t>Migrating </a:t>
            </a:r>
            <a:r>
              <a:rPr lang="en-US" sz="3600" b="1" dirty="0" err="1"/>
              <a:t>Classpath</a:t>
            </a:r>
            <a:r>
              <a:rPr lang="en-US" sz="3600" b="1" dirty="0"/>
              <a:t> </a:t>
            </a:r>
            <a:r>
              <a:rPr lang="en-US" sz="3600" dirty="0"/>
              <a:t> based apps to Module </a:t>
            </a:r>
            <a:r>
              <a:rPr lang="en-US" sz="3600" dirty="0" smtClean="0"/>
              <a:t>based (</a:t>
            </a:r>
            <a:r>
              <a:rPr lang="en-US" sz="3600" dirty="0" err="1" smtClean="0"/>
              <a:t>modulepath</a:t>
            </a:r>
            <a:r>
              <a:rPr lang="en-US" sz="3600" dirty="0" smtClean="0"/>
              <a:t>) - Concerns</a:t>
            </a:r>
            <a:endParaRPr lang="en-US" sz="3600" dirty="0"/>
          </a:p>
          <a:p>
            <a:pPr algn="l"/>
            <a:r>
              <a:rPr lang="en-US" sz="3600" dirty="0" smtClean="0"/>
              <a:t>  </a:t>
            </a:r>
            <a:endParaRPr lang="en-US" sz="3600" dirty="0"/>
          </a:p>
        </p:txBody>
      </p:sp>
      <p:sp>
        <p:nvSpPr>
          <p:cNvPr id="2" name="Rectangle 1"/>
          <p:cNvSpPr/>
          <p:nvPr/>
        </p:nvSpPr>
        <p:spPr>
          <a:xfrm>
            <a:off x="3048000" y="1997839"/>
            <a:ext cx="6096000" cy="369332"/>
          </a:xfrm>
          <a:prstGeom prst="rect">
            <a:avLst/>
          </a:prstGeom>
        </p:spPr>
        <p:txBody>
          <a:bodyPr>
            <a:spAutoFit/>
          </a:bodyPr>
          <a:lstStyle/>
          <a:p>
            <a:endParaRPr lang="en-US" dirty="0"/>
          </a:p>
        </p:txBody>
      </p:sp>
      <p:pic>
        <p:nvPicPr>
          <p:cNvPr id="3" name="Picture 2"/>
          <p:cNvPicPr>
            <a:picLocks noChangeAspect="1"/>
          </p:cNvPicPr>
          <p:nvPr/>
        </p:nvPicPr>
        <p:blipFill>
          <a:blip r:embed="rId3"/>
          <a:stretch>
            <a:fillRect/>
          </a:stretch>
        </p:blipFill>
        <p:spPr>
          <a:xfrm>
            <a:off x="5738434" y="739622"/>
            <a:ext cx="5849887" cy="967595"/>
          </a:xfrm>
          <a:prstGeom prst="rect">
            <a:avLst/>
          </a:prstGeom>
        </p:spPr>
      </p:pic>
      <p:pic>
        <p:nvPicPr>
          <p:cNvPr id="6" name="Picture 5"/>
          <p:cNvPicPr>
            <a:picLocks noChangeAspect="1"/>
          </p:cNvPicPr>
          <p:nvPr/>
        </p:nvPicPr>
        <p:blipFill>
          <a:blip r:embed="rId4"/>
          <a:stretch>
            <a:fillRect/>
          </a:stretch>
        </p:blipFill>
        <p:spPr>
          <a:xfrm>
            <a:off x="5451900" y="1876801"/>
            <a:ext cx="6607475" cy="1061475"/>
          </a:xfrm>
          <a:prstGeom prst="rect">
            <a:avLst/>
          </a:prstGeom>
        </p:spPr>
      </p:pic>
      <p:pic>
        <p:nvPicPr>
          <p:cNvPr id="15" name="Picture 14"/>
          <p:cNvPicPr>
            <a:picLocks noChangeAspect="1"/>
          </p:cNvPicPr>
          <p:nvPr/>
        </p:nvPicPr>
        <p:blipFill>
          <a:blip r:embed="rId5"/>
          <a:stretch>
            <a:fillRect/>
          </a:stretch>
        </p:blipFill>
        <p:spPr>
          <a:xfrm>
            <a:off x="5451900" y="3050055"/>
            <a:ext cx="6422954" cy="3425038"/>
          </a:xfrm>
          <a:prstGeom prst="rect">
            <a:avLst/>
          </a:prstGeom>
        </p:spPr>
      </p:pic>
      <p:sp>
        <p:nvSpPr>
          <p:cNvPr id="16" name="Rectangle 15"/>
          <p:cNvSpPr/>
          <p:nvPr/>
        </p:nvSpPr>
        <p:spPr>
          <a:xfrm>
            <a:off x="165580" y="6457890"/>
            <a:ext cx="11315220" cy="400110"/>
          </a:xfrm>
          <a:prstGeom prst="rect">
            <a:avLst/>
          </a:prstGeom>
        </p:spPr>
        <p:txBody>
          <a:bodyPr wrap="square">
            <a:spAutoFit/>
          </a:bodyPr>
          <a:lstStyle/>
          <a:p>
            <a:r>
              <a:rPr lang="en-US" sz="1000" dirty="0"/>
              <a:t>C:\workspace-JavaNew\Java-Features\src\main\java\features\in\java9&gt;jdeps </a:t>
            </a:r>
            <a:r>
              <a:rPr lang="en-US" sz="1000" dirty="0" smtClean="0"/>
              <a:t>MigrationExample2.class</a:t>
            </a:r>
          </a:p>
          <a:p>
            <a:endParaRPr lang="en-US" sz="1000" dirty="0"/>
          </a:p>
        </p:txBody>
      </p:sp>
      <p:pic>
        <p:nvPicPr>
          <p:cNvPr id="4" name="Picture 3"/>
          <p:cNvPicPr>
            <a:picLocks noChangeAspect="1"/>
          </p:cNvPicPr>
          <p:nvPr/>
        </p:nvPicPr>
        <p:blipFill>
          <a:blip r:embed="rId6"/>
          <a:stretch>
            <a:fillRect/>
          </a:stretch>
        </p:blipFill>
        <p:spPr>
          <a:xfrm>
            <a:off x="2914998" y="4922224"/>
            <a:ext cx="2381812" cy="1462034"/>
          </a:xfrm>
          <a:prstGeom prst="rect">
            <a:avLst/>
          </a:prstGeom>
        </p:spPr>
      </p:pic>
    </p:spTree>
    <p:extLst>
      <p:ext uri="{BB962C8B-B14F-4D97-AF65-F5344CB8AC3E}">
        <p14:creationId xmlns:p14="http://schemas.microsoft.com/office/powerpoint/2010/main" val="3189260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4616" y="134540"/>
            <a:ext cx="52705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t>Using New Tools in JDK 9 </a:t>
            </a:r>
            <a:endParaRPr lang="en-US" sz="3600" dirty="0"/>
          </a:p>
        </p:txBody>
      </p:sp>
      <p:sp>
        <p:nvSpPr>
          <p:cNvPr id="7" name="Content Placeholder 2"/>
          <p:cNvSpPr txBox="1">
            <a:spLocks/>
          </p:cNvSpPr>
          <p:nvPr/>
        </p:nvSpPr>
        <p:spPr>
          <a:xfrm>
            <a:off x="314616" y="947340"/>
            <a:ext cx="11658309" cy="548890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Wingdings" panose="05000000000000000000" pitchFamily="2" charset="2"/>
              <a:buChar char="§"/>
            </a:pPr>
            <a:r>
              <a:rPr lang="en-US" sz="1400" b="1" dirty="0" err="1"/>
              <a:t>j</a:t>
            </a:r>
            <a:r>
              <a:rPr lang="en-US" sz="1400" b="1" dirty="0" err="1" smtClean="0"/>
              <a:t>deprscan</a:t>
            </a:r>
            <a:r>
              <a:rPr lang="en-US" sz="1400" b="1" dirty="0" smtClean="0"/>
              <a:t>   -  </a:t>
            </a:r>
            <a:r>
              <a:rPr lang="en-US" sz="1400" dirty="0" smtClean="0"/>
              <a:t>used to scan usage of deprecated APIs in jar file, </a:t>
            </a:r>
            <a:r>
              <a:rPr lang="en-US" sz="1400" dirty="0" err="1" smtClean="0"/>
              <a:t>classpath</a:t>
            </a:r>
            <a:r>
              <a:rPr lang="en-US" sz="1400" dirty="0" smtClean="0"/>
              <a:t>, or </a:t>
            </a:r>
            <a:r>
              <a:rPr lang="en-US" sz="1400" dirty="0" err="1" smtClean="0"/>
              <a:t>src</a:t>
            </a:r>
            <a:r>
              <a:rPr lang="en-US" sz="1400" dirty="0"/>
              <a:t>-</a:t>
            </a:r>
            <a:r>
              <a:rPr lang="en-US" sz="1400" dirty="0" smtClean="0"/>
              <a:t>dir.</a:t>
            </a:r>
          </a:p>
          <a:p>
            <a:pPr algn="l"/>
            <a:r>
              <a:rPr lang="en-US" sz="1200" b="1" dirty="0" smtClean="0">
                <a:latin typeface="Calibri" panose="020F0502020204030204" pitchFamily="34" charset="0"/>
                <a:cs typeface="Calibri" panose="020F0502020204030204" pitchFamily="34" charset="0"/>
              </a:rPr>
              <a:t>&gt;</a:t>
            </a:r>
            <a:r>
              <a:rPr lang="en-US" sz="1200" dirty="0">
                <a:solidFill>
                  <a:srgbClr val="00B050"/>
                </a:solidFill>
                <a:latin typeface="Calibri" panose="020F0502020204030204" pitchFamily="34" charset="0"/>
                <a:cs typeface="Calibri" panose="020F0502020204030204" pitchFamily="34" charset="0"/>
              </a:rPr>
              <a:t>jdeprscan.exe</a:t>
            </a:r>
            <a:r>
              <a:rPr lang="en-US" sz="1200" dirty="0">
                <a:latin typeface="Calibri" panose="020F0502020204030204" pitchFamily="34" charset="0"/>
                <a:cs typeface="Calibri" panose="020F0502020204030204" pitchFamily="34" charset="0"/>
              </a:rPr>
              <a:t>  --class-path  . </a:t>
            </a:r>
            <a:r>
              <a:rPr lang="en-US" sz="1200" dirty="0" smtClean="0">
                <a:latin typeface="Calibri" panose="020F0502020204030204" pitchFamily="34" charset="0"/>
                <a:cs typeface="Calibri" panose="020F0502020204030204" pitchFamily="34" charset="0"/>
              </a:rPr>
              <a:t>ProcessApiImprovements_JEP102</a:t>
            </a:r>
          </a:p>
          <a:p>
            <a:pPr algn="l"/>
            <a:r>
              <a:rPr lang="en-US" sz="1200" dirty="0" smtClean="0">
                <a:latin typeface="Calibri" panose="020F0502020204030204" pitchFamily="34" charset="0"/>
                <a:cs typeface="Calibri" panose="020F0502020204030204" pitchFamily="34" charset="0"/>
              </a:rPr>
              <a:t>class </a:t>
            </a:r>
            <a:r>
              <a:rPr lang="en-US" sz="1200" dirty="0">
                <a:latin typeface="Calibri" panose="020F0502020204030204" pitchFamily="34" charset="0"/>
                <a:cs typeface="Calibri" panose="020F0502020204030204" pitchFamily="34" charset="0"/>
              </a:rPr>
              <a:t>features/in/java9/ProcessApiImprovements_JEP102 </a:t>
            </a:r>
            <a:r>
              <a:rPr lang="en-US" sz="1200" dirty="0">
                <a:solidFill>
                  <a:srgbClr val="FF0000"/>
                </a:solidFill>
                <a:latin typeface="Calibri" panose="020F0502020204030204" pitchFamily="34" charset="0"/>
                <a:cs typeface="Calibri" panose="020F0502020204030204" pitchFamily="34" charset="0"/>
              </a:rPr>
              <a:t>uses deprecated method </a:t>
            </a:r>
            <a:r>
              <a:rPr lang="en-US" sz="1200" dirty="0">
                <a:latin typeface="Calibri" panose="020F0502020204030204" pitchFamily="34" charset="0"/>
                <a:cs typeface="Calibri" panose="020F0502020204030204" pitchFamily="34" charset="0"/>
              </a:rPr>
              <a:t>java/</a:t>
            </a:r>
            <a:r>
              <a:rPr lang="en-US" sz="1200" dirty="0" err="1">
                <a:latin typeface="Calibri" panose="020F0502020204030204" pitchFamily="34" charset="0"/>
                <a:cs typeface="Calibri" panose="020F0502020204030204" pitchFamily="34" charset="0"/>
              </a:rPr>
              <a:t>awt</a:t>
            </a:r>
            <a:r>
              <a:rPr lang="en-US" sz="1200" dirty="0">
                <a:latin typeface="Calibri" panose="020F0502020204030204" pitchFamily="34" charset="0"/>
                <a:cs typeface="Calibri" panose="020F0502020204030204" pitchFamily="34" charset="0"/>
              </a:rPr>
              <a:t>/List::</a:t>
            </a:r>
            <a:r>
              <a:rPr lang="en-US" sz="1200" dirty="0" err="1">
                <a:latin typeface="Calibri" panose="020F0502020204030204" pitchFamily="34" charset="0"/>
                <a:cs typeface="Calibri" panose="020F0502020204030204" pitchFamily="34" charset="0"/>
              </a:rPr>
              <a:t>addItem</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Ljava</a:t>
            </a:r>
            <a:r>
              <a:rPr lang="en-US" sz="1200" dirty="0">
                <a:latin typeface="Calibri" panose="020F0502020204030204" pitchFamily="34" charset="0"/>
                <a:cs typeface="Calibri" panose="020F0502020204030204" pitchFamily="34" charset="0"/>
              </a:rPr>
              <a:t>/</a:t>
            </a:r>
            <a:r>
              <a:rPr lang="en-US" sz="1200" dirty="0" err="1">
                <a:latin typeface="Calibri" panose="020F0502020204030204" pitchFamily="34" charset="0"/>
                <a:cs typeface="Calibri" panose="020F0502020204030204" pitchFamily="34" charset="0"/>
              </a:rPr>
              <a:t>lang</a:t>
            </a:r>
            <a:r>
              <a:rPr lang="en-US" sz="1200" dirty="0">
                <a:latin typeface="Calibri" panose="020F0502020204030204" pitchFamily="34" charset="0"/>
                <a:cs typeface="Calibri" panose="020F0502020204030204" pitchFamily="34" charset="0"/>
              </a:rPr>
              <a:t>/String;)V</a:t>
            </a:r>
            <a:endParaRPr lang="en-US" sz="1200" dirty="0" smtClean="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
            </a:pPr>
            <a:r>
              <a:rPr lang="en-US" sz="1400" b="1" dirty="0" err="1" smtClean="0"/>
              <a:t>jdeps</a:t>
            </a:r>
            <a:r>
              <a:rPr lang="en-US" sz="1400" b="1" dirty="0" smtClean="0"/>
              <a:t>   </a:t>
            </a:r>
            <a:r>
              <a:rPr lang="en-US" sz="1400" b="1" dirty="0"/>
              <a:t>- </a:t>
            </a:r>
            <a:r>
              <a:rPr lang="en-US" sz="1400" dirty="0" smtClean="0"/>
              <a:t>analysis your code base (by path to the .class file, </a:t>
            </a:r>
            <a:r>
              <a:rPr lang="en-US" sz="1400" dirty="0" err="1" smtClean="0"/>
              <a:t>dir</a:t>
            </a:r>
            <a:r>
              <a:rPr lang="en-US" sz="1400" dirty="0" smtClean="0"/>
              <a:t>, jar) list package-wise dependencies and modules. Helpful to migrate to modular-app. </a:t>
            </a:r>
            <a:endParaRPr lang="en-US" sz="1400" dirty="0"/>
          </a:p>
          <a:p>
            <a:pPr algn="l"/>
            <a:r>
              <a:rPr lang="en-US" sz="1200" dirty="0">
                <a:latin typeface="Calibri" panose="020F0502020204030204" pitchFamily="34" charset="0"/>
                <a:cs typeface="Calibri" panose="020F0502020204030204" pitchFamily="34" charset="0"/>
              </a:rPr>
              <a:t>C:\workspace-JavaNew\Java-Features\src\main\java\features\in\java9&gt;</a:t>
            </a:r>
            <a:r>
              <a:rPr lang="en-US" sz="1200" dirty="0">
                <a:solidFill>
                  <a:srgbClr val="00B050"/>
                </a:solidFill>
                <a:latin typeface="Calibri" panose="020F0502020204030204" pitchFamily="34" charset="0"/>
                <a:cs typeface="Calibri" panose="020F0502020204030204" pitchFamily="34" charset="0"/>
              </a:rPr>
              <a:t>jdeps </a:t>
            </a:r>
            <a:r>
              <a:rPr lang="en-US" sz="1200" dirty="0" smtClean="0">
                <a:solidFill>
                  <a:srgbClr val="00B050"/>
                </a:solidFill>
                <a:latin typeface="Calibri" panose="020F0502020204030204" pitchFamily="34" charset="0"/>
                <a:cs typeface="Calibri" panose="020F0502020204030204" pitchFamily="34" charset="0"/>
              </a:rPr>
              <a:t>.</a:t>
            </a:r>
          </a:p>
          <a:p>
            <a:pPr marL="285750" indent="-285750" algn="l">
              <a:buFont typeface="Wingdings" panose="05000000000000000000" pitchFamily="2" charset="2"/>
              <a:buChar char="§"/>
            </a:pPr>
            <a:r>
              <a:rPr lang="en-US" sz="1400" b="1" dirty="0" err="1" smtClean="0"/>
              <a:t>jlink</a:t>
            </a:r>
            <a:r>
              <a:rPr lang="en-US" sz="1200" b="1" dirty="0" smtClean="0"/>
              <a:t>  </a:t>
            </a:r>
            <a:r>
              <a:rPr lang="en-US" sz="1200" b="1" dirty="0"/>
              <a:t>-  </a:t>
            </a:r>
            <a:r>
              <a:rPr lang="en-US" sz="1200" dirty="0" smtClean="0"/>
              <a:t>used to select modules and create a smaller runtime image  with the selected modules.  </a:t>
            </a:r>
            <a:r>
              <a:rPr lang="en-US" sz="1200" dirty="0" err="1">
                <a:solidFill>
                  <a:srgbClr val="170591"/>
                </a:solidFill>
                <a:latin typeface="Consolas" panose="020B0609020204030204" pitchFamily="49" charset="0"/>
              </a:rPr>
              <a:t>jlink</a:t>
            </a:r>
            <a:r>
              <a:rPr lang="en-US" sz="1200" dirty="0">
                <a:solidFill>
                  <a:srgbClr val="170591"/>
                </a:solidFill>
                <a:latin typeface="Consolas" panose="020B0609020204030204" pitchFamily="49" charset="0"/>
              </a:rPr>
              <a:t> – Java Linker </a:t>
            </a:r>
            <a:endParaRPr lang="en-US" sz="1200" dirty="0"/>
          </a:p>
          <a:p>
            <a:pPr algn="l"/>
            <a:r>
              <a:rPr lang="en-US" sz="1200" dirty="0" smtClean="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jlink</a:t>
            </a:r>
            <a:r>
              <a:rPr lang="en-US" sz="1200" dirty="0">
                <a:latin typeface="Calibri" panose="020F0502020204030204" pitchFamily="34" charset="0"/>
                <a:cs typeface="Calibri" panose="020F0502020204030204" pitchFamily="34" charset="0"/>
              </a:rPr>
              <a:t> --module-path mods/:%JAVA_HOME/</a:t>
            </a:r>
            <a:r>
              <a:rPr lang="en-US" sz="1200" dirty="0" err="1">
                <a:latin typeface="Calibri" panose="020F0502020204030204" pitchFamily="34" charset="0"/>
                <a:cs typeface="Calibri" panose="020F0502020204030204" pitchFamily="34" charset="0"/>
              </a:rPr>
              <a:t>jmods</a:t>
            </a:r>
            <a:r>
              <a:rPr lang="en-US" sz="1200" dirty="0">
                <a:latin typeface="Calibri" panose="020F0502020204030204" pitchFamily="34" charset="0"/>
                <a:cs typeface="Calibri" panose="020F0502020204030204" pitchFamily="34" charset="0"/>
              </a:rPr>
              <a:t> --add-modules comp-</a:t>
            </a:r>
            <a:r>
              <a:rPr lang="en-US" sz="1200" dirty="0" err="1">
                <a:latin typeface="Calibri" panose="020F0502020204030204" pitchFamily="34" charset="0"/>
                <a:cs typeface="Calibri" panose="020F0502020204030204" pitchFamily="34" charset="0"/>
              </a:rPr>
              <a:t>packt</a:t>
            </a:r>
            <a:r>
              <a:rPr lang="en-US" sz="1200" dirty="0">
                <a:latin typeface="Calibri" panose="020F0502020204030204" pitchFamily="34" charset="0"/>
                <a:cs typeface="Calibri" panose="020F0502020204030204" pitchFamily="34" charset="0"/>
              </a:rPr>
              <a:t> --output </a:t>
            </a:r>
            <a:r>
              <a:rPr lang="en-US" sz="1200" dirty="0" err="1">
                <a:latin typeface="Calibri" panose="020F0502020204030204" pitchFamily="34" charset="0"/>
                <a:cs typeface="Calibri" panose="020F0502020204030204" pitchFamily="34" charset="0"/>
              </a:rPr>
              <a:t>img</a:t>
            </a:r>
            <a:r>
              <a:rPr lang="en-US" sz="1200" dirty="0">
                <a:latin typeface="Calibri" panose="020F0502020204030204" pitchFamily="34" charset="0"/>
                <a:cs typeface="Calibri" panose="020F0502020204030204" pitchFamily="34" charset="0"/>
              </a:rPr>
              <a:t> </a:t>
            </a:r>
            <a:endParaRPr lang="en-US" sz="1200" dirty="0" smtClean="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
            </a:pPr>
            <a:r>
              <a:rPr lang="en-US" sz="1400" b="1" dirty="0" err="1"/>
              <a:t>jmod</a:t>
            </a:r>
            <a:r>
              <a:rPr lang="en-US" sz="1200" b="1" dirty="0"/>
              <a:t>  -  </a:t>
            </a:r>
            <a:r>
              <a:rPr lang="en-US" sz="1200" dirty="0"/>
              <a:t>is a new format for  packaging your modules.  This format allows including native-code, </a:t>
            </a:r>
            <a:r>
              <a:rPr lang="en-US" sz="1200" dirty="0" err="1"/>
              <a:t>config</a:t>
            </a:r>
            <a:r>
              <a:rPr lang="en-US" sz="1200" dirty="0"/>
              <a:t>-files, and other data that do not fit into jar-file. </a:t>
            </a:r>
            <a:endParaRPr lang="en-US" sz="1200" dirty="0" smtClean="0"/>
          </a:p>
          <a:p>
            <a:pPr algn="l"/>
            <a:r>
              <a:rPr lang="en-US" sz="1200" dirty="0" smtClean="0"/>
              <a:t>The Java </a:t>
            </a:r>
            <a:r>
              <a:rPr lang="en-US" sz="1200" dirty="0"/>
              <a:t>modules are packaged as JMOD files.  </a:t>
            </a:r>
            <a:r>
              <a:rPr lang="en-US" sz="1200" dirty="0" err="1">
                <a:solidFill>
                  <a:srgbClr val="00B050"/>
                </a:solidFill>
              </a:rPr>
              <a:t>jmod</a:t>
            </a:r>
            <a:r>
              <a:rPr lang="en-US" sz="1200" dirty="0"/>
              <a:t> command-line allows create/list/describe/hash  JMOD files.     </a:t>
            </a:r>
          </a:p>
          <a:p>
            <a:pPr algn="l"/>
            <a:r>
              <a:rPr lang="en-US" sz="1200" dirty="0">
                <a:latin typeface="Calibri" panose="020F0502020204030204" pitchFamily="34" charset="0"/>
                <a:cs typeface="Calibri" panose="020F0502020204030204" pitchFamily="34" charset="0"/>
              </a:rPr>
              <a:t>&gt;</a:t>
            </a:r>
            <a:r>
              <a:rPr lang="en-US" sz="1200" dirty="0" err="1">
                <a:latin typeface="Calibri" panose="020F0502020204030204" pitchFamily="34" charset="0"/>
                <a:cs typeface="Calibri" panose="020F0502020204030204" pitchFamily="34" charset="0"/>
              </a:rPr>
              <a:t>jmod</a:t>
            </a:r>
            <a:r>
              <a:rPr lang="en-US" sz="1200" dirty="0">
                <a:latin typeface="Calibri" panose="020F0502020204030204" pitchFamily="34" charset="0"/>
                <a:cs typeface="Calibri" panose="020F0502020204030204" pitchFamily="34" charset="0"/>
              </a:rPr>
              <a:t> ..  </a:t>
            </a:r>
            <a:endParaRPr lang="en-US" sz="1200" dirty="0" smtClean="0">
              <a:latin typeface="Calibri" panose="020F0502020204030204" pitchFamily="34" charset="0"/>
              <a:cs typeface="Calibri" panose="020F0502020204030204" pitchFamily="34" charset="0"/>
            </a:endParaRPr>
          </a:p>
          <a:p>
            <a:pPr algn="l"/>
            <a:r>
              <a:rPr lang="en-US" sz="1400" b="1" dirty="0" err="1"/>
              <a:t>jjs</a:t>
            </a:r>
            <a:r>
              <a:rPr lang="en-US" sz="1400" b="1" dirty="0"/>
              <a:t> </a:t>
            </a:r>
            <a:r>
              <a:rPr lang="en-US" sz="1200" b="1" dirty="0"/>
              <a:t>- </a:t>
            </a:r>
            <a:r>
              <a:rPr lang="en-US" sz="1200" dirty="0"/>
              <a:t> -- removed in Java 15 (….)  </a:t>
            </a:r>
            <a:endParaRPr lang="en-US" sz="1200" dirty="0">
              <a:latin typeface="Calibri" panose="020F0502020204030204" pitchFamily="34" charset="0"/>
              <a:cs typeface="Calibri" panose="020F0502020204030204" pitchFamily="34" charset="0"/>
            </a:endParaRPr>
          </a:p>
          <a:p>
            <a:pPr algn="l"/>
            <a:endParaRPr lang="en-US" sz="1200" dirty="0">
              <a:latin typeface="Calibri" panose="020F0502020204030204" pitchFamily="34" charset="0"/>
              <a:cs typeface="Calibri" panose="020F0502020204030204" pitchFamily="34" charset="0"/>
            </a:endParaRPr>
          </a:p>
          <a:p>
            <a:pPr marL="285750" indent="-285750" algn="l">
              <a:buFont typeface="Wingdings" panose="05000000000000000000" pitchFamily="2" charset="2"/>
              <a:buChar char="§"/>
            </a:pPr>
            <a:r>
              <a:rPr lang="en-US" altLang="en-US" sz="1200" b="1" dirty="0" smtClean="0">
                <a:solidFill>
                  <a:srgbClr val="00488A"/>
                </a:solidFill>
                <a:latin typeface="Courier"/>
              </a:rPr>
              <a:t>Diagnostic </a:t>
            </a:r>
            <a:r>
              <a:rPr lang="en-US" altLang="en-US" sz="1200" b="1" dirty="0">
                <a:solidFill>
                  <a:srgbClr val="00488A"/>
                </a:solidFill>
                <a:latin typeface="Courier"/>
              </a:rPr>
              <a:t>tools</a:t>
            </a:r>
            <a:r>
              <a:rPr lang="en-US" altLang="en-US" sz="1200" dirty="0">
                <a:solidFill>
                  <a:srgbClr val="00488A"/>
                </a:solidFill>
                <a:latin typeface="Courier"/>
              </a:rPr>
              <a:t>: </a:t>
            </a:r>
            <a:r>
              <a:rPr lang="en-US" altLang="en-US" sz="1200" dirty="0" err="1">
                <a:solidFill>
                  <a:srgbClr val="00488A"/>
                </a:solidFill>
                <a:latin typeface="Courier"/>
              </a:rPr>
              <a:t>Jcmd</a:t>
            </a:r>
            <a:r>
              <a:rPr lang="en-US" altLang="en-US" sz="1200" dirty="0">
                <a:solidFill>
                  <a:srgbClr val="00488A"/>
                </a:solidFill>
                <a:latin typeface="Courier"/>
              </a:rPr>
              <a:t>, </a:t>
            </a:r>
            <a:r>
              <a:rPr lang="en-US" altLang="en-US" sz="1200" dirty="0" err="1">
                <a:solidFill>
                  <a:srgbClr val="00488A"/>
                </a:solidFill>
                <a:latin typeface="Courier"/>
              </a:rPr>
              <a:t>jinfo</a:t>
            </a:r>
            <a:r>
              <a:rPr lang="en-US" altLang="en-US" sz="1200" dirty="0">
                <a:solidFill>
                  <a:srgbClr val="00488A"/>
                </a:solidFill>
                <a:latin typeface="Courier"/>
              </a:rPr>
              <a:t>, </a:t>
            </a:r>
            <a:r>
              <a:rPr lang="en-US" altLang="en-US" sz="1200" dirty="0" err="1" smtClean="0">
                <a:solidFill>
                  <a:srgbClr val="00488A"/>
                </a:solidFill>
                <a:latin typeface="Courier"/>
              </a:rPr>
              <a:t>jps</a:t>
            </a:r>
            <a:r>
              <a:rPr lang="en-US" altLang="en-US" sz="1200" dirty="0" smtClean="0">
                <a:solidFill>
                  <a:srgbClr val="00488A"/>
                </a:solidFill>
                <a:latin typeface="Courier"/>
              </a:rPr>
              <a:t>, </a:t>
            </a:r>
            <a:r>
              <a:rPr lang="en-US" altLang="en-US" sz="1200" dirty="0" err="1" smtClean="0">
                <a:solidFill>
                  <a:srgbClr val="00488A"/>
                </a:solidFill>
                <a:latin typeface="Courier"/>
              </a:rPr>
              <a:t>jmap</a:t>
            </a:r>
            <a:r>
              <a:rPr lang="en-US" altLang="en-US" sz="1200" dirty="0" smtClean="0">
                <a:solidFill>
                  <a:srgbClr val="00488A"/>
                </a:solidFill>
                <a:latin typeface="Courier"/>
              </a:rPr>
              <a:t>, </a:t>
            </a:r>
            <a:r>
              <a:rPr lang="en-US" altLang="en-US" sz="1200" dirty="0" err="1" smtClean="0">
                <a:solidFill>
                  <a:srgbClr val="00488A"/>
                </a:solidFill>
                <a:latin typeface="Courier"/>
              </a:rPr>
              <a:t>jstack</a:t>
            </a:r>
            <a:r>
              <a:rPr lang="en-US" altLang="en-US" sz="1200" dirty="0" smtClean="0">
                <a:solidFill>
                  <a:srgbClr val="00488A"/>
                </a:solidFill>
                <a:latin typeface="Courier"/>
              </a:rPr>
              <a:t>,  </a:t>
            </a:r>
            <a:r>
              <a:rPr lang="en-US" altLang="en-US" sz="1200" dirty="0" err="1" smtClean="0">
                <a:solidFill>
                  <a:srgbClr val="00488A"/>
                </a:solidFill>
                <a:latin typeface="Courier"/>
              </a:rPr>
              <a:t>jstat</a:t>
            </a:r>
            <a:r>
              <a:rPr lang="en-US" altLang="en-US" sz="1200" dirty="0" smtClean="0">
                <a:solidFill>
                  <a:srgbClr val="00488A"/>
                </a:solidFill>
                <a:latin typeface="Courier"/>
              </a:rPr>
              <a:t>,   </a:t>
            </a:r>
            <a:r>
              <a:rPr lang="en-US" altLang="en-US" sz="1200" dirty="0" smtClean="0">
                <a:solidFill>
                  <a:srgbClr val="424F69"/>
                </a:solidFill>
                <a:latin typeface="Consolas" panose="020B0609020204030204" pitchFamily="49" charset="0"/>
                <a:hlinkClick r:id="rId3"/>
              </a:rPr>
              <a:t>https</a:t>
            </a:r>
            <a:r>
              <a:rPr lang="en-US" altLang="en-US" sz="1200" dirty="0">
                <a:solidFill>
                  <a:srgbClr val="424F69"/>
                </a:solidFill>
                <a:latin typeface="Consolas" panose="020B0609020204030204" pitchFamily="49" charset="0"/>
                <a:hlinkClick r:id="rId3"/>
              </a:rPr>
              <a:t>://visualvm.github.io</a:t>
            </a:r>
            <a:r>
              <a:rPr lang="en-US" altLang="en-US" sz="1200" dirty="0">
                <a:solidFill>
                  <a:srgbClr val="424F69"/>
                </a:solidFill>
                <a:latin typeface="Consolas" panose="020B0609020204030204" pitchFamily="49" charset="0"/>
              </a:rPr>
              <a:t> </a:t>
            </a:r>
            <a:r>
              <a:rPr lang="en-US" altLang="en-US" sz="1200" dirty="0">
                <a:solidFill>
                  <a:srgbClr val="00488A"/>
                </a:solidFill>
                <a:latin typeface="Courier"/>
              </a:rPr>
              <a:t> </a:t>
            </a:r>
          </a:p>
          <a:p>
            <a:pPr marL="285750" indent="-285750" algn="l">
              <a:buFont typeface="Wingdings" panose="05000000000000000000" pitchFamily="2" charset="2"/>
              <a:buChar char="§"/>
            </a:pPr>
            <a:r>
              <a:rPr lang="en-US" sz="1400" b="1" dirty="0" err="1" smtClean="0"/>
              <a:t>jshell</a:t>
            </a:r>
            <a:r>
              <a:rPr lang="en-US" sz="1200" b="1" dirty="0" smtClean="0"/>
              <a:t>  -  </a:t>
            </a:r>
            <a:r>
              <a:rPr lang="en-US" sz="1200" dirty="0" smtClean="0"/>
              <a:t>JEP </a:t>
            </a:r>
            <a:r>
              <a:rPr lang="en-US" sz="1200" dirty="0"/>
              <a:t>222:  </a:t>
            </a:r>
            <a:r>
              <a:rPr lang="en-US" sz="1200" dirty="0" err="1"/>
              <a:t>Jshell</a:t>
            </a:r>
            <a:r>
              <a:rPr lang="en-US" sz="1200" b="1" dirty="0"/>
              <a:t> </a:t>
            </a:r>
            <a:r>
              <a:rPr lang="en-US" sz="1200" dirty="0"/>
              <a:t>(REPL – </a:t>
            </a:r>
            <a:r>
              <a:rPr lang="en-US" sz="1200" b="1" dirty="0"/>
              <a:t>R</a:t>
            </a:r>
            <a:r>
              <a:rPr lang="en-US" sz="1200" dirty="0"/>
              <a:t>ead, </a:t>
            </a:r>
            <a:r>
              <a:rPr lang="en-US" sz="1200" b="1" dirty="0" err="1"/>
              <a:t>E</a:t>
            </a:r>
            <a:r>
              <a:rPr lang="en-US" sz="1200" dirty="0" err="1"/>
              <a:t>val</a:t>
            </a:r>
            <a:r>
              <a:rPr lang="en-US" sz="1200" dirty="0"/>
              <a:t>, </a:t>
            </a:r>
            <a:r>
              <a:rPr lang="en-US" sz="1200" b="1" dirty="0"/>
              <a:t>P</a:t>
            </a:r>
            <a:r>
              <a:rPr lang="en-US" sz="1200" dirty="0"/>
              <a:t>rint, </a:t>
            </a:r>
            <a:r>
              <a:rPr lang="en-US" sz="1200" b="1" dirty="0"/>
              <a:t>L</a:t>
            </a:r>
            <a:r>
              <a:rPr lang="en-US" sz="1200" dirty="0"/>
              <a:t>oop)   similar to </a:t>
            </a:r>
            <a:r>
              <a:rPr lang="en-US" sz="1200" dirty="0" err="1"/>
              <a:t>NodeJS</a:t>
            </a:r>
            <a:r>
              <a:rPr lang="en-US" sz="1200" dirty="0"/>
              <a:t>, List, Groovy, Scala </a:t>
            </a:r>
            <a:r>
              <a:rPr lang="en-US" sz="1200" dirty="0" smtClean="0"/>
              <a:t>has.   Easily, quickly </a:t>
            </a:r>
            <a:r>
              <a:rPr lang="en-US" sz="1200" dirty="0"/>
              <a:t>test new ideas, new features, review API, small POC. Just on </a:t>
            </a:r>
            <a:r>
              <a:rPr lang="en-US" sz="1200" dirty="0" smtClean="0"/>
              <a:t>CMD.  No need to write java class, </a:t>
            </a:r>
            <a:r>
              <a:rPr lang="en-US" sz="1200" dirty="0" err="1" smtClean="0"/>
              <a:t>compile,run</a:t>
            </a:r>
            <a:r>
              <a:rPr lang="en-US" sz="1200" dirty="0" smtClean="0"/>
              <a:t>.  Support </a:t>
            </a:r>
            <a:r>
              <a:rPr lang="en-US" sz="1200" dirty="0"/>
              <a:t>code </a:t>
            </a:r>
            <a:r>
              <a:rPr lang="en-US" sz="1200" dirty="0" smtClean="0"/>
              <a:t>completion (TAB-TAB), </a:t>
            </a:r>
            <a:r>
              <a:rPr lang="en-US" sz="1200" dirty="0"/>
              <a:t>analyze,  build-in </a:t>
            </a:r>
            <a:r>
              <a:rPr lang="en-US" sz="1200" dirty="0" smtClean="0"/>
              <a:t>doc.  Auto exception-handling on checked ones, but you can do it explicitly. </a:t>
            </a:r>
          </a:p>
          <a:p>
            <a:pPr algn="l"/>
            <a:r>
              <a:rPr lang="en-US" sz="1200" dirty="0" err="1"/>
              <a:t>jshell</a:t>
            </a:r>
            <a:r>
              <a:rPr lang="en-US" sz="1200" dirty="0"/>
              <a:t>&gt; "</a:t>
            </a:r>
            <a:r>
              <a:rPr lang="en-US" sz="1200" dirty="0" err="1"/>
              <a:t>aaaz</a:t>
            </a:r>
            <a:r>
              <a:rPr lang="en-US" sz="1200" dirty="0"/>
              <a:t> </a:t>
            </a:r>
            <a:r>
              <a:rPr lang="en-US" sz="1200" dirty="0" err="1"/>
              <a:t>c".matches</a:t>
            </a:r>
            <a:r>
              <a:rPr lang="en-US" sz="1200" dirty="0"/>
              <a:t>("[a]+z\</a:t>
            </a:r>
            <a:r>
              <a:rPr lang="en-US" sz="1200" dirty="0" err="1"/>
              <a:t>sc</a:t>
            </a:r>
            <a:r>
              <a:rPr lang="en-US" sz="1200" dirty="0"/>
              <a:t>")</a:t>
            </a:r>
            <a:endParaRPr lang="en-US" sz="1200" dirty="0" smtClean="0"/>
          </a:p>
          <a:p>
            <a:pPr algn="l"/>
            <a:r>
              <a:rPr lang="en-US" sz="1200" dirty="0" smtClean="0">
                <a:solidFill>
                  <a:srgbClr val="170591"/>
                </a:solidFill>
                <a:latin typeface="Consolas" panose="020B0609020204030204" pitchFamily="49" charset="0"/>
              </a:rPr>
              <a:t>/help   /</a:t>
            </a:r>
            <a:r>
              <a:rPr lang="en-US" sz="1200" dirty="0" err="1" smtClean="0">
                <a:solidFill>
                  <a:srgbClr val="170591"/>
                </a:solidFill>
                <a:latin typeface="Consolas" panose="020B0609020204030204" pitchFamily="49" charset="0"/>
              </a:rPr>
              <a:t>vars</a:t>
            </a:r>
            <a:r>
              <a:rPr lang="en-US" sz="1200" dirty="0" smtClean="0">
                <a:solidFill>
                  <a:srgbClr val="170591"/>
                </a:solidFill>
                <a:latin typeface="Consolas" panose="020B0609020204030204" pitchFamily="49" charset="0"/>
              </a:rPr>
              <a:t>  /imports /methods /types /save </a:t>
            </a:r>
            <a:r>
              <a:rPr lang="en-US" sz="1200" dirty="0" err="1">
                <a:solidFill>
                  <a:srgbClr val="170591"/>
                </a:solidFill>
                <a:latin typeface="Consolas" panose="020B0609020204030204" pitchFamily="49" charset="0"/>
              </a:rPr>
              <a:t>myCode.jsh</a:t>
            </a:r>
            <a:r>
              <a:rPr lang="en-US" sz="1200" dirty="0">
                <a:solidFill>
                  <a:srgbClr val="170591"/>
                </a:solidFill>
                <a:latin typeface="Consolas" panose="020B0609020204030204" pitchFamily="49" charset="0"/>
              </a:rPr>
              <a:t>,  /open </a:t>
            </a:r>
            <a:r>
              <a:rPr lang="en-US" sz="1200" dirty="0" err="1">
                <a:solidFill>
                  <a:srgbClr val="170591"/>
                </a:solidFill>
                <a:latin typeface="Consolas" panose="020B0609020204030204" pitchFamily="49" charset="0"/>
              </a:rPr>
              <a:t>myCode.jsh</a:t>
            </a:r>
            <a:r>
              <a:rPr lang="en-US" sz="1200" dirty="0">
                <a:solidFill>
                  <a:srgbClr val="170591"/>
                </a:solidFill>
                <a:latin typeface="Consolas" panose="020B0609020204030204" pitchFamily="49" charset="0"/>
              </a:rPr>
              <a:t> , /open  </a:t>
            </a:r>
            <a:r>
              <a:rPr lang="en-US" sz="1200" dirty="0" smtClean="0">
                <a:solidFill>
                  <a:srgbClr val="170591"/>
                </a:solidFill>
                <a:latin typeface="Consolas" panose="020B0609020204030204" pitchFamily="49" charset="0"/>
              </a:rPr>
              <a:t>MyDemo.java &gt;</a:t>
            </a:r>
            <a:r>
              <a:rPr lang="en-US" sz="1200" dirty="0" err="1">
                <a:solidFill>
                  <a:srgbClr val="170591"/>
                </a:solidFill>
                <a:latin typeface="Consolas" panose="020B0609020204030204" pitchFamily="49" charset="0"/>
              </a:rPr>
              <a:t>jshell</a:t>
            </a:r>
            <a:r>
              <a:rPr lang="en-US" sz="1200" dirty="0">
                <a:solidFill>
                  <a:srgbClr val="170591"/>
                </a:solidFill>
                <a:latin typeface="Consolas" panose="020B0609020204030204" pitchFamily="49" charset="0"/>
              </a:rPr>
              <a:t> –-class-path …  </a:t>
            </a:r>
            <a:endParaRPr lang="en-US" sz="1200" dirty="0" smtClean="0">
              <a:solidFill>
                <a:srgbClr val="170591"/>
              </a:solidFill>
              <a:latin typeface="Consolas" panose="020B0609020204030204" pitchFamily="49" charset="0"/>
            </a:endParaRPr>
          </a:p>
          <a:p>
            <a:pPr algn="l"/>
            <a:r>
              <a:rPr lang="en-US" sz="1200" dirty="0">
                <a:solidFill>
                  <a:srgbClr val="170591"/>
                </a:solidFill>
                <a:latin typeface="Consolas" panose="020B0609020204030204" pitchFamily="49" charset="0"/>
              </a:rPr>
              <a:t>/set feedback verbose </a:t>
            </a:r>
          </a:p>
          <a:p>
            <a:pPr algn="l"/>
            <a:r>
              <a:rPr lang="en-US" sz="1200" dirty="0" smtClean="0">
                <a:solidFill>
                  <a:srgbClr val="FF0000"/>
                </a:solidFill>
                <a:latin typeface="Consolas" panose="020B0609020204030204" pitchFamily="49" charset="0"/>
              </a:rPr>
              <a:t>&gt;</a:t>
            </a:r>
            <a:r>
              <a:rPr lang="en-US" sz="1200" dirty="0" err="1">
                <a:solidFill>
                  <a:srgbClr val="FF0000"/>
                </a:solidFill>
                <a:latin typeface="Consolas" panose="020B0609020204030204" pitchFamily="49" charset="0"/>
              </a:rPr>
              <a:t>jshell</a:t>
            </a:r>
            <a:r>
              <a:rPr lang="en-US" sz="1200" dirty="0">
                <a:solidFill>
                  <a:srgbClr val="FF0000"/>
                </a:solidFill>
                <a:latin typeface="Consolas" panose="020B0609020204030204" pitchFamily="49" charset="0"/>
              </a:rPr>
              <a:t> --class-path </a:t>
            </a:r>
            <a:r>
              <a:rPr lang="en-US" sz="1200" dirty="0" smtClean="0">
                <a:solidFill>
                  <a:srgbClr val="FF0000"/>
                </a:solidFill>
                <a:latin typeface="Consolas" panose="020B0609020204030204" pitchFamily="49" charset="0"/>
              </a:rPr>
              <a:t>commons-lang3-3.12.0.jar       </a:t>
            </a:r>
            <a:r>
              <a:rPr lang="en-US" sz="1200" dirty="0" err="1" smtClean="0">
                <a:solidFill>
                  <a:srgbClr val="FF0000"/>
                </a:solidFill>
                <a:latin typeface="Consolas" panose="020B0609020204030204" pitchFamily="49" charset="0"/>
              </a:rPr>
              <a:t>jshell</a:t>
            </a:r>
            <a:r>
              <a:rPr lang="en-US" sz="1200" dirty="0">
                <a:solidFill>
                  <a:srgbClr val="FF0000"/>
                </a:solidFill>
                <a:latin typeface="Consolas" panose="020B0609020204030204" pitchFamily="49" charset="0"/>
              </a:rPr>
              <a:t>&gt; import </a:t>
            </a:r>
            <a:r>
              <a:rPr lang="en-US" sz="1200" dirty="0" smtClean="0">
                <a:solidFill>
                  <a:srgbClr val="FF0000"/>
                </a:solidFill>
                <a:latin typeface="Consolas" panose="020B0609020204030204" pitchFamily="49" charset="0"/>
              </a:rPr>
              <a:t>org.apache.commons.lang3.StringUtils  </a:t>
            </a:r>
          </a:p>
          <a:p>
            <a:pPr algn="l"/>
            <a:r>
              <a:rPr lang="en-US" sz="1200" dirty="0" err="1">
                <a:solidFill>
                  <a:srgbClr val="FF0000"/>
                </a:solidFill>
                <a:latin typeface="Consolas" panose="020B0609020204030204" pitchFamily="49" charset="0"/>
              </a:rPr>
              <a:t>jshell</a:t>
            </a:r>
            <a:r>
              <a:rPr lang="en-US" sz="1200" dirty="0">
                <a:solidFill>
                  <a:srgbClr val="FF0000"/>
                </a:solidFill>
                <a:latin typeface="Consolas" panose="020B0609020204030204" pitchFamily="49" charset="0"/>
              </a:rPr>
              <a:t>&gt;  </a:t>
            </a:r>
            <a:r>
              <a:rPr lang="en-US" sz="1200" dirty="0" err="1">
                <a:solidFill>
                  <a:srgbClr val="FF0000"/>
                </a:solidFill>
                <a:latin typeface="Consolas" panose="020B0609020204030204" pitchFamily="49" charset="0"/>
              </a:rPr>
              <a:t>StringUtils.leftPad</a:t>
            </a:r>
            <a:r>
              <a:rPr lang="en-US" sz="1200" dirty="0">
                <a:solidFill>
                  <a:srgbClr val="FF0000"/>
                </a:solidFill>
                <a:latin typeface="Consolas" panose="020B0609020204030204" pitchFamily="49" charset="0"/>
              </a:rPr>
              <a:t>("Broadcom", 33</a:t>
            </a:r>
            <a:r>
              <a:rPr lang="en-US" sz="1200" dirty="0" smtClean="0">
                <a:solidFill>
                  <a:srgbClr val="FF0000"/>
                </a:solidFill>
                <a:latin typeface="Consolas" panose="020B0609020204030204" pitchFamily="49" charset="0"/>
              </a:rPr>
              <a:t>)</a:t>
            </a:r>
          </a:p>
          <a:p>
            <a:pPr algn="l"/>
            <a:r>
              <a:rPr lang="en-US" sz="1200" dirty="0" err="1" smtClean="0">
                <a:solidFill>
                  <a:srgbClr val="00B0F0"/>
                </a:solidFill>
                <a:latin typeface="Consolas" panose="020B0609020204030204" pitchFamily="49" charset="0"/>
              </a:rPr>
              <a:t>Jshell</a:t>
            </a:r>
            <a:r>
              <a:rPr lang="en-US" sz="1200" dirty="0" smtClean="0">
                <a:solidFill>
                  <a:srgbClr val="00B0F0"/>
                </a:solidFill>
                <a:latin typeface="Consolas" panose="020B0609020204030204" pitchFamily="49" charset="0"/>
              </a:rPr>
              <a:t> can be used as an API for (code completion, source code analysis, ..) IDEs can use it,</a:t>
            </a:r>
            <a:r>
              <a:rPr lang="en-US" sz="1200" dirty="0" smtClean="0">
                <a:solidFill>
                  <a:srgbClr val="FF0000"/>
                </a:solidFill>
                <a:latin typeface="Consolas" panose="020B0609020204030204" pitchFamily="49" charset="0"/>
              </a:rPr>
              <a:t>.</a:t>
            </a:r>
            <a:r>
              <a:rPr lang="en-US" sz="1200" dirty="0" smtClean="0">
                <a:solidFill>
                  <a:srgbClr val="7030A0"/>
                </a:solidFill>
                <a:latin typeface="Consolas" panose="020B0609020204030204" pitchFamily="49" charset="0"/>
              </a:rPr>
              <a:t> Or </a:t>
            </a:r>
            <a:r>
              <a:rPr lang="en-US" sz="1200" dirty="0" err="1" smtClean="0">
                <a:solidFill>
                  <a:srgbClr val="7030A0"/>
                </a:solidFill>
                <a:latin typeface="Consolas" panose="020B0609020204030204" pitchFamily="49" charset="0"/>
              </a:rPr>
              <a:t>Jshell</a:t>
            </a:r>
            <a:r>
              <a:rPr lang="en-US" sz="1200" dirty="0" smtClean="0">
                <a:solidFill>
                  <a:srgbClr val="7030A0"/>
                </a:solidFill>
                <a:latin typeface="Consolas" panose="020B0609020204030204" pitchFamily="49" charset="0"/>
              </a:rPr>
              <a:t> </a:t>
            </a:r>
            <a:r>
              <a:rPr lang="en-US" sz="1200" dirty="0" err="1" smtClean="0">
                <a:solidFill>
                  <a:srgbClr val="7030A0"/>
                </a:solidFill>
                <a:latin typeface="Consolas" panose="020B0609020204030204" pitchFamily="49" charset="0"/>
              </a:rPr>
              <a:t>js</a:t>
            </a:r>
            <a:r>
              <a:rPr lang="en-US" sz="1200" dirty="0" smtClean="0">
                <a:solidFill>
                  <a:srgbClr val="7030A0"/>
                </a:solidFill>
                <a:latin typeface="Consolas" panose="020B0609020204030204" pitchFamily="49" charset="0"/>
              </a:rPr>
              <a:t> = </a:t>
            </a:r>
            <a:r>
              <a:rPr lang="en-US" sz="1200" dirty="0" err="1" smtClean="0">
                <a:solidFill>
                  <a:srgbClr val="7030A0"/>
                </a:solidFill>
                <a:latin typeface="Consolas" panose="020B0609020204030204" pitchFamily="49" charset="0"/>
              </a:rPr>
              <a:t>Jshell.create</a:t>
            </a:r>
            <a:r>
              <a:rPr lang="en-US" sz="1200" dirty="0" smtClean="0">
                <a:solidFill>
                  <a:srgbClr val="7030A0"/>
                </a:solidFill>
                <a:latin typeface="Consolas" panose="020B0609020204030204" pitchFamily="49" charset="0"/>
              </a:rPr>
              <a:t>(); </a:t>
            </a:r>
            <a:r>
              <a:rPr lang="en-US" sz="1200" dirty="0" err="1" smtClean="0">
                <a:solidFill>
                  <a:srgbClr val="7030A0"/>
                </a:solidFill>
                <a:latin typeface="Consolas" panose="020B0609020204030204" pitchFamily="49" charset="0"/>
              </a:rPr>
              <a:t>js.eval</a:t>
            </a:r>
            <a:r>
              <a:rPr lang="en-US" sz="1200" dirty="0" smtClean="0">
                <a:solidFill>
                  <a:srgbClr val="7030A0"/>
                </a:solidFill>
                <a:latin typeface="Consolas" panose="020B0609020204030204" pitchFamily="49" charset="0"/>
              </a:rPr>
              <a:t>..</a:t>
            </a:r>
          </a:p>
          <a:p>
            <a:pPr algn="l"/>
            <a:endParaRPr lang="en-US" sz="1200" dirty="0" smtClean="0">
              <a:solidFill>
                <a:srgbClr val="7030A0"/>
              </a:solidFill>
              <a:latin typeface="Consolas" panose="020B0609020204030204" pitchFamily="49" charset="0"/>
            </a:endParaRPr>
          </a:p>
          <a:p>
            <a:pPr algn="l"/>
            <a:endParaRPr lang="en-US" sz="1200" dirty="0">
              <a:solidFill>
                <a:srgbClr val="FF0000"/>
              </a:solidFill>
              <a:latin typeface="Consolas" panose="020B0609020204030204" pitchFamily="49" charset="0"/>
            </a:endParaRPr>
          </a:p>
          <a:p>
            <a:pPr marL="342900" indent="-342900">
              <a:buFontTx/>
              <a:buChar char="-"/>
            </a:pPr>
            <a:endParaRPr lang="en-US" sz="1200" dirty="0">
              <a:solidFill>
                <a:srgbClr val="170591"/>
              </a:solidFill>
              <a:latin typeface="Consolas" panose="020B0609020204030204" pitchFamily="49" charset="0"/>
            </a:endParaRPr>
          </a:p>
          <a:p>
            <a:pPr marL="342900" indent="-342900">
              <a:buFontTx/>
              <a:buChar char="-"/>
            </a:pPr>
            <a:endParaRPr lang="en-US" sz="1200" dirty="0">
              <a:solidFill>
                <a:srgbClr val="170591"/>
              </a:solidFill>
              <a:latin typeface="Consolas" panose="020B0609020204030204" pitchFamily="49" charset="0"/>
            </a:endParaRPr>
          </a:p>
          <a:p>
            <a:pPr algn="l"/>
            <a:endParaRPr lang="en-US" sz="1200" dirty="0">
              <a:solidFill>
                <a:srgbClr val="00B050"/>
              </a:solidFill>
              <a:latin typeface="Calibri" panose="020F0502020204030204" pitchFamily="34" charset="0"/>
              <a:cs typeface="Calibri" panose="020F0502020204030204" pitchFamily="34" charset="0"/>
            </a:endParaRPr>
          </a:p>
          <a:p>
            <a:pPr algn="l"/>
            <a:endParaRPr lang="en-US" sz="1200" dirty="0" smtClean="0">
              <a:solidFill>
                <a:srgbClr val="00B050"/>
              </a:solidFill>
              <a:latin typeface="Calibri" panose="020F0502020204030204" pitchFamily="34" charset="0"/>
              <a:cs typeface="Calibri" panose="020F0502020204030204" pitchFamily="34" charset="0"/>
            </a:endParaRPr>
          </a:p>
          <a:p>
            <a:pPr algn="l"/>
            <a:r>
              <a:rPr lang="en-US" sz="1200" dirty="0" smtClean="0">
                <a:latin typeface="Calibri" panose="020F0502020204030204" pitchFamily="34" charset="0"/>
                <a:cs typeface="Calibri" panose="020F0502020204030204" pitchFamily="34" charset="0"/>
              </a:rPr>
              <a:t> </a:t>
            </a:r>
            <a:endParaRPr lang="en-US" sz="1400" dirty="0"/>
          </a:p>
        </p:txBody>
      </p:sp>
      <p:sp>
        <p:nvSpPr>
          <p:cNvPr id="2" name="Rectangle 1"/>
          <p:cNvSpPr/>
          <p:nvPr/>
        </p:nvSpPr>
        <p:spPr>
          <a:xfrm>
            <a:off x="355943" y="6451020"/>
            <a:ext cx="8896543" cy="307777"/>
          </a:xfrm>
          <a:prstGeom prst="rect">
            <a:avLst/>
          </a:prstGeom>
        </p:spPr>
        <p:txBody>
          <a:bodyPr wrap="square">
            <a:spAutoFit/>
          </a:bodyPr>
          <a:lstStyle/>
          <a:p>
            <a:r>
              <a:rPr lang="en-US" sz="1400" dirty="0">
                <a:hlinkClick r:id="rId4"/>
              </a:rPr>
              <a:t>https://docs.oracle.com/javase/8/docs/platform/jvmti/jvmti.html</a:t>
            </a:r>
            <a:endParaRPr lang="en-US" sz="1400" dirty="0"/>
          </a:p>
        </p:txBody>
      </p:sp>
    </p:spTree>
    <p:extLst>
      <p:ext uri="{BB962C8B-B14F-4D97-AF65-F5344CB8AC3E}">
        <p14:creationId xmlns:p14="http://schemas.microsoft.com/office/powerpoint/2010/main" val="685149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5" name="Rectangle 4"/>
          <p:cNvSpPr/>
          <p:nvPr/>
        </p:nvSpPr>
        <p:spPr>
          <a:xfrm>
            <a:off x="576774" y="1915885"/>
            <a:ext cx="11489956" cy="4401205"/>
          </a:xfrm>
          <a:prstGeom prst="rect">
            <a:avLst/>
          </a:prstGeom>
        </p:spPr>
        <p:txBody>
          <a:bodyPr wrap="square">
            <a:spAutoFit/>
          </a:bodyPr>
          <a:lstStyle/>
          <a:p>
            <a:pPr marL="342900" indent="-342900">
              <a:buFont typeface="Wingdings" panose="05000000000000000000" pitchFamily="2" charset="2"/>
              <a:buChar char="§"/>
            </a:pPr>
            <a:r>
              <a:rPr lang="en-US" sz="2000" dirty="0"/>
              <a:t>OLD ways: E.g. </a:t>
            </a:r>
            <a:r>
              <a:rPr lang="en-US" sz="2000" dirty="0" err="1" smtClean="0"/>
              <a:t>OldWayOfCreationOrConversion</a:t>
            </a:r>
            <a:r>
              <a:rPr lang="en-US" sz="2000" dirty="0" smtClean="0"/>
              <a:t> (Java), Apache, Guava, .. </a:t>
            </a:r>
          </a:p>
          <a:p>
            <a:pPr marL="342900" indent="-342900">
              <a:buFont typeface="Wingdings" panose="05000000000000000000" pitchFamily="2" charset="2"/>
              <a:buChar char="§"/>
            </a:pPr>
            <a:r>
              <a:rPr lang="en-US" sz="2000" dirty="0"/>
              <a:t>List&lt;Integer&gt; integers = </a:t>
            </a:r>
            <a:r>
              <a:rPr lang="en-US" sz="2000" dirty="0" err="1"/>
              <a:t>Arrays.</a:t>
            </a:r>
            <a:r>
              <a:rPr lang="en-US" sz="2000" i="1" dirty="0" err="1"/>
              <a:t>asList</a:t>
            </a:r>
            <a:r>
              <a:rPr lang="en-US" sz="2000" i="1" dirty="0"/>
              <a:t>(2, 4, 1, 3, 8, 4, 7, 5, 9, 6, 8</a:t>
            </a:r>
            <a:r>
              <a:rPr lang="en-US" sz="2000" i="1" dirty="0" smtClean="0"/>
              <a:t>);</a:t>
            </a:r>
          </a:p>
          <a:p>
            <a:pPr marL="342900" indent="-342900">
              <a:buFont typeface="Wingdings" panose="05000000000000000000" pitchFamily="2" charset="2"/>
              <a:buChar char="§"/>
            </a:pPr>
            <a:r>
              <a:rPr lang="en-US" sz="2000" dirty="0"/>
              <a:t>List&lt;String&gt; </a:t>
            </a:r>
            <a:r>
              <a:rPr lang="en-US" sz="2000" dirty="0" err="1"/>
              <a:t>ooo</a:t>
            </a:r>
            <a:r>
              <a:rPr lang="en-US" sz="2000" dirty="0"/>
              <a:t> = new </a:t>
            </a:r>
            <a:r>
              <a:rPr lang="en-US" sz="2000" dirty="0" err="1"/>
              <a:t>ArrayList</a:t>
            </a:r>
            <a:r>
              <a:rPr lang="en-US" sz="2000" dirty="0"/>
              <a:t>&lt;&gt;() {{ add("try workaround1 ");add("try workaround2 "); </a:t>
            </a:r>
            <a:r>
              <a:rPr lang="en-US" sz="2000" dirty="0" smtClean="0"/>
              <a:t>}};</a:t>
            </a:r>
          </a:p>
          <a:p>
            <a:pPr marL="342900" indent="-342900">
              <a:buFont typeface="Wingdings" panose="05000000000000000000" pitchFamily="2" charset="2"/>
              <a:buChar char="§"/>
            </a:pPr>
            <a:r>
              <a:rPr lang="en-US" sz="2000" dirty="0" err="1"/>
              <a:t>Collections.</a:t>
            </a:r>
            <a:r>
              <a:rPr lang="en-US" sz="2000" i="1" dirty="0" err="1"/>
              <a:t>singletonList</a:t>
            </a:r>
            <a:r>
              <a:rPr lang="en-US" sz="2000" i="1" dirty="0"/>
              <a:t>(new String("ds</a:t>
            </a:r>
            <a:r>
              <a:rPr lang="en-US" sz="2000" i="1" dirty="0" smtClean="0"/>
              <a:t>")); </a:t>
            </a:r>
            <a:r>
              <a:rPr lang="en-US" sz="2000" dirty="0" err="1"/>
              <a:t>Collections.</a:t>
            </a:r>
            <a:r>
              <a:rPr lang="en-US" sz="2000" i="1" dirty="0" err="1"/>
              <a:t>emptyList</a:t>
            </a:r>
            <a:r>
              <a:rPr lang="en-US" sz="2000" i="1" dirty="0" smtClean="0"/>
              <a:t>(); </a:t>
            </a:r>
            <a:r>
              <a:rPr lang="en-US" sz="2000" dirty="0" err="1" smtClean="0"/>
              <a:t>Collections.</a:t>
            </a:r>
            <a:r>
              <a:rPr lang="en-US" sz="2000" i="1" dirty="0" err="1" smtClean="0"/>
              <a:t>unmodifiableList</a:t>
            </a:r>
            <a:r>
              <a:rPr lang="en-US" sz="2000" i="1" dirty="0" smtClean="0"/>
              <a:t>, …. </a:t>
            </a:r>
            <a:r>
              <a:rPr lang="en-US" sz="2000" dirty="0" err="1" smtClean="0"/>
              <a:t>Stream.</a:t>
            </a:r>
            <a:r>
              <a:rPr lang="en-US" sz="2000" i="1" dirty="0" err="1" smtClean="0"/>
              <a:t>of</a:t>
            </a:r>
            <a:r>
              <a:rPr lang="en-US" sz="2000" i="1" dirty="0" smtClean="0"/>
              <a:t>(Java8)</a:t>
            </a:r>
          </a:p>
          <a:p>
            <a:endParaRPr lang="en-US" sz="2000" dirty="0" smtClean="0"/>
          </a:p>
          <a:p>
            <a:r>
              <a:rPr lang="en-US" sz="2000" dirty="0" smtClean="0"/>
              <a:t>Factory Methods Java 9 (immutable collection) – </a:t>
            </a:r>
            <a:r>
              <a:rPr lang="en-US" sz="2000" b="1" dirty="0"/>
              <a:t>l</a:t>
            </a:r>
            <a:r>
              <a:rPr lang="en-US" sz="2000" b="1" dirty="0" smtClean="0"/>
              <a:t>ist, set, map</a:t>
            </a:r>
            <a:r>
              <a:rPr lang="en-US" sz="2000" dirty="0" smtClean="0"/>
              <a:t>, …</a:t>
            </a:r>
            <a:endParaRPr lang="en-US" sz="2000" b="1" u="sng" dirty="0"/>
          </a:p>
          <a:p>
            <a:pPr marL="342900" indent="-342900">
              <a:buFont typeface="Wingdings" panose="05000000000000000000" pitchFamily="2" charset="2"/>
              <a:buChar char="§"/>
            </a:pPr>
            <a:r>
              <a:rPr lang="en-US" sz="2000" dirty="0" err="1" smtClean="0"/>
              <a:t>List.of</a:t>
            </a:r>
            <a:r>
              <a:rPr lang="en-US" sz="2000" dirty="0" smtClean="0"/>
              <a:t>(), </a:t>
            </a:r>
            <a:r>
              <a:rPr lang="en-US" sz="2000" dirty="0" err="1" smtClean="0"/>
              <a:t>List.of</a:t>
            </a:r>
            <a:r>
              <a:rPr lang="en-US" sz="2000" dirty="0" smtClean="0"/>
              <a:t>(E e1</a:t>
            </a:r>
            <a:r>
              <a:rPr lang="en-US" sz="2000" dirty="0"/>
              <a:t>), </a:t>
            </a:r>
            <a:r>
              <a:rPr lang="en-US" sz="2000" dirty="0" err="1"/>
              <a:t>List.of</a:t>
            </a:r>
            <a:r>
              <a:rPr lang="en-US" sz="2000" dirty="0"/>
              <a:t>(E </a:t>
            </a:r>
            <a:r>
              <a:rPr lang="en-US" sz="2000" dirty="0" smtClean="0"/>
              <a:t>e1, </a:t>
            </a:r>
            <a:r>
              <a:rPr lang="en-US" sz="2000" dirty="0"/>
              <a:t>E </a:t>
            </a:r>
            <a:r>
              <a:rPr lang="en-US" sz="2000" dirty="0" smtClean="0"/>
              <a:t>e2), ..  </a:t>
            </a:r>
            <a:r>
              <a:rPr lang="en-US" sz="2000" dirty="0" err="1" smtClean="0"/>
              <a:t>Upto</a:t>
            </a:r>
            <a:r>
              <a:rPr lang="en-US" sz="2000" dirty="0" smtClean="0"/>
              <a:t> 10 elements. </a:t>
            </a:r>
          </a:p>
          <a:p>
            <a:pPr marL="342900" indent="-342900">
              <a:buFont typeface="Wingdings" panose="05000000000000000000" pitchFamily="2" charset="2"/>
              <a:buChar char="§"/>
            </a:pPr>
            <a:r>
              <a:rPr lang="en-US" sz="2000" dirty="0" smtClean="0"/>
              <a:t>Also </a:t>
            </a:r>
            <a:r>
              <a:rPr lang="en-US" sz="2000" b="1" dirty="0"/>
              <a:t>static &lt;E&gt; List&lt;E&gt; of(E... elements) </a:t>
            </a:r>
            <a:r>
              <a:rPr lang="en-US" sz="2000" b="1" dirty="0" smtClean="0"/>
              <a:t>{ //</a:t>
            </a:r>
            <a:r>
              <a:rPr lang="en-US" sz="2000" dirty="0" smtClean="0"/>
              <a:t>intermediate arr. allocation</a:t>
            </a:r>
          </a:p>
          <a:p>
            <a:pPr marL="342900" indent="-342900">
              <a:buFont typeface="Wingdings" panose="05000000000000000000" pitchFamily="2" charset="2"/>
              <a:buChar char="§"/>
            </a:pPr>
            <a:r>
              <a:rPr lang="en-US" sz="2000" dirty="0" err="1" smtClean="0"/>
              <a:t>List.of</a:t>
            </a:r>
            <a:r>
              <a:rPr lang="en-US" sz="2000" dirty="0" smtClean="0"/>
              <a:t>(1).</a:t>
            </a:r>
            <a:r>
              <a:rPr lang="en-US" sz="2000" dirty="0" err="1" smtClean="0"/>
              <a:t>getClass</a:t>
            </a:r>
            <a:r>
              <a:rPr lang="en-US" sz="2000" dirty="0" smtClean="0"/>
              <a:t>  -&gt; java.util.ImmutableCollections$List1,  2, 3, N</a:t>
            </a:r>
          </a:p>
          <a:p>
            <a:endParaRPr lang="en-US" sz="2000" dirty="0" smtClean="0"/>
          </a:p>
          <a:p>
            <a:pPr marL="342900" indent="-342900">
              <a:buFont typeface="Wingdings" panose="05000000000000000000" pitchFamily="2" charset="2"/>
              <a:buChar char="§"/>
            </a:pPr>
            <a:r>
              <a:rPr lang="en-US" sz="2000" dirty="0" err="1" smtClean="0"/>
              <a:t>Map.of</a:t>
            </a:r>
            <a:r>
              <a:rPr lang="en-US" sz="2000" dirty="0" smtClean="0"/>
              <a:t>(K key1, V val1) </a:t>
            </a:r>
            <a:r>
              <a:rPr lang="en-US" sz="2000" dirty="0" err="1" smtClean="0">
                <a:solidFill>
                  <a:srgbClr val="7030A0"/>
                </a:solidFill>
              </a:rPr>
              <a:t>upto</a:t>
            </a:r>
            <a:r>
              <a:rPr lang="en-US" sz="2000" dirty="0" smtClean="0">
                <a:solidFill>
                  <a:srgbClr val="7030A0"/>
                </a:solidFill>
              </a:rPr>
              <a:t> 10 pair</a:t>
            </a:r>
            <a:r>
              <a:rPr lang="en-US" sz="2000" dirty="0" smtClean="0"/>
              <a:t>,    </a:t>
            </a:r>
            <a:r>
              <a:rPr lang="en-US" sz="2000" dirty="0" err="1" smtClean="0"/>
              <a:t>Map.ofEntries</a:t>
            </a:r>
            <a:r>
              <a:rPr lang="en-US" sz="2000" dirty="0" smtClean="0"/>
              <a:t>(</a:t>
            </a:r>
            <a:r>
              <a:rPr lang="en-US" sz="2000" dirty="0" err="1" smtClean="0"/>
              <a:t>Map.Entry</a:t>
            </a:r>
            <a:r>
              <a:rPr lang="en-US" sz="2000" dirty="0" smtClean="0"/>
              <a:t>&lt;K, V&gt; … entries)  //</a:t>
            </a:r>
            <a:r>
              <a:rPr lang="en-US" sz="2000" dirty="0" smtClean="0">
                <a:solidFill>
                  <a:srgbClr val="FF0000"/>
                </a:solidFill>
              </a:rPr>
              <a:t>unbounded </a:t>
            </a:r>
          </a:p>
          <a:p>
            <a:pPr marL="342900" indent="-342900">
              <a:buFont typeface="Wingdings" panose="05000000000000000000" pitchFamily="2" charset="2"/>
              <a:buChar char="§"/>
            </a:pPr>
            <a:r>
              <a:rPr lang="en-US" sz="2000" dirty="0" smtClean="0"/>
              <a:t>Iteration order for Maps and Sets here not guaranteed, use List for guaranteed order </a:t>
            </a:r>
          </a:p>
          <a:p>
            <a:pPr marL="342900" indent="-342900">
              <a:buFont typeface="Wingdings" panose="05000000000000000000" pitchFamily="2" charset="2"/>
              <a:buChar char="§"/>
            </a:pPr>
            <a:endParaRPr lang="en-US" sz="2000" dirty="0">
              <a:solidFill>
                <a:srgbClr val="170591"/>
              </a:solidFill>
              <a:latin typeface="Consolas" panose="020B0609020204030204" pitchFamily="49" charset="0"/>
            </a:endParaRPr>
          </a:p>
        </p:txBody>
      </p:sp>
      <p:sp>
        <p:nvSpPr>
          <p:cNvPr id="2" name="Rectangle 1"/>
          <p:cNvSpPr/>
          <p:nvPr/>
        </p:nvSpPr>
        <p:spPr>
          <a:xfrm>
            <a:off x="8162919" y="356382"/>
            <a:ext cx="3721019" cy="400110"/>
          </a:xfrm>
          <a:prstGeom prst="rect">
            <a:avLst/>
          </a:prstGeom>
        </p:spPr>
        <p:txBody>
          <a:bodyPr wrap="none">
            <a:spAutoFit/>
          </a:bodyPr>
          <a:lstStyle/>
          <a:p>
            <a:r>
              <a:rPr lang="en-US" sz="2000" b="1" dirty="0">
                <a:solidFill>
                  <a:srgbClr val="00B050"/>
                </a:solidFill>
              </a:rPr>
              <a:t>Language/library Improvements  </a:t>
            </a:r>
          </a:p>
        </p:txBody>
      </p:sp>
      <p:sp>
        <p:nvSpPr>
          <p:cNvPr id="8" name="Subtitle 2"/>
          <p:cNvSpPr txBox="1">
            <a:spLocks/>
          </p:cNvSpPr>
          <p:nvPr/>
        </p:nvSpPr>
        <p:spPr>
          <a:xfrm>
            <a:off x="692888" y="1101094"/>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smtClean="0"/>
              <a:t>Collection Factory Methods</a:t>
            </a:r>
            <a:endParaRPr lang="en-US" i="1" dirty="0"/>
          </a:p>
        </p:txBody>
      </p:sp>
    </p:spTree>
    <p:extLst>
      <p:ext uri="{BB962C8B-B14F-4D97-AF65-F5344CB8AC3E}">
        <p14:creationId xmlns:p14="http://schemas.microsoft.com/office/powerpoint/2010/main" val="1455411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17051" y="859871"/>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smtClean="0"/>
              <a:t>Stream API Improvements </a:t>
            </a:r>
          </a:p>
          <a:p>
            <a:pPr algn="l"/>
            <a:endParaRPr lang="en-US" i="1" dirty="0" smtClean="0"/>
          </a:p>
          <a:p>
            <a:pPr algn="l"/>
            <a:r>
              <a:rPr lang="en-US" i="1" dirty="0" smtClean="0"/>
              <a:t> </a:t>
            </a:r>
          </a:p>
          <a:p>
            <a:pPr algn="l"/>
            <a:endParaRPr lang="en-US" i="1" dirty="0"/>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TextBox 15"/>
          <p:cNvSpPr txBox="1"/>
          <p:nvPr/>
        </p:nvSpPr>
        <p:spPr>
          <a:xfrm>
            <a:off x="5462888" y="756492"/>
            <a:ext cx="6656542" cy="6186309"/>
          </a:xfrm>
          <a:prstGeom prst="rect">
            <a:avLst/>
          </a:prstGeom>
          <a:noFill/>
        </p:spPr>
        <p:txBody>
          <a:bodyPr wrap="square" rtlCol="0">
            <a:spAutoFit/>
          </a:bodyPr>
          <a:lstStyle/>
          <a:p>
            <a:endParaRPr lang="en-US" altLang="en-US" sz="1200" dirty="0" smtClean="0">
              <a:solidFill>
                <a:srgbClr val="0B7EB7"/>
              </a:solidFill>
              <a:latin typeface="Consolas" panose="020B0609020204030204" pitchFamily="49" charset="0"/>
            </a:endParaRPr>
          </a:p>
          <a:p>
            <a:r>
              <a:rPr lang="en-US" altLang="en-US" sz="1200" dirty="0" smtClean="0">
                <a:solidFill>
                  <a:srgbClr val="0B7EB7"/>
                </a:solidFill>
                <a:latin typeface="Consolas" panose="020B0609020204030204" pitchFamily="49" charset="0"/>
              </a:rPr>
              <a:t>List</a:t>
            </a:r>
            <a:r>
              <a:rPr lang="en-US" altLang="en-US" sz="1200" dirty="0" smtClean="0">
                <a:solidFill>
                  <a:srgbClr val="333333"/>
                </a:solidFill>
                <a:latin typeface="Consolas" panose="020B0609020204030204" pitchFamily="49" charset="0"/>
              </a:rPr>
              <a:t>&lt;</a:t>
            </a:r>
            <a:r>
              <a:rPr lang="en-US" altLang="en-US" sz="1200" dirty="0" smtClean="0">
                <a:solidFill>
                  <a:srgbClr val="0F467D"/>
                </a:solidFill>
                <a:latin typeface="Consolas" panose="020B0609020204030204" pitchFamily="49" charset="0"/>
              </a:rPr>
              <a:t>String</a:t>
            </a:r>
            <a:r>
              <a:rPr lang="en-US" altLang="en-US" sz="1200" dirty="0">
                <a:solidFill>
                  <a:srgbClr val="333333"/>
                </a:solidFill>
                <a:latin typeface="Consolas" panose="020B0609020204030204" pitchFamily="49" charset="0"/>
              </a:rPr>
              <a:t>&gt; </a:t>
            </a:r>
            <a:r>
              <a:rPr lang="en-US" altLang="en-US" sz="1200" dirty="0" err="1">
                <a:solidFill>
                  <a:srgbClr val="3C45E7"/>
                </a:solidFill>
                <a:latin typeface="Consolas" panose="020B0609020204030204" pitchFamily="49" charset="0"/>
              </a:rPr>
              <a:t>ll</a:t>
            </a:r>
            <a:r>
              <a:rPr lang="en-US" altLang="en-US" sz="1200" dirty="0">
                <a:solidFill>
                  <a:srgbClr val="3C45E7"/>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err="1" smtClean="0">
                <a:solidFill>
                  <a:srgbClr val="333333"/>
                </a:solidFill>
                <a:latin typeface="Consolas" panose="020B0609020204030204" pitchFamily="49" charset="0"/>
              </a:rPr>
              <a:t>getList</a:t>
            </a:r>
            <a:r>
              <a:rPr lang="en-US" altLang="en-US" sz="1200" dirty="0" smtClean="0">
                <a:solidFill>
                  <a:srgbClr val="333333"/>
                </a:solidFill>
                <a:latin typeface="Consolas" panose="020B0609020204030204" pitchFamily="49" charset="0"/>
              </a:rPr>
              <a:t>();  </a:t>
            </a:r>
          </a:p>
          <a:p>
            <a:r>
              <a:rPr lang="en-US" altLang="en-US" sz="1200" dirty="0" smtClean="0">
                <a:solidFill>
                  <a:srgbClr val="0B7EB7"/>
                </a:solidFill>
                <a:latin typeface="Consolas" panose="020B0609020204030204" pitchFamily="49" charset="0"/>
              </a:rPr>
              <a:t>Stream</a:t>
            </a:r>
            <a:r>
              <a:rPr lang="en-US" altLang="en-US" sz="1200" dirty="0" smtClean="0">
                <a:solidFill>
                  <a:srgbClr val="333333"/>
                </a:solidFill>
                <a:latin typeface="Consolas" panose="020B0609020204030204" pitchFamily="49" charset="0"/>
              </a:rPr>
              <a:t>&lt;</a:t>
            </a:r>
            <a:r>
              <a:rPr lang="en-US" altLang="en-US" sz="1200" dirty="0" smtClean="0">
                <a:solidFill>
                  <a:srgbClr val="0F467D"/>
                </a:solidFill>
                <a:latin typeface="Consolas" panose="020B0609020204030204" pitchFamily="49" charset="0"/>
              </a:rPr>
              <a:t>String</a:t>
            </a:r>
            <a:r>
              <a:rPr lang="en-US" altLang="en-US" sz="1200" dirty="0">
                <a:solidFill>
                  <a:srgbClr val="333333"/>
                </a:solidFill>
                <a:latin typeface="Consolas" panose="020B0609020204030204" pitchFamily="49" charset="0"/>
              </a:rPr>
              <a:t>&gt; </a:t>
            </a:r>
            <a:r>
              <a:rPr lang="en-US" altLang="en-US" sz="1200" dirty="0">
                <a:solidFill>
                  <a:srgbClr val="3C45E7"/>
                </a:solidFill>
                <a:latin typeface="Consolas" panose="020B0609020204030204" pitchFamily="49" charset="0"/>
              </a:rPr>
              <a:t>stream </a:t>
            </a:r>
            <a:r>
              <a:rPr lang="en-US" altLang="en-US" sz="1200" dirty="0">
                <a:solidFill>
                  <a:srgbClr val="333333"/>
                </a:solidFill>
                <a:latin typeface="Consolas" panose="020B0609020204030204" pitchFamily="49" charset="0"/>
              </a:rPr>
              <a:t>=  </a:t>
            </a:r>
            <a:r>
              <a:rPr lang="en-US" altLang="en-US" sz="1200" dirty="0" err="1">
                <a:solidFill>
                  <a:srgbClr val="3C45E7"/>
                </a:solidFill>
                <a:latin typeface="Consolas" panose="020B0609020204030204" pitchFamily="49" charset="0"/>
              </a:rPr>
              <a:t>ll</a:t>
            </a:r>
            <a:r>
              <a:rPr lang="en-US" altLang="en-US" sz="1200" dirty="0">
                <a:solidFill>
                  <a:srgbClr val="3C45E7"/>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b="1" dirty="0">
                <a:solidFill>
                  <a:srgbClr val="7F0055"/>
                </a:solidFill>
                <a:latin typeface="Consolas" panose="020B0609020204030204" pitchFamily="49" charset="0"/>
              </a:rPr>
              <a:t>null </a:t>
            </a:r>
            <a:r>
              <a:rPr lang="en-US" altLang="en-US" sz="1200" dirty="0">
                <a:solidFill>
                  <a:srgbClr val="333333"/>
                </a:solidFill>
                <a:latin typeface="Consolas" panose="020B0609020204030204" pitchFamily="49" charset="0"/>
              </a:rPr>
              <a:t>? </a:t>
            </a:r>
            <a:r>
              <a:rPr lang="en-US" altLang="en-US" sz="1200" dirty="0" err="1">
                <a:solidFill>
                  <a:srgbClr val="0B7EB7"/>
                </a:solidFill>
                <a:latin typeface="Consolas" panose="020B0609020204030204" pitchFamily="49" charset="0"/>
              </a:rPr>
              <a:t>Stream</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empty</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err="1">
                <a:solidFill>
                  <a:srgbClr val="3C45E7"/>
                </a:solidFill>
                <a:latin typeface="Consolas" panose="020B0609020204030204" pitchFamily="49" charset="0"/>
              </a:rPr>
              <a:t>ll</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stream</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p>
          <a:p>
            <a:endParaRPr lang="en-US" altLang="en-US" sz="1200" dirty="0">
              <a:solidFill>
                <a:srgbClr val="333333"/>
              </a:solidFill>
              <a:latin typeface="Consolas" panose="020B0609020204030204" pitchFamily="49" charset="0"/>
            </a:endParaRPr>
          </a:p>
          <a:p>
            <a:r>
              <a:rPr lang="en-US" altLang="en-US" sz="1200" dirty="0" err="1">
                <a:solidFill>
                  <a:srgbClr val="1B1622"/>
                </a:solidFill>
                <a:latin typeface="Consolas" panose="020B0609020204030204" pitchFamily="49" charset="0"/>
              </a:rPr>
              <a:t>int</a:t>
            </a:r>
            <a:r>
              <a:rPr lang="en-US" altLang="en-US" sz="1200" dirty="0">
                <a:solidFill>
                  <a:srgbClr val="1B1622"/>
                </a:solidFill>
                <a:latin typeface="Consolas" panose="020B0609020204030204" pitchFamily="49" charset="0"/>
              </a:rPr>
              <a:t> count </a:t>
            </a:r>
            <a:r>
              <a:rPr lang="en-US" altLang="en-US" sz="1200" dirty="0">
                <a:solidFill>
                  <a:srgbClr val="333333"/>
                </a:solidFill>
                <a:latin typeface="Consolas" panose="020B0609020204030204" pitchFamily="49" charset="0"/>
              </a:rPr>
              <a:t>= </a:t>
            </a:r>
            <a:r>
              <a:rPr lang="en-US" altLang="en-US" sz="1200" dirty="0" err="1">
                <a:solidFill>
                  <a:srgbClr val="0B7EB7"/>
                </a:solidFill>
                <a:latin typeface="Consolas" panose="020B0609020204030204" pitchFamily="49" charset="0"/>
              </a:rPr>
              <a:t>Stream</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ofNullable</a:t>
            </a:r>
            <a:r>
              <a:rPr lang="en-US" altLang="en-US" sz="1200" dirty="0">
                <a:solidFill>
                  <a:srgbClr val="0F2107"/>
                </a:solidFill>
                <a:latin typeface="Consolas" panose="020B0609020204030204" pitchFamily="49" charset="0"/>
              </a:rPr>
              <a:t>(</a:t>
            </a:r>
            <a:r>
              <a:rPr lang="en-US" altLang="en-US" sz="1200" dirty="0" err="1">
                <a:solidFill>
                  <a:srgbClr val="3C45E7"/>
                </a:solidFill>
                <a:latin typeface="Consolas" panose="020B0609020204030204" pitchFamily="49" charset="0"/>
              </a:rPr>
              <a:t>ll</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a:solidFill>
                  <a:srgbClr val="BF6024"/>
                </a:solidFill>
                <a:latin typeface="Consolas" panose="020B0609020204030204" pitchFamily="49" charset="0"/>
              </a:rPr>
              <a:t>count</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br>
              <a:rPr lang="en-US" altLang="en-US" sz="1200" dirty="0">
                <a:solidFill>
                  <a:srgbClr val="333333"/>
                </a:solidFill>
                <a:latin typeface="Consolas" panose="020B0609020204030204" pitchFamily="49" charset="0"/>
              </a:rPr>
            </a:b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println</a:t>
            </a:r>
            <a:r>
              <a:rPr lang="en-US" altLang="en-US" sz="1200" dirty="0">
                <a:solidFill>
                  <a:srgbClr val="0F2107"/>
                </a:solidFill>
                <a:latin typeface="Consolas" panose="020B0609020204030204" pitchFamily="49" charset="0"/>
              </a:rPr>
              <a:t>(</a:t>
            </a:r>
            <a:r>
              <a:rPr lang="en-US" altLang="en-US" sz="1200" dirty="0">
                <a:solidFill>
                  <a:srgbClr val="1B1622"/>
                </a:solidFill>
                <a:latin typeface="Consolas" panose="020B0609020204030204" pitchFamily="49" charset="0"/>
              </a:rPr>
              <a:t>count</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smtClean="0">
                <a:solidFill>
                  <a:srgbClr val="333333"/>
                </a:solidFill>
                <a:latin typeface="Consolas" panose="020B0609020204030204" pitchFamily="49" charset="0"/>
              </a:rPr>
              <a:t>0</a:t>
            </a:r>
          </a:p>
          <a:p>
            <a:r>
              <a:rPr lang="en-US" altLang="en-US" sz="1200" dirty="0" smtClean="0">
                <a:solidFill>
                  <a:srgbClr val="333333"/>
                </a:solidFill>
                <a:latin typeface="Consolas" panose="020B0609020204030204" pitchFamily="49" charset="0"/>
              </a:rPr>
              <a:t>//or </a:t>
            </a:r>
            <a:r>
              <a:rPr lang="en-US" altLang="en-US" sz="1200" dirty="0" smtClean="0">
                <a:solidFill>
                  <a:srgbClr val="395DA1"/>
                </a:solidFill>
                <a:latin typeface="Consolas" panose="020B0609020204030204" pitchFamily="49" charset="0"/>
              </a:rPr>
              <a:t>Apache </a:t>
            </a:r>
            <a:r>
              <a:rPr lang="en-US" altLang="en-US" sz="1200" dirty="0" err="1" smtClean="0">
                <a:solidFill>
                  <a:srgbClr val="2B91AF"/>
                </a:solidFill>
                <a:latin typeface="inherit"/>
              </a:rPr>
              <a:t>CollectionUtils</a:t>
            </a:r>
            <a:endParaRPr lang="en-US" altLang="en-US" sz="1200" dirty="0" smtClean="0"/>
          </a:p>
          <a:p>
            <a:r>
              <a:rPr lang="en-US" altLang="en-US" sz="1200" dirty="0" smtClean="0">
                <a:solidFill>
                  <a:srgbClr val="3F7F5F"/>
                </a:solidFill>
                <a:latin typeface="Consolas" panose="020B0609020204030204" pitchFamily="49" charset="0"/>
              </a:rPr>
              <a:t>Apache - collections4.</a:t>
            </a:r>
            <a:r>
              <a:rPr lang="en-US" altLang="en-US" sz="1200" b="1" dirty="0" smtClean="0">
                <a:solidFill>
                  <a:srgbClr val="3F7F5F"/>
                </a:solidFill>
                <a:latin typeface="Consolas" panose="020B0609020204030204" pitchFamily="49" charset="0"/>
              </a:rPr>
              <a:t>CollectionUtils.emptyIfNull</a:t>
            </a:r>
            <a:r>
              <a:rPr lang="en-US" altLang="en-US" sz="1200" dirty="0" smtClean="0">
                <a:solidFill>
                  <a:srgbClr val="3F7F5F"/>
                </a:solidFill>
                <a:latin typeface="Consolas" panose="020B0609020204030204" pitchFamily="49" charset="0"/>
              </a:rPr>
              <a:t>(list</a:t>
            </a:r>
            <a:r>
              <a:rPr lang="en-US" altLang="en-US" sz="1200" dirty="0">
                <a:solidFill>
                  <a:srgbClr val="3F7F5F"/>
                </a:solidFill>
                <a:latin typeface="Consolas" panose="020B0609020204030204" pitchFamily="49" charset="0"/>
              </a:rPr>
              <a:t>).stream()</a:t>
            </a:r>
            <a:endParaRPr lang="en-US" altLang="en-US" sz="1200" dirty="0">
              <a:latin typeface="Arial" panose="020B0604020202020204" pitchFamily="34" charset="0"/>
            </a:endParaRPr>
          </a:p>
          <a:p>
            <a:r>
              <a:rPr lang="en-US" altLang="en-US" sz="1200" dirty="0" smtClean="0"/>
              <a:t>//Java8 </a:t>
            </a:r>
            <a:r>
              <a:rPr lang="en-US" altLang="en-US" sz="1200" dirty="0" err="1" smtClean="0"/>
              <a:t>Optional.ofNullable</a:t>
            </a:r>
            <a:endParaRPr lang="en-US" altLang="en-US" sz="1200" dirty="0" smtClean="0"/>
          </a:p>
          <a:p>
            <a:r>
              <a:rPr lang="en-US" altLang="en-US" sz="1200" dirty="0">
                <a:solidFill>
                  <a:srgbClr val="3C45E7"/>
                </a:solidFill>
                <a:latin typeface="Consolas" panose="020B0609020204030204" pitchFamily="49" charset="0"/>
              </a:rPr>
              <a:t>stream </a:t>
            </a:r>
            <a:r>
              <a:rPr lang="en-US" altLang="en-US" sz="1200" dirty="0" smtClean="0">
                <a:solidFill>
                  <a:srgbClr val="3C45E7"/>
                </a:solidFill>
                <a:latin typeface="Consolas" panose="020B0609020204030204" pitchFamily="49" charset="0"/>
              </a:rPr>
              <a:t> = </a:t>
            </a:r>
            <a:r>
              <a:rPr lang="en-US" altLang="en-US" sz="1200" dirty="0" err="1" smtClean="0">
                <a:solidFill>
                  <a:srgbClr val="0F467D"/>
                </a:solidFill>
                <a:latin typeface="Consolas" panose="020B0609020204030204" pitchFamily="49" charset="0"/>
              </a:rPr>
              <a:t>Optional</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ofNullable</a:t>
            </a:r>
            <a:r>
              <a:rPr lang="en-US" altLang="en-US" sz="1200" dirty="0" smtClean="0">
                <a:solidFill>
                  <a:srgbClr val="0F2107"/>
                </a:solidFill>
                <a:latin typeface="Consolas" panose="020B0609020204030204" pitchFamily="49" charset="0"/>
              </a:rPr>
              <a:t>(</a:t>
            </a:r>
            <a:r>
              <a:rPr lang="en-US" altLang="en-US" sz="1200" dirty="0" err="1" smtClean="0">
                <a:solidFill>
                  <a:srgbClr val="3C45E7"/>
                </a:solidFill>
                <a:latin typeface="Consolas" panose="020B0609020204030204" pitchFamily="49" charset="0"/>
              </a:rPr>
              <a:t>ll</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orElse</a:t>
            </a:r>
            <a:r>
              <a:rPr lang="en-US" altLang="en-US" sz="1200" dirty="0">
                <a:solidFill>
                  <a:srgbClr val="0F2107"/>
                </a:solidFill>
                <a:latin typeface="Consolas" panose="020B0609020204030204" pitchFamily="49" charset="0"/>
              </a:rPr>
              <a:t>(</a:t>
            </a:r>
            <a:r>
              <a:rPr lang="en-US" altLang="en-US" sz="1200" dirty="0" err="1">
                <a:solidFill>
                  <a:srgbClr val="0B7EB7"/>
                </a:solidFill>
                <a:latin typeface="Consolas" panose="020B0609020204030204" pitchFamily="49" charset="0"/>
              </a:rPr>
              <a:t>List</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a:solidFill>
                  <a:srgbClr val="425991"/>
                </a:solidFill>
                <a:latin typeface="Consolas" panose="020B0609020204030204" pitchFamily="49" charset="0"/>
              </a:rPr>
              <a:t>stream</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endParaRPr lang="en-US" altLang="en-US" sz="1200" dirty="0">
              <a:latin typeface="Arial" panose="020B0604020202020204" pitchFamily="34" charset="0"/>
            </a:endParaRPr>
          </a:p>
          <a:p>
            <a:r>
              <a:rPr lang="en-US" altLang="en-US" sz="1200" dirty="0" smtClean="0">
                <a:solidFill>
                  <a:srgbClr val="00488A"/>
                </a:solidFill>
                <a:latin typeface="Courier"/>
              </a:rPr>
              <a:t> </a:t>
            </a:r>
          </a:p>
          <a:p>
            <a:r>
              <a:rPr lang="en-US" altLang="en-US" sz="1200" dirty="0" err="1">
                <a:solidFill>
                  <a:srgbClr val="0B7EB7"/>
                </a:solidFill>
                <a:latin typeface="Consolas" panose="020B0609020204030204" pitchFamily="49" charset="0"/>
              </a:rPr>
              <a:t>Stream</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"b"</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"c"</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"d"</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"z"</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takeWhile</a:t>
            </a:r>
            <a:r>
              <a:rPr lang="en-US" altLang="en-US" sz="1200" dirty="0">
                <a:solidFill>
                  <a:srgbClr val="0F2107"/>
                </a:solidFill>
                <a:latin typeface="Consolas" panose="020B0609020204030204" pitchFamily="49" charset="0"/>
              </a:rPr>
              <a:t>(</a:t>
            </a:r>
            <a:r>
              <a:rPr lang="en-US" altLang="en-US" sz="1200" i="1" dirty="0">
                <a:solidFill>
                  <a:srgbClr val="B40CCB"/>
                </a:solidFill>
                <a:latin typeface="Consolas" panose="020B0609020204030204" pitchFamily="49" charset="0"/>
              </a:rPr>
              <a:t>s </a:t>
            </a:r>
            <a:r>
              <a:rPr lang="en-US" altLang="en-US" sz="1200" dirty="0">
                <a:solidFill>
                  <a:srgbClr val="000000"/>
                </a:solidFill>
                <a:latin typeface="Consolas" panose="020B0609020204030204" pitchFamily="49" charset="0"/>
              </a:rPr>
              <a:t>-&gt; </a:t>
            </a:r>
            <a:r>
              <a:rPr lang="en-US" altLang="en-US" sz="1200" dirty="0">
                <a:solidFill>
                  <a:srgbClr val="333333"/>
                </a:solidFill>
                <a:latin typeface="Consolas" panose="020B0609020204030204" pitchFamily="49" charset="0"/>
              </a:rPr>
              <a:t>!</a:t>
            </a:r>
            <a:r>
              <a:rPr lang="en-US" altLang="en-US" sz="1200" i="1" dirty="0" err="1">
                <a:solidFill>
                  <a:srgbClr val="B40CCB"/>
                </a:solidFill>
                <a:latin typeface="Consolas" panose="020B0609020204030204" pitchFamily="49" charset="0"/>
              </a:rPr>
              <a:t>s</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isEmpty</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forEach</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a:solidFill>
                  <a:srgbClr val="000000"/>
                </a:solidFill>
                <a:latin typeface="Consolas" panose="020B0609020204030204" pitchFamily="49" charset="0"/>
              </a:rPr>
              <a:t>::</a:t>
            </a:r>
            <a:r>
              <a:rPr lang="en-US" altLang="en-US" sz="1200" dirty="0">
                <a:solidFill>
                  <a:srgbClr val="425991"/>
                </a:solidFill>
                <a:latin typeface="Consolas" panose="020B0609020204030204" pitchFamily="49" charset="0"/>
              </a:rPr>
              <a:t>print</a:t>
            </a:r>
            <a:r>
              <a:rPr lang="en-US" altLang="en-US" sz="1200" dirty="0" smtClean="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err="1">
                <a:solidFill>
                  <a:srgbClr val="333333"/>
                </a:solidFill>
                <a:latin typeface="Consolas" panose="020B0609020204030204" pitchFamily="49" charset="0"/>
              </a:rPr>
              <a:t>abc</a:t>
            </a:r>
            <a:r>
              <a:rPr lang="en-US" altLang="en-US" sz="1200" dirty="0">
                <a:solidFill>
                  <a:srgbClr val="333333"/>
                </a:solidFill>
                <a:latin typeface="Consolas" panose="020B0609020204030204" pitchFamily="49" charset="0"/>
              </a:rPr>
              <a:t> </a:t>
            </a:r>
            <a:r>
              <a:rPr lang="en-US" altLang="en-US" sz="1200" dirty="0" smtClean="0">
                <a:solidFill>
                  <a:srgbClr val="333333"/>
                </a:solidFill>
                <a:latin typeface="Consolas" panose="020B0609020204030204" pitchFamily="49" charset="0"/>
              </a:rPr>
              <a:t>d</a:t>
            </a:r>
          </a:p>
          <a:p>
            <a:endParaRPr lang="en-US" altLang="en-US" sz="1200" dirty="0" smtClean="0">
              <a:solidFill>
                <a:srgbClr val="333333"/>
              </a:solidFill>
              <a:latin typeface="Consolas" panose="020B0609020204030204" pitchFamily="49" charset="0"/>
            </a:endParaRPr>
          </a:p>
          <a:p>
            <a:r>
              <a:rPr lang="en-US" altLang="en-US" sz="1200" dirty="0" err="1">
                <a:solidFill>
                  <a:srgbClr val="0B7EB7"/>
                </a:solidFill>
                <a:latin typeface="Consolas" panose="020B0609020204030204" pitchFamily="49" charset="0"/>
              </a:rPr>
              <a:t>Stream</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"b"</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"c"</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"d"</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"z"</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dropWhile</a:t>
            </a:r>
            <a:r>
              <a:rPr lang="en-US" altLang="en-US" sz="1200" dirty="0">
                <a:solidFill>
                  <a:srgbClr val="0F2107"/>
                </a:solidFill>
                <a:latin typeface="Consolas" panose="020B0609020204030204" pitchFamily="49" charset="0"/>
              </a:rPr>
              <a:t>(</a:t>
            </a:r>
            <a:r>
              <a:rPr lang="en-US" altLang="en-US" sz="1200" i="1" dirty="0">
                <a:solidFill>
                  <a:srgbClr val="B40CCB"/>
                </a:solidFill>
                <a:latin typeface="Consolas" panose="020B0609020204030204" pitchFamily="49" charset="0"/>
              </a:rPr>
              <a:t>s </a:t>
            </a:r>
            <a:r>
              <a:rPr lang="en-US" altLang="en-US" sz="1200" dirty="0">
                <a:solidFill>
                  <a:srgbClr val="000000"/>
                </a:solidFill>
                <a:latin typeface="Consolas" panose="020B0609020204030204" pitchFamily="49" charset="0"/>
              </a:rPr>
              <a:t>-&gt; </a:t>
            </a:r>
            <a:r>
              <a:rPr lang="en-US" altLang="en-US" sz="1200" dirty="0">
                <a:solidFill>
                  <a:srgbClr val="333333"/>
                </a:solidFill>
                <a:latin typeface="Consolas" panose="020B0609020204030204" pitchFamily="49" charset="0"/>
              </a:rPr>
              <a:t>!</a:t>
            </a:r>
            <a:r>
              <a:rPr lang="en-US" altLang="en-US" sz="1200" i="1" dirty="0" err="1">
                <a:solidFill>
                  <a:srgbClr val="B40CCB"/>
                </a:solidFill>
                <a:latin typeface="Consolas" panose="020B0609020204030204" pitchFamily="49" charset="0"/>
              </a:rPr>
              <a:t>s</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isEmpty</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forEach</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a:solidFill>
                  <a:srgbClr val="000000"/>
                </a:solidFill>
                <a:latin typeface="Consolas" panose="020B0609020204030204" pitchFamily="49" charset="0"/>
              </a:rPr>
              <a:t>::</a:t>
            </a:r>
            <a:r>
              <a:rPr lang="en-US" altLang="en-US" sz="1200" dirty="0">
                <a:solidFill>
                  <a:srgbClr val="425991"/>
                </a:solidFill>
                <a:latin typeface="Consolas" panose="020B0609020204030204" pitchFamily="49" charset="0"/>
              </a:rPr>
              <a:t>print</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;//z</a:t>
            </a:r>
            <a:endParaRPr lang="en-US" altLang="en-US" sz="1200" dirty="0">
              <a:latin typeface="Arial" panose="020B0604020202020204" pitchFamily="34" charset="0"/>
            </a:endParaRPr>
          </a:p>
          <a:p>
            <a:endParaRPr lang="en-US" altLang="en-US" sz="1200" dirty="0" smtClean="0">
              <a:solidFill>
                <a:srgbClr val="333333"/>
              </a:solidFill>
              <a:latin typeface="Consolas" panose="020B0609020204030204" pitchFamily="49" charset="0"/>
            </a:endParaRPr>
          </a:p>
          <a:p>
            <a:r>
              <a:rPr lang="en-US" altLang="en-US" sz="1200" dirty="0" err="1" smtClean="0">
                <a:solidFill>
                  <a:srgbClr val="0B7EB7"/>
                </a:solidFill>
                <a:latin typeface="Consolas" panose="020B0609020204030204" pitchFamily="49" charset="0"/>
              </a:rPr>
              <a:t>Stream</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"b"</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"c"</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"d"</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"z"</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takeWhile</a:t>
            </a:r>
            <a:r>
              <a:rPr lang="en-US" altLang="en-US" sz="1200" dirty="0">
                <a:solidFill>
                  <a:srgbClr val="0F2107"/>
                </a:solidFill>
                <a:latin typeface="Consolas" panose="020B0609020204030204" pitchFamily="49" charset="0"/>
              </a:rPr>
              <a:t>(</a:t>
            </a:r>
            <a:r>
              <a:rPr lang="en-US" altLang="en-US" sz="1200" i="1" dirty="0">
                <a:solidFill>
                  <a:srgbClr val="B40CCB"/>
                </a:solidFill>
                <a:latin typeface="Consolas" panose="020B0609020204030204" pitchFamily="49" charset="0"/>
              </a:rPr>
              <a:t>s </a:t>
            </a:r>
            <a:r>
              <a:rPr lang="en-US" altLang="en-US" sz="1200" dirty="0">
                <a:solidFill>
                  <a:srgbClr val="000000"/>
                </a:solidFill>
                <a:latin typeface="Consolas" panose="020B0609020204030204" pitchFamily="49" charset="0"/>
              </a:rPr>
              <a:t>-&gt; </a:t>
            </a:r>
            <a:r>
              <a:rPr lang="en-US" altLang="en-US" sz="1200" dirty="0">
                <a:solidFill>
                  <a:srgbClr val="333333"/>
                </a:solidFill>
                <a:latin typeface="Consolas" panose="020B0609020204030204" pitchFamily="49" charset="0"/>
              </a:rPr>
              <a:t>!</a:t>
            </a:r>
            <a:r>
              <a:rPr lang="en-US" altLang="en-US" sz="1200" i="1" dirty="0" err="1">
                <a:solidFill>
                  <a:srgbClr val="B40CCB"/>
                </a:solidFill>
                <a:latin typeface="Consolas" panose="020B0609020204030204" pitchFamily="49" charset="0"/>
              </a:rPr>
              <a:t>s</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isBlank</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forEach</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a:solidFill>
                  <a:srgbClr val="000000"/>
                </a:solidFill>
                <a:latin typeface="Consolas" panose="020B0609020204030204" pitchFamily="49" charset="0"/>
              </a:rPr>
              <a:t>::</a:t>
            </a:r>
            <a:r>
              <a:rPr lang="en-US" altLang="en-US" sz="1200" dirty="0">
                <a:solidFill>
                  <a:srgbClr val="425991"/>
                </a:solidFill>
                <a:latin typeface="Consolas" panose="020B0609020204030204" pitchFamily="49" charset="0"/>
              </a:rPr>
              <a:t>print</a:t>
            </a:r>
            <a:r>
              <a:rPr lang="en-US" altLang="en-US" sz="1200" dirty="0" smtClean="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smtClean="0">
                <a:solidFill>
                  <a:srgbClr val="333333"/>
                </a:solidFill>
                <a:latin typeface="Consolas" panose="020B0609020204030204" pitchFamily="49" charset="0"/>
              </a:rPr>
              <a:t>abc</a:t>
            </a:r>
            <a:endParaRPr lang="en-US" altLang="en-US" sz="1200" dirty="0" smtClean="0">
              <a:solidFill>
                <a:srgbClr val="333333"/>
              </a:solidFill>
              <a:latin typeface="Consolas" panose="020B0609020204030204" pitchFamily="49" charset="0"/>
            </a:endParaRPr>
          </a:p>
          <a:p>
            <a:r>
              <a:rPr lang="en-US" altLang="en-US" sz="1200" dirty="0" err="1" smtClean="0">
                <a:solidFill>
                  <a:srgbClr val="0B7EB7"/>
                </a:solidFill>
                <a:latin typeface="Consolas" panose="020B0609020204030204" pitchFamily="49" charset="0"/>
              </a:rPr>
              <a:t>Stream</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"b"</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"c"</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"d"</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"z"</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dropWhile</a:t>
            </a:r>
            <a:r>
              <a:rPr lang="en-US" altLang="en-US" sz="1200" dirty="0">
                <a:solidFill>
                  <a:srgbClr val="0F2107"/>
                </a:solidFill>
                <a:latin typeface="Consolas" panose="020B0609020204030204" pitchFamily="49" charset="0"/>
              </a:rPr>
              <a:t>(</a:t>
            </a:r>
            <a:r>
              <a:rPr lang="en-US" altLang="en-US" sz="1200" i="1" dirty="0">
                <a:solidFill>
                  <a:srgbClr val="B40CCB"/>
                </a:solidFill>
                <a:latin typeface="Consolas" panose="020B0609020204030204" pitchFamily="49" charset="0"/>
              </a:rPr>
              <a:t>s </a:t>
            </a:r>
            <a:r>
              <a:rPr lang="en-US" altLang="en-US" sz="1200" dirty="0">
                <a:solidFill>
                  <a:srgbClr val="000000"/>
                </a:solidFill>
                <a:latin typeface="Consolas" panose="020B0609020204030204" pitchFamily="49" charset="0"/>
              </a:rPr>
              <a:t>-&gt; </a:t>
            </a:r>
            <a:r>
              <a:rPr lang="en-US" altLang="en-US" sz="1200" dirty="0">
                <a:solidFill>
                  <a:srgbClr val="333333"/>
                </a:solidFill>
                <a:latin typeface="Consolas" panose="020B0609020204030204" pitchFamily="49" charset="0"/>
              </a:rPr>
              <a:t>!</a:t>
            </a:r>
            <a:r>
              <a:rPr lang="en-US" altLang="en-US" sz="1200" i="1" dirty="0" err="1">
                <a:solidFill>
                  <a:srgbClr val="B40CCB"/>
                </a:solidFill>
                <a:latin typeface="Consolas" panose="020B0609020204030204" pitchFamily="49" charset="0"/>
              </a:rPr>
              <a:t>s</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isBlank</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forEach</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a:solidFill>
                  <a:srgbClr val="000000"/>
                </a:solidFill>
                <a:latin typeface="Consolas" panose="020B0609020204030204" pitchFamily="49" charset="0"/>
              </a:rPr>
              <a:t>::</a:t>
            </a:r>
            <a:r>
              <a:rPr lang="en-US" altLang="en-US" sz="1200" dirty="0">
                <a:solidFill>
                  <a:srgbClr val="425991"/>
                </a:solidFill>
                <a:latin typeface="Consolas" panose="020B0609020204030204" pitchFamily="49" charset="0"/>
              </a:rPr>
              <a:t>print</a:t>
            </a:r>
            <a:r>
              <a:rPr lang="en-US" altLang="en-US" sz="1200" dirty="0" smtClean="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 d  z</a:t>
            </a:r>
            <a:endParaRPr lang="en-US" altLang="en-US" sz="1200" dirty="0">
              <a:latin typeface="Arial" panose="020B0604020202020204" pitchFamily="34" charset="0"/>
            </a:endParaRPr>
          </a:p>
          <a:p>
            <a:endParaRPr lang="en-US" altLang="en-US" sz="1200" dirty="0" smtClean="0">
              <a:solidFill>
                <a:srgbClr val="333333"/>
              </a:solidFill>
              <a:latin typeface="Consolas" panose="020B0609020204030204" pitchFamily="49" charset="0"/>
            </a:endParaRPr>
          </a:p>
          <a:p>
            <a:r>
              <a:rPr lang="en-US" altLang="en-US" sz="1200" dirty="0" err="1" smtClean="0">
                <a:solidFill>
                  <a:srgbClr val="0B7EB7"/>
                </a:solidFill>
                <a:latin typeface="Consolas" panose="020B0609020204030204" pitchFamily="49" charset="0"/>
              </a:rPr>
              <a:t>IntStream</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iterate</a:t>
            </a:r>
            <a:r>
              <a:rPr lang="en-US" altLang="en-US" sz="1200" dirty="0" smtClean="0">
                <a:solidFill>
                  <a:srgbClr val="0F2107"/>
                </a:solidFill>
                <a:latin typeface="Consolas" panose="020B0609020204030204" pitchFamily="49" charset="0"/>
              </a:rPr>
              <a:t>(</a:t>
            </a:r>
            <a:r>
              <a:rPr lang="en-US" altLang="en-US" sz="1200" b="1" dirty="0" smtClean="0">
                <a:solidFill>
                  <a:srgbClr val="333333"/>
                </a:solidFill>
                <a:latin typeface="Consolas" panose="020B0609020204030204" pitchFamily="49" charset="0"/>
              </a:rPr>
              <a:t>0</a:t>
            </a:r>
            <a:r>
              <a:rPr lang="en-US" altLang="en-US" sz="1200" dirty="0">
                <a:solidFill>
                  <a:srgbClr val="333333"/>
                </a:solidFill>
                <a:latin typeface="Consolas" panose="020B0609020204030204" pitchFamily="49" charset="0"/>
              </a:rPr>
              <a:t>, </a:t>
            </a:r>
            <a:r>
              <a:rPr lang="en-US" altLang="en-US" sz="1200" i="1" dirty="0">
                <a:solidFill>
                  <a:srgbClr val="B40CCB"/>
                </a:solidFill>
                <a:latin typeface="Consolas" panose="020B0609020204030204" pitchFamily="49" charset="0"/>
              </a:rPr>
              <a:t>x </a:t>
            </a:r>
            <a:r>
              <a:rPr lang="en-US" altLang="en-US" sz="1200" dirty="0">
                <a:solidFill>
                  <a:srgbClr val="000000"/>
                </a:solidFill>
                <a:latin typeface="Consolas" panose="020B0609020204030204" pitchFamily="49" charset="0"/>
              </a:rPr>
              <a:t>-&gt; </a:t>
            </a:r>
            <a:r>
              <a:rPr lang="en-US" altLang="en-US" sz="1200" i="1" dirty="0">
                <a:solidFill>
                  <a:srgbClr val="B40CCB"/>
                </a:solidFill>
                <a:latin typeface="Consolas" panose="020B0609020204030204" pitchFamily="49" charset="0"/>
              </a:rPr>
              <a:t>x </a:t>
            </a:r>
            <a:r>
              <a:rPr lang="en-US" altLang="en-US" sz="1200" dirty="0">
                <a:solidFill>
                  <a:srgbClr val="333333"/>
                </a:solidFill>
                <a:latin typeface="Consolas" panose="020B0609020204030204" pitchFamily="49" charset="0"/>
              </a:rPr>
              <a:t>&lt; </a:t>
            </a:r>
            <a:r>
              <a:rPr lang="en-US" altLang="en-US" sz="1200" b="1" dirty="0">
                <a:solidFill>
                  <a:srgbClr val="333333"/>
                </a:solidFill>
                <a:latin typeface="Consolas" panose="020B0609020204030204" pitchFamily="49" charset="0"/>
              </a:rPr>
              <a:t>100</a:t>
            </a:r>
            <a:r>
              <a:rPr lang="en-US" altLang="en-US" sz="1200" dirty="0">
                <a:solidFill>
                  <a:srgbClr val="333333"/>
                </a:solidFill>
                <a:latin typeface="Consolas" panose="020B0609020204030204" pitchFamily="49" charset="0"/>
              </a:rPr>
              <a:t>, </a:t>
            </a:r>
            <a:r>
              <a:rPr lang="en-US" altLang="en-US" sz="1200" i="1" dirty="0" err="1">
                <a:solidFill>
                  <a:srgbClr val="B40CCB"/>
                </a:solidFill>
                <a:latin typeface="Consolas" panose="020B0609020204030204" pitchFamily="49" charset="0"/>
              </a:rPr>
              <a:t>i</a:t>
            </a:r>
            <a:r>
              <a:rPr lang="en-US" altLang="en-US" sz="1200" i="1" dirty="0">
                <a:solidFill>
                  <a:srgbClr val="B40CCB"/>
                </a:solidFill>
                <a:latin typeface="Consolas" panose="020B0609020204030204" pitchFamily="49" charset="0"/>
              </a:rPr>
              <a:t> </a:t>
            </a:r>
            <a:r>
              <a:rPr lang="en-US" altLang="en-US" sz="1200" dirty="0">
                <a:solidFill>
                  <a:srgbClr val="000000"/>
                </a:solidFill>
                <a:latin typeface="Consolas" panose="020B0609020204030204" pitchFamily="49" charset="0"/>
              </a:rPr>
              <a:t>-&gt; </a:t>
            </a:r>
            <a:r>
              <a:rPr lang="en-US" altLang="en-US" sz="1200" i="1" dirty="0" err="1">
                <a:solidFill>
                  <a:srgbClr val="B40CCB"/>
                </a:solidFill>
                <a:latin typeface="Consolas" panose="020B0609020204030204" pitchFamily="49" charset="0"/>
              </a:rPr>
              <a:t>i</a:t>
            </a:r>
            <a:r>
              <a:rPr lang="en-US" altLang="en-US" sz="1200" i="1" dirty="0">
                <a:solidFill>
                  <a:srgbClr val="B40CCB"/>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b="1" dirty="0">
                <a:solidFill>
                  <a:srgbClr val="333333"/>
                </a:solidFill>
                <a:latin typeface="Consolas" panose="020B0609020204030204" pitchFamily="49" charset="0"/>
              </a:rPr>
              <a:t>4</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forEach</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a:solidFill>
                  <a:srgbClr val="000000"/>
                </a:solidFill>
                <a:latin typeface="Consolas" panose="020B0609020204030204" pitchFamily="49" charset="0"/>
              </a:rPr>
              <a:t>::</a:t>
            </a:r>
            <a:r>
              <a:rPr lang="en-US" altLang="en-US" sz="1200" dirty="0">
                <a:solidFill>
                  <a:srgbClr val="425991"/>
                </a:solidFill>
                <a:latin typeface="Consolas" panose="020B0609020204030204" pitchFamily="49" charset="0"/>
              </a:rPr>
              <a:t>print</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endParaRPr lang="en-US" altLang="en-US" sz="1200" dirty="0" smtClean="0">
              <a:latin typeface="Arial" panose="020B0604020202020204" pitchFamily="34" charset="0"/>
            </a:endParaRPr>
          </a:p>
          <a:p>
            <a:r>
              <a:rPr lang="en-US" altLang="en-US" sz="1200" dirty="0" smtClean="0">
                <a:latin typeface="Arial" panose="020B0604020202020204" pitchFamily="34" charset="0"/>
              </a:rPr>
              <a:t>//04812162024</a:t>
            </a:r>
          </a:p>
          <a:p>
            <a:endParaRPr lang="en-US" altLang="en-US" sz="1200" dirty="0">
              <a:latin typeface="Arial" panose="020B0604020202020204" pitchFamily="34" charset="0"/>
            </a:endParaRPr>
          </a:p>
          <a:p>
            <a:r>
              <a:rPr lang="en-US" sz="1200" dirty="0">
                <a:solidFill>
                  <a:schemeClr val="accent1">
                    <a:lumMod val="75000"/>
                  </a:schemeClr>
                </a:solidFill>
              </a:rPr>
              <a:t>Map&lt;Integer, List&lt;Integer&gt;&gt; </a:t>
            </a:r>
            <a:r>
              <a:rPr lang="en-US" sz="1200" dirty="0" err="1">
                <a:solidFill>
                  <a:schemeClr val="accent1">
                    <a:lumMod val="75000"/>
                  </a:schemeClr>
                </a:solidFill>
              </a:rPr>
              <a:t>ints</a:t>
            </a:r>
            <a:r>
              <a:rPr lang="en-US" sz="1200" dirty="0">
                <a:solidFill>
                  <a:schemeClr val="accent1">
                    <a:lumMod val="75000"/>
                  </a:schemeClr>
                </a:solidFill>
              </a:rPr>
              <a:t> </a:t>
            </a:r>
            <a:r>
              <a:rPr lang="en-US" sz="1200" dirty="0" smtClean="0">
                <a:solidFill>
                  <a:schemeClr val="accent1">
                    <a:lumMod val="75000"/>
                  </a:schemeClr>
                </a:solidFill>
              </a:rPr>
              <a:t>= </a:t>
            </a:r>
            <a:r>
              <a:rPr lang="en-US" sz="1200" dirty="0" err="1" smtClean="0">
                <a:solidFill>
                  <a:schemeClr val="accent1">
                    <a:lumMod val="75000"/>
                  </a:schemeClr>
                </a:solidFill>
              </a:rPr>
              <a:t>Stream.of</a:t>
            </a:r>
            <a:r>
              <a:rPr lang="en-US" sz="1200" dirty="0" smtClean="0">
                <a:solidFill>
                  <a:schemeClr val="accent1">
                    <a:lumMod val="75000"/>
                  </a:schemeClr>
                </a:solidFill>
              </a:rPr>
              <a:t>(11,22,33,63) .collect(</a:t>
            </a:r>
            <a:r>
              <a:rPr lang="en-US" sz="1200" dirty="0" err="1" smtClean="0">
                <a:solidFill>
                  <a:schemeClr val="accent1">
                    <a:lumMod val="75000"/>
                  </a:schemeClr>
                </a:solidFill>
              </a:rPr>
              <a:t>groupingBy</a:t>
            </a:r>
            <a:r>
              <a:rPr lang="en-US" sz="1200" dirty="0" smtClean="0">
                <a:solidFill>
                  <a:schemeClr val="accent1">
                    <a:lumMod val="75000"/>
                  </a:schemeClr>
                </a:solidFill>
              </a:rPr>
              <a:t>(</a:t>
            </a:r>
            <a:r>
              <a:rPr lang="en-US" sz="1200" dirty="0" err="1" smtClean="0">
                <a:solidFill>
                  <a:schemeClr val="accent1">
                    <a:lumMod val="75000"/>
                  </a:schemeClr>
                </a:solidFill>
              </a:rPr>
              <a:t>i</a:t>
            </a:r>
            <a:r>
              <a:rPr lang="en-US" sz="1200" dirty="0" smtClean="0">
                <a:solidFill>
                  <a:schemeClr val="accent1">
                    <a:lumMod val="75000"/>
                  </a:schemeClr>
                </a:solidFill>
              </a:rPr>
              <a:t> -&gt; </a:t>
            </a:r>
            <a:r>
              <a:rPr lang="en-US" sz="1200" dirty="0" err="1" smtClean="0">
                <a:solidFill>
                  <a:schemeClr val="accent1">
                    <a:lumMod val="75000"/>
                  </a:schemeClr>
                </a:solidFill>
              </a:rPr>
              <a:t>i</a:t>
            </a:r>
            <a:r>
              <a:rPr lang="en-US" sz="1200" dirty="0" smtClean="0">
                <a:solidFill>
                  <a:schemeClr val="accent1">
                    <a:lumMod val="75000"/>
                  </a:schemeClr>
                </a:solidFill>
              </a:rPr>
              <a:t> % 2,toList()));</a:t>
            </a:r>
          </a:p>
          <a:p>
            <a:r>
              <a:rPr lang="en-US" sz="1200" dirty="0">
                <a:latin typeface="Arial" panose="020B0604020202020204" pitchFamily="34" charset="0"/>
              </a:rPr>
              <a:t>// {0=[</a:t>
            </a:r>
            <a:r>
              <a:rPr lang="en-US" sz="1200" dirty="0" smtClean="0">
                <a:latin typeface="Arial" panose="020B0604020202020204" pitchFamily="34" charset="0"/>
              </a:rPr>
              <a:t>22], </a:t>
            </a:r>
            <a:r>
              <a:rPr lang="en-US" sz="1200" dirty="0">
                <a:latin typeface="Arial" panose="020B0604020202020204" pitchFamily="34" charset="0"/>
              </a:rPr>
              <a:t>1</a:t>
            </a:r>
            <a:r>
              <a:rPr lang="en-US" sz="1200" dirty="0" smtClean="0">
                <a:latin typeface="Arial" panose="020B0604020202020204" pitchFamily="34" charset="0"/>
              </a:rPr>
              <a:t>=[11</a:t>
            </a:r>
            <a:r>
              <a:rPr lang="en-US" sz="1200" dirty="0">
                <a:latin typeface="Arial" panose="020B0604020202020204" pitchFamily="34" charset="0"/>
              </a:rPr>
              <a:t>, </a:t>
            </a:r>
            <a:r>
              <a:rPr lang="en-US" sz="1200" dirty="0" smtClean="0">
                <a:latin typeface="Arial" panose="020B0604020202020204" pitchFamily="34" charset="0"/>
              </a:rPr>
              <a:t>33</a:t>
            </a:r>
            <a:r>
              <a:rPr lang="en-US" sz="1200" dirty="0">
                <a:latin typeface="Arial" panose="020B0604020202020204" pitchFamily="34" charset="0"/>
              </a:rPr>
              <a:t>, </a:t>
            </a:r>
            <a:r>
              <a:rPr lang="en-US" sz="1200" dirty="0" smtClean="0">
                <a:latin typeface="Arial" panose="020B0604020202020204" pitchFamily="34" charset="0"/>
              </a:rPr>
              <a:t>63</a:t>
            </a:r>
            <a:r>
              <a:rPr lang="en-US" sz="1200" dirty="0">
                <a:latin typeface="Arial" panose="020B0604020202020204" pitchFamily="34" charset="0"/>
              </a:rPr>
              <a:t>]}</a:t>
            </a:r>
          </a:p>
          <a:p>
            <a:endParaRPr lang="en-US" altLang="en-US" sz="1200" dirty="0" smtClean="0">
              <a:latin typeface="Arial" panose="020B0604020202020204" pitchFamily="34" charset="0"/>
            </a:endParaRPr>
          </a:p>
          <a:p>
            <a:r>
              <a:rPr lang="en-US" sz="1200" b="1" i="1" dirty="0">
                <a:solidFill>
                  <a:srgbClr val="660E7A"/>
                </a:solidFill>
                <a:latin typeface="Consolas" panose="020B0609020204030204" pitchFamily="49" charset="0"/>
              </a:rPr>
              <a:t>Map&lt;Double, Set&lt;String&gt;&gt; </a:t>
            </a:r>
            <a:r>
              <a:rPr lang="en-US" sz="1200" b="1" i="1" dirty="0" err="1" smtClean="0">
                <a:solidFill>
                  <a:srgbClr val="660E7A"/>
                </a:solidFill>
                <a:latin typeface="Consolas" panose="020B0609020204030204" pitchFamily="49" charset="0"/>
              </a:rPr>
              <a:t>byPriceMap</a:t>
            </a:r>
            <a:r>
              <a:rPr lang="en-US" sz="1200" b="1" i="1" dirty="0" smtClean="0">
                <a:solidFill>
                  <a:srgbClr val="660E7A"/>
                </a:solidFill>
                <a:latin typeface="Consolas" panose="020B0609020204030204" pitchFamily="49" charset="0"/>
              </a:rPr>
              <a:t> = </a:t>
            </a:r>
            <a:r>
              <a:rPr lang="en-US" sz="1200" b="1" i="1" dirty="0" err="1" smtClean="0">
                <a:solidFill>
                  <a:srgbClr val="660E7A"/>
                </a:solidFill>
                <a:latin typeface="Consolas" panose="020B0609020204030204" pitchFamily="49" charset="0"/>
              </a:rPr>
              <a:t>winners.collect</a:t>
            </a:r>
            <a:r>
              <a:rPr lang="en-US" sz="1200" b="1" i="1" dirty="0">
                <a:solidFill>
                  <a:srgbClr val="660E7A"/>
                </a:solidFill>
                <a:latin typeface="Consolas" panose="020B0609020204030204" pitchFamily="49" charset="0"/>
              </a:rPr>
              <a:t>(</a:t>
            </a:r>
          </a:p>
          <a:p>
            <a:r>
              <a:rPr lang="en-US" sz="1200" b="1" i="1" dirty="0" err="1" smtClean="0">
                <a:solidFill>
                  <a:srgbClr val="660E7A"/>
                </a:solidFill>
                <a:latin typeface="Consolas" panose="020B0609020204030204" pitchFamily="49" charset="0"/>
              </a:rPr>
              <a:t>groupingBy</a:t>
            </a:r>
            <a:r>
              <a:rPr lang="en-US" sz="1200" b="1" i="1" dirty="0" smtClean="0">
                <a:solidFill>
                  <a:srgbClr val="660E7A"/>
                </a:solidFill>
                <a:latin typeface="Consolas" panose="020B0609020204030204" pitchFamily="49" charset="0"/>
              </a:rPr>
              <a:t>(</a:t>
            </a:r>
            <a:r>
              <a:rPr lang="en-US" sz="1200" b="1" i="1" dirty="0" err="1" smtClean="0">
                <a:solidFill>
                  <a:srgbClr val="660E7A"/>
                </a:solidFill>
                <a:latin typeface="Consolas" panose="020B0609020204030204" pitchFamily="49" charset="0"/>
              </a:rPr>
              <a:t>Fifa</a:t>
            </a:r>
            <a:r>
              <a:rPr lang="en-US" sz="1200" b="1" i="1" dirty="0" smtClean="0">
                <a:solidFill>
                  <a:srgbClr val="660E7A"/>
                </a:solidFill>
                <a:latin typeface="Consolas" panose="020B0609020204030204" pitchFamily="49" charset="0"/>
              </a:rPr>
              <a:t>::</a:t>
            </a:r>
            <a:r>
              <a:rPr lang="en-US" sz="1200" b="1" i="1" dirty="0" err="1">
                <a:solidFill>
                  <a:srgbClr val="660E7A"/>
                </a:solidFill>
                <a:latin typeface="Consolas" panose="020B0609020204030204" pitchFamily="49" charset="0"/>
              </a:rPr>
              <a:t>getPrice</a:t>
            </a:r>
            <a:r>
              <a:rPr lang="en-US" sz="1200" b="1" i="1" dirty="0" smtClean="0">
                <a:solidFill>
                  <a:srgbClr val="660E7A"/>
                </a:solidFill>
                <a:latin typeface="Consolas" panose="020B0609020204030204" pitchFamily="49" charset="0"/>
              </a:rPr>
              <a:t>, </a:t>
            </a:r>
            <a:r>
              <a:rPr lang="en-US" sz="1200" b="1" i="1" dirty="0" err="1" smtClean="0">
                <a:solidFill>
                  <a:srgbClr val="660E7A"/>
                </a:solidFill>
                <a:latin typeface="Consolas" panose="020B0609020204030204" pitchFamily="49" charset="0"/>
              </a:rPr>
              <a:t>flatMapping</a:t>
            </a:r>
            <a:r>
              <a:rPr lang="en-US" sz="1200" b="1" i="1" dirty="0" smtClean="0">
                <a:solidFill>
                  <a:srgbClr val="660E7A"/>
                </a:solidFill>
                <a:latin typeface="Consolas" panose="020B0609020204030204" pitchFamily="49" charset="0"/>
              </a:rPr>
              <a:t>(b </a:t>
            </a:r>
            <a:r>
              <a:rPr lang="en-US" sz="1200" b="1" i="1" dirty="0">
                <a:solidFill>
                  <a:srgbClr val="660E7A"/>
                </a:solidFill>
                <a:latin typeface="Consolas" panose="020B0609020204030204" pitchFamily="49" charset="0"/>
              </a:rPr>
              <a:t>-&gt; </a:t>
            </a:r>
            <a:r>
              <a:rPr lang="en-US" sz="1200" b="1" i="1" dirty="0" err="1" smtClean="0">
                <a:solidFill>
                  <a:srgbClr val="660E7A"/>
                </a:solidFill>
                <a:latin typeface="Consolas" panose="020B0609020204030204" pitchFamily="49" charset="0"/>
              </a:rPr>
              <a:t>b.getWinner</a:t>
            </a:r>
            <a:r>
              <a:rPr lang="en-US" sz="1200" b="1" i="1" dirty="0" smtClean="0">
                <a:solidFill>
                  <a:srgbClr val="660E7A"/>
                </a:solidFill>
                <a:latin typeface="Consolas" panose="020B0609020204030204" pitchFamily="49" charset="0"/>
              </a:rPr>
              <a:t>().</a:t>
            </a:r>
            <a:r>
              <a:rPr lang="en-US" sz="1200" b="1" i="1" dirty="0">
                <a:solidFill>
                  <a:srgbClr val="660E7A"/>
                </a:solidFill>
                <a:latin typeface="Consolas" panose="020B0609020204030204" pitchFamily="49" charset="0"/>
              </a:rPr>
              <a:t>stream</a:t>
            </a:r>
            <a:r>
              <a:rPr lang="en-US" sz="1200" b="1" i="1" dirty="0" smtClean="0">
                <a:solidFill>
                  <a:srgbClr val="660E7A"/>
                </a:solidFill>
                <a:latin typeface="Consolas" panose="020B0609020204030204" pitchFamily="49" charset="0"/>
              </a:rPr>
              <a:t>(), </a:t>
            </a:r>
            <a:r>
              <a:rPr lang="en-US" sz="1200" b="1" i="1" dirty="0" err="1" smtClean="0">
                <a:solidFill>
                  <a:srgbClr val="660E7A"/>
                </a:solidFill>
                <a:latin typeface="Consolas" panose="020B0609020204030204" pitchFamily="49" charset="0"/>
              </a:rPr>
              <a:t>toSet</a:t>
            </a:r>
            <a:r>
              <a:rPr lang="en-US" sz="1200" b="1" i="1" dirty="0">
                <a:solidFill>
                  <a:srgbClr val="660E7A"/>
                </a:solidFill>
                <a:latin typeface="Consolas" panose="020B0609020204030204" pitchFamily="49" charset="0"/>
              </a:rPr>
              <a:t>())</a:t>
            </a:r>
          </a:p>
          <a:p>
            <a:r>
              <a:rPr lang="en-US" sz="1200" b="1" i="1" dirty="0">
                <a:solidFill>
                  <a:srgbClr val="660E7A"/>
                </a:solidFill>
                <a:latin typeface="Consolas" panose="020B0609020204030204" pitchFamily="49" charset="0"/>
              </a:rPr>
              <a:t>)</a:t>
            </a:r>
          </a:p>
          <a:p>
            <a:r>
              <a:rPr lang="en-US" sz="1200" b="1" i="1" dirty="0">
                <a:solidFill>
                  <a:srgbClr val="660E7A"/>
                </a:solidFill>
                <a:latin typeface="Consolas" panose="020B0609020204030204" pitchFamily="49" charset="0"/>
              </a:rPr>
              <a:t>);</a:t>
            </a:r>
          </a:p>
          <a:p>
            <a:endParaRPr lang="en-US" sz="1200" dirty="0">
              <a:solidFill>
                <a:srgbClr val="0F467D"/>
              </a:solidFill>
              <a:latin typeface="Consolas" panose="020B0609020204030204" pitchFamily="49"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20" name="Straight Connector 19"/>
          <p:cNvCxnSpPr/>
          <p:nvPr/>
        </p:nvCxnSpPr>
        <p:spPr>
          <a:xfrm flipH="1">
            <a:off x="5302795" y="951299"/>
            <a:ext cx="44280" cy="557408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5" name="Rectangle 4"/>
          <p:cNvSpPr/>
          <p:nvPr/>
        </p:nvSpPr>
        <p:spPr>
          <a:xfrm>
            <a:off x="184730" y="1533891"/>
            <a:ext cx="5490355" cy="3947234"/>
          </a:xfrm>
          <a:prstGeom prst="rect">
            <a:avLst/>
          </a:prstGeom>
        </p:spPr>
        <p:txBody>
          <a:bodyPr wrap="square">
            <a:spAutoFit/>
          </a:bodyPr>
          <a:lstStyle/>
          <a:p>
            <a:r>
              <a:rPr lang="en-US" altLang="en-US" sz="1050" dirty="0" smtClean="0">
                <a:solidFill>
                  <a:srgbClr val="00488A"/>
                </a:solidFill>
                <a:latin typeface="Courier"/>
              </a:rPr>
              <a:t>//</a:t>
            </a:r>
            <a:r>
              <a:rPr lang="en-US" altLang="en-US" sz="1050" dirty="0">
                <a:solidFill>
                  <a:srgbClr val="395DA1"/>
                </a:solidFill>
                <a:latin typeface="Consolas" panose="020B0609020204030204" pitchFamily="49" charset="0"/>
              </a:rPr>
              <a:t>prevent </a:t>
            </a:r>
            <a:r>
              <a:rPr lang="en-US" altLang="en-US" sz="1050" dirty="0" err="1">
                <a:solidFill>
                  <a:srgbClr val="395DA1"/>
                </a:solidFill>
                <a:latin typeface="Consolas" panose="020B0609020204030204" pitchFamily="49" charset="0"/>
              </a:rPr>
              <a:t>NullPointerExceptions</a:t>
            </a:r>
            <a:endParaRPr lang="en-US" altLang="en-US" sz="1050" dirty="0">
              <a:latin typeface="Arial" panose="020B0604020202020204" pitchFamily="34" charset="0"/>
            </a:endParaRPr>
          </a:p>
          <a:p>
            <a:r>
              <a:rPr lang="en-US" altLang="en-US" b="1" dirty="0" smtClean="0">
                <a:solidFill>
                  <a:srgbClr val="00488A"/>
                </a:solidFill>
                <a:latin typeface="Courier"/>
              </a:rPr>
              <a:t>Static: </a:t>
            </a:r>
            <a:r>
              <a:rPr lang="en-US" altLang="en-US" b="1" dirty="0" err="1" smtClean="0">
                <a:solidFill>
                  <a:srgbClr val="00488A"/>
                </a:solidFill>
                <a:latin typeface="Courier"/>
              </a:rPr>
              <a:t>Stream.ofNullable</a:t>
            </a:r>
            <a:r>
              <a:rPr lang="en-US" altLang="en-US" b="1" dirty="0" smtClean="0">
                <a:solidFill>
                  <a:srgbClr val="00488A"/>
                </a:solidFill>
                <a:latin typeface="Courier"/>
              </a:rPr>
              <a:t>() (before check and use </a:t>
            </a:r>
            <a:r>
              <a:rPr lang="en-US" altLang="en-US" b="1" dirty="0" err="1" smtClean="0">
                <a:solidFill>
                  <a:srgbClr val="00488A"/>
                </a:solidFill>
                <a:latin typeface="Courier"/>
              </a:rPr>
              <a:t>Stream.empty</a:t>
            </a:r>
            <a:r>
              <a:rPr lang="en-US" altLang="en-US" b="1" dirty="0" smtClean="0">
                <a:solidFill>
                  <a:srgbClr val="00488A"/>
                </a:solidFill>
                <a:latin typeface="Courier"/>
              </a:rPr>
              <a:t>())</a:t>
            </a:r>
            <a:endParaRPr lang="en-US" altLang="en-US" dirty="0" smtClean="0">
              <a:solidFill>
                <a:srgbClr val="00488A"/>
              </a:solidFill>
              <a:latin typeface="Courier"/>
            </a:endParaRPr>
          </a:p>
          <a:p>
            <a:r>
              <a:rPr lang="en-US" altLang="en-US" b="1" dirty="0" err="1" smtClean="0">
                <a:solidFill>
                  <a:srgbClr val="00488A"/>
                </a:solidFill>
                <a:latin typeface="Courier"/>
              </a:rPr>
              <a:t>Stream.iterate</a:t>
            </a:r>
            <a:r>
              <a:rPr lang="en-US" altLang="en-US" b="1" dirty="0" smtClean="0">
                <a:solidFill>
                  <a:srgbClr val="00488A"/>
                </a:solidFill>
                <a:latin typeface="Courier"/>
              </a:rPr>
              <a:t>()</a:t>
            </a:r>
            <a:r>
              <a:rPr lang="en-US" altLang="en-US" dirty="0" smtClean="0">
                <a:solidFill>
                  <a:srgbClr val="00488A"/>
                </a:solidFill>
                <a:latin typeface="Courier"/>
              </a:rPr>
              <a:t>[</a:t>
            </a:r>
            <a:r>
              <a:rPr lang="en-US" altLang="en-US" dirty="0" err="1">
                <a:solidFill>
                  <a:srgbClr val="395DA1"/>
                </a:solidFill>
                <a:latin typeface="Consolas" panose="020B0609020204030204" pitchFamily="49" charset="0"/>
              </a:rPr>
              <a:t>hasNext</a:t>
            </a:r>
            <a:r>
              <a:rPr lang="en-US" altLang="en-US" dirty="0">
                <a:solidFill>
                  <a:srgbClr val="395DA1"/>
                </a:solidFill>
                <a:latin typeface="Consolas" panose="020B0609020204030204" pitchFamily="49" charset="0"/>
              </a:rPr>
              <a:t> </a:t>
            </a:r>
            <a:r>
              <a:rPr lang="en-US" altLang="en-US" dirty="0" smtClean="0">
                <a:solidFill>
                  <a:srgbClr val="395DA1"/>
                </a:solidFill>
                <a:latin typeface="Consolas" panose="020B0609020204030204" pitchFamily="49" charset="0"/>
              </a:rPr>
              <a:t>predicate </a:t>
            </a:r>
            <a:r>
              <a:rPr lang="en-US" altLang="en-US" dirty="0" err="1" smtClean="0">
                <a:solidFill>
                  <a:srgbClr val="395DA1"/>
                </a:solidFill>
                <a:latin typeface="Consolas" panose="020B0609020204030204" pitchFamily="49" charset="0"/>
              </a:rPr>
              <a:t>prm</a:t>
            </a:r>
            <a:r>
              <a:rPr lang="en-US" altLang="en-US" dirty="0" smtClean="0">
                <a:solidFill>
                  <a:srgbClr val="00488A"/>
                </a:solidFill>
                <a:latin typeface="Courier"/>
              </a:rPr>
              <a:t>]</a:t>
            </a:r>
            <a:endParaRPr lang="en-US" altLang="en-US" dirty="0">
              <a:solidFill>
                <a:srgbClr val="00488A"/>
              </a:solidFill>
              <a:latin typeface="Courier"/>
            </a:endParaRPr>
          </a:p>
          <a:p>
            <a:endParaRPr lang="en-US" altLang="en-US" dirty="0">
              <a:solidFill>
                <a:srgbClr val="00488A"/>
              </a:solidFill>
              <a:latin typeface="Courier"/>
            </a:endParaRPr>
          </a:p>
          <a:p>
            <a:endParaRPr lang="en-US" altLang="en-US" dirty="0">
              <a:solidFill>
                <a:srgbClr val="00488A"/>
              </a:solidFill>
              <a:latin typeface="Courier"/>
            </a:endParaRPr>
          </a:p>
          <a:p>
            <a:r>
              <a:rPr lang="en-US" altLang="en-US" b="1" dirty="0" err="1">
                <a:solidFill>
                  <a:srgbClr val="00488A"/>
                </a:solidFill>
                <a:latin typeface="Courier"/>
              </a:rPr>
              <a:t>takeWhile</a:t>
            </a:r>
            <a:r>
              <a:rPr lang="en-US" altLang="en-US" b="1" dirty="0">
                <a:solidFill>
                  <a:srgbClr val="00488A"/>
                </a:solidFill>
                <a:latin typeface="Courier"/>
              </a:rPr>
              <a:t>()</a:t>
            </a:r>
            <a:r>
              <a:rPr lang="en-US" altLang="en-US" dirty="0">
                <a:solidFill>
                  <a:srgbClr val="00488A"/>
                </a:solidFill>
                <a:latin typeface="Courier"/>
              </a:rPr>
              <a:t>[while true]</a:t>
            </a:r>
            <a:r>
              <a:rPr lang="en-US" altLang="en-US" b="1" dirty="0">
                <a:solidFill>
                  <a:srgbClr val="00488A"/>
                </a:solidFill>
                <a:latin typeface="Courier"/>
              </a:rPr>
              <a:t>, </a:t>
            </a:r>
            <a:r>
              <a:rPr lang="en-US" altLang="en-US" b="1" dirty="0" err="1">
                <a:solidFill>
                  <a:srgbClr val="00488A"/>
                </a:solidFill>
                <a:latin typeface="Courier"/>
              </a:rPr>
              <a:t>dropWhile</a:t>
            </a:r>
            <a:r>
              <a:rPr lang="en-US" altLang="en-US" b="1" dirty="0">
                <a:solidFill>
                  <a:srgbClr val="00488A"/>
                </a:solidFill>
                <a:latin typeface="Courier"/>
              </a:rPr>
              <a:t>()</a:t>
            </a:r>
            <a:r>
              <a:rPr lang="en-US" altLang="en-US" dirty="0">
                <a:solidFill>
                  <a:srgbClr val="00488A"/>
                </a:solidFill>
                <a:latin typeface="Courier"/>
              </a:rPr>
              <a:t>[drops until true]</a:t>
            </a:r>
          </a:p>
          <a:p>
            <a:endParaRPr lang="en-US" altLang="en-US" b="1" dirty="0">
              <a:solidFill>
                <a:srgbClr val="00488A"/>
              </a:solidFill>
              <a:latin typeface="Courier"/>
            </a:endParaRPr>
          </a:p>
          <a:p>
            <a:endParaRPr lang="en-US" altLang="en-US" dirty="0" smtClean="0">
              <a:solidFill>
                <a:srgbClr val="395DA1"/>
              </a:solidFill>
              <a:latin typeface="Consolas" panose="020B0609020204030204" pitchFamily="49" charset="0"/>
            </a:endParaRPr>
          </a:p>
          <a:p>
            <a:r>
              <a:rPr lang="en-US" altLang="en-US" sz="2400" i="1" dirty="0" smtClean="0"/>
              <a:t>New </a:t>
            </a:r>
            <a:r>
              <a:rPr lang="en-US" altLang="en-US" sz="2400" i="1" dirty="0"/>
              <a:t>Collectors</a:t>
            </a:r>
          </a:p>
          <a:p>
            <a:r>
              <a:rPr lang="en-US" b="1" dirty="0"/>
              <a:t>Advanced collector</a:t>
            </a:r>
            <a:r>
              <a:rPr lang="en-US" b="1" dirty="0" smtClean="0"/>
              <a:t>: Collectors</a:t>
            </a:r>
          </a:p>
          <a:p>
            <a:r>
              <a:rPr lang="en-US" b="1" dirty="0" smtClean="0"/>
              <a:t>.</a:t>
            </a:r>
            <a:r>
              <a:rPr lang="en-US" b="1" dirty="0" err="1" smtClean="0"/>
              <a:t>groupingBy</a:t>
            </a:r>
            <a:r>
              <a:rPr lang="en-US" b="1" dirty="0" smtClean="0"/>
              <a:t>, </a:t>
            </a:r>
            <a:r>
              <a:rPr lang="en-US" altLang="en-US" dirty="0" smtClean="0">
                <a:solidFill>
                  <a:srgbClr val="395DA1"/>
                </a:solidFill>
                <a:latin typeface="Consolas" panose="020B0609020204030204" pitchFamily="49" charset="0"/>
              </a:rPr>
              <a:t>//</a:t>
            </a:r>
            <a:r>
              <a:rPr lang="en-US" altLang="en-US" dirty="0" smtClean="0">
                <a:solidFill>
                  <a:srgbClr val="00488A"/>
                </a:solidFill>
                <a:latin typeface="Courier"/>
              </a:rPr>
              <a:t>like SQL query case </a:t>
            </a:r>
          </a:p>
          <a:p>
            <a:r>
              <a:rPr lang="en-US" b="1" dirty="0" smtClean="0"/>
              <a:t>Two new:  .filtering</a:t>
            </a:r>
            <a:r>
              <a:rPr lang="en-US" b="1" dirty="0"/>
              <a:t>, .</a:t>
            </a:r>
            <a:r>
              <a:rPr lang="en-US" b="1" dirty="0" err="1" smtClean="0"/>
              <a:t>flatMapping</a:t>
            </a:r>
            <a:endParaRPr lang="en-US" altLang="en-US" dirty="0">
              <a:solidFill>
                <a:srgbClr val="395DA1"/>
              </a:solidFill>
              <a:latin typeface="Consolas" panose="020B0609020204030204" pitchFamily="49" charset="0"/>
            </a:endParaRPr>
          </a:p>
        </p:txBody>
      </p:sp>
      <p:sp>
        <p:nvSpPr>
          <p:cNvPr id="24" name="Rectangle 23"/>
          <p:cNvSpPr/>
          <p:nvPr/>
        </p:nvSpPr>
        <p:spPr>
          <a:xfrm>
            <a:off x="8162919" y="356382"/>
            <a:ext cx="3721019" cy="400110"/>
          </a:xfrm>
          <a:prstGeom prst="rect">
            <a:avLst/>
          </a:prstGeom>
        </p:spPr>
        <p:txBody>
          <a:bodyPr wrap="none">
            <a:spAutoFit/>
          </a:bodyPr>
          <a:lstStyle/>
          <a:p>
            <a:r>
              <a:rPr lang="en-US" sz="2000" b="1" dirty="0">
                <a:solidFill>
                  <a:srgbClr val="00B050"/>
                </a:solidFill>
              </a:rPr>
              <a:t>Language/library Improvements  </a:t>
            </a:r>
          </a:p>
        </p:txBody>
      </p:sp>
      <p:pic>
        <p:nvPicPr>
          <p:cNvPr id="2" name="Picture 1"/>
          <p:cNvPicPr>
            <a:picLocks noChangeAspect="1"/>
          </p:cNvPicPr>
          <p:nvPr/>
        </p:nvPicPr>
        <p:blipFill>
          <a:blip r:embed="rId3"/>
          <a:stretch>
            <a:fillRect/>
          </a:stretch>
        </p:blipFill>
        <p:spPr>
          <a:xfrm>
            <a:off x="292979" y="5568176"/>
            <a:ext cx="4933888" cy="511952"/>
          </a:xfrm>
          <a:prstGeom prst="rect">
            <a:avLst/>
          </a:prstGeom>
        </p:spPr>
      </p:pic>
      <p:pic>
        <p:nvPicPr>
          <p:cNvPr id="8" name="Picture 7"/>
          <p:cNvPicPr>
            <a:picLocks noChangeAspect="1"/>
          </p:cNvPicPr>
          <p:nvPr/>
        </p:nvPicPr>
        <p:blipFill>
          <a:blip r:embed="rId4"/>
          <a:stretch>
            <a:fillRect/>
          </a:stretch>
        </p:blipFill>
        <p:spPr>
          <a:xfrm>
            <a:off x="309471" y="6202216"/>
            <a:ext cx="4740812" cy="351240"/>
          </a:xfrm>
          <a:prstGeom prst="rect">
            <a:avLst/>
          </a:prstGeom>
        </p:spPr>
      </p:pic>
    </p:spTree>
    <p:extLst>
      <p:ext uri="{BB962C8B-B14F-4D97-AF65-F5344CB8AC3E}">
        <p14:creationId xmlns:p14="http://schemas.microsoft.com/office/powerpoint/2010/main" val="32649746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20" name="Straight Connector 19"/>
          <p:cNvCxnSpPr/>
          <p:nvPr/>
        </p:nvCxnSpPr>
        <p:spPr>
          <a:xfrm flipH="1">
            <a:off x="5911718" y="951299"/>
            <a:ext cx="44280" cy="557408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39" name="TextBox 38"/>
          <p:cNvSpPr txBox="1"/>
          <p:nvPr/>
        </p:nvSpPr>
        <p:spPr>
          <a:xfrm>
            <a:off x="305079" y="1014835"/>
            <a:ext cx="5397059" cy="2554545"/>
          </a:xfrm>
          <a:prstGeom prst="rect">
            <a:avLst/>
          </a:prstGeom>
          <a:noFill/>
        </p:spPr>
        <p:txBody>
          <a:bodyPr wrap="square" rtlCol="0">
            <a:spAutoFit/>
          </a:bodyPr>
          <a:lstStyle/>
          <a:p>
            <a:endParaRPr lang="en-US" altLang="en-US" sz="1600" dirty="0" smtClean="0">
              <a:solidFill>
                <a:srgbClr val="1B1622"/>
              </a:solidFill>
              <a:latin typeface="Consolas" panose="020B0609020204030204" pitchFamily="49" charset="0"/>
            </a:endParaRPr>
          </a:p>
          <a:p>
            <a:r>
              <a:rPr lang="en-US" altLang="en-US" sz="1600" b="1" dirty="0" smtClean="0">
                <a:solidFill>
                  <a:srgbClr val="00488A"/>
                </a:solidFill>
                <a:latin typeface="Courier"/>
              </a:rPr>
              <a:t>of(), empty()</a:t>
            </a:r>
            <a:endParaRPr lang="en-US" altLang="en-US" sz="1600" b="1" dirty="0">
              <a:solidFill>
                <a:srgbClr val="00488A"/>
              </a:solidFill>
              <a:latin typeface="Courier"/>
            </a:endParaRPr>
          </a:p>
          <a:p>
            <a:endParaRPr lang="en-US" altLang="en-US" sz="1600" dirty="0">
              <a:solidFill>
                <a:srgbClr val="00488A"/>
              </a:solidFill>
              <a:latin typeface="Courier"/>
            </a:endParaRPr>
          </a:p>
          <a:p>
            <a:pPr eaLnBrk="0" fontAlgn="base" hangingPunct="0">
              <a:spcBef>
                <a:spcPct val="0"/>
              </a:spcBef>
              <a:spcAft>
                <a:spcPct val="0"/>
              </a:spcAft>
            </a:pPr>
            <a:r>
              <a:rPr lang="en-US" altLang="en-US" sz="1600" dirty="0" smtClean="0">
                <a:latin typeface="Arial" panose="020B0604020202020204" pitchFamily="34" charset="0"/>
              </a:rPr>
              <a:t>//</a:t>
            </a:r>
            <a:r>
              <a:rPr lang="en-US" altLang="en-US" sz="1600" dirty="0">
                <a:latin typeface="Arial" panose="020B0604020202020204" pitchFamily="34" charset="0"/>
              </a:rPr>
              <a:t>transform </a:t>
            </a:r>
          </a:p>
          <a:p>
            <a:pPr eaLnBrk="0" fontAlgn="base" hangingPunct="0">
              <a:spcBef>
                <a:spcPct val="0"/>
              </a:spcBef>
              <a:spcAft>
                <a:spcPct val="0"/>
              </a:spcAft>
            </a:pPr>
            <a:r>
              <a:rPr lang="en-US" sz="1600" dirty="0">
                <a:solidFill>
                  <a:srgbClr val="0F467D"/>
                </a:solidFill>
                <a:latin typeface="Consolas" panose="020B0609020204030204" pitchFamily="49" charset="0"/>
              </a:rPr>
              <a:t>Optional&lt;String&gt; s = </a:t>
            </a:r>
            <a:r>
              <a:rPr lang="en-US" sz="1600" dirty="0" err="1">
                <a:solidFill>
                  <a:srgbClr val="0F467D"/>
                </a:solidFill>
                <a:latin typeface="Consolas" panose="020B0609020204030204" pitchFamily="49" charset="0"/>
              </a:rPr>
              <a:t>Optional.of</a:t>
            </a:r>
            <a:r>
              <a:rPr lang="en-US" sz="1600" dirty="0">
                <a:solidFill>
                  <a:srgbClr val="0F467D"/>
                </a:solidFill>
                <a:latin typeface="Consolas" panose="020B0609020204030204" pitchFamily="49" charset="0"/>
              </a:rPr>
              <a:t>(“Ola");</a:t>
            </a:r>
          </a:p>
          <a:p>
            <a:r>
              <a:rPr lang="en-US" sz="1600" dirty="0" err="1">
                <a:solidFill>
                  <a:srgbClr val="0F467D"/>
                </a:solidFill>
                <a:latin typeface="Consolas" panose="020B0609020204030204" pitchFamily="49" charset="0"/>
              </a:rPr>
              <a:t>s.map</a:t>
            </a:r>
            <a:r>
              <a:rPr lang="en-US" sz="1600" dirty="0">
                <a:solidFill>
                  <a:srgbClr val="0F467D"/>
                </a:solidFill>
                <a:latin typeface="Consolas" panose="020B0609020204030204" pitchFamily="49" charset="0"/>
              </a:rPr>
              <a:t>(String::</a:t>
            </a:r>
            <a:r>
              <a:rPr lang="en-US" sz="1600" dirty="0" err="1">
                <a:solidFill>
                  <a:srgbClr val="0F467D"/>
                </a:solidFill>
                <a:latin typeface="Consolas" panose="020B0609020204030204" pitchFamily="49" charset="0"/>
              </a:rPr>
              <a:t>toUpperCase</a:t>
            </a:r>
            <a:r>
              <a:rPr lang="en-US" sz="1600" dirty="0">
                <a:solidFill>
                  <a:srgbClr val="0F467D"/>
                </a:solidFill>
                <a:latin typeface="Consolas" panose="020B0609020204030204" pitchFamily="49" charset="0"/>
              </a:rPr>
              <a:t>); </a:t>
            </a:r>
            <a:r>
              <a:rPr lang="en-US" sz="1600" dirty="0">
                <a:latin typeface="Arial" panose="020B0604020202020204" pitchFamily="34" charset="0"/>
              </a:rPr>
              <a:t>// “OLA“</a:t>
            </a:r>
          </a:p>
          <a:p>
            <a:r>
              <a:rPr lang="en-US" sz="1600" dirty="0">
                <a:solidFill>
                  <a:srgbClr val="0F467D"/>
                </a:solidFill>
                <a:latin typeface="Consolas" panose="020B0609020204030204" pitchFamily="49" charset="0"/>
              </a:rPr>
              <a:t>Optional&lt;Integer&gt; </a:t>
            </a:r>
            <a:r>
              <a:rPr lang="en-US" sz="1600" dirty="0" err="1">
                <a:solidFill>
                  <a:srgbClr val="0F467D"/>
                </a:solidFill>
                <a:latin typeface="Consolas" panose="020B0609020204030204" pitchFamily="49" charset="0"/>
              </a:rPr>
              <a:t>i</a:t>
            </a:r>
            <a:r>
              <a:rPr lang="en-US" sz="1600" dirty="0">
                <a:solidFill>
                  <a:srgbClr val="0F467D"/>
                </a:solidFill>
                <a:latin typeface="Consolas" panose="020B0609020204030204" pitchFamily="49" charset="0"/>
              </a:rPr>
              <a:t> = </a:t>
            </a:r>
            <a:r>
              <a:rPr lang="en-US" sz="1600" dirty="0" err="1">
                <a:solidFill>
                  <a:srgbClr val="0F467D"/>
                </a:solidFill>
                <a:latin typeface="Consolas" panose="020B0609020204030204" pitchFamily="49" charset="0"/>
              </a:rPr>
              <a:t>Optional.empty</a:t>
            </a:r>
            <a:r>
              <a:rPr lang="en-US" sz="1600" dirty="0">
                <a:solidFill>
                  <a:srgbClr val="0F467D"/>
                </a:solidFill>
                <a:latin typeface="Consolas" panose="020B0609020204030204" pitchFamily="49" charset="0"/>
              </a:rPr>
              <a:t>();</a:t>
            </a:r>
          </a:p>
          <a:p>
            <a:r>
              <a:rPr lang="pt-BR" sz="1600" dirty="0">
                <a:solidFill>
                  <a:srgbClr val="0F467D"/>
                </a:solidFill>
                <a:latin typeface="Consolas" panose="020B0609020204030204" pitchFamily="49" charset="0"/>
              </a:rPr>
              <a:t>i.map(n -&gt; n + 1); </a:t>
            </a:r>
            <a:r>
              <a:rPr lang="pt-BR" sz="1600" dirty="0">
                <a:latin typeface="Arial" panose="020B0604020202020204" pitchFamily="34" charset="0"/>
              </a:rPr>
              <a:t>// </a:t>
            </a:r>
            <a:r>
              <a:rPr lang="pt-BR" sz="1600" dirty="0" smtClean="0">
                <a:latin typeface="Arial" panose="020B0604020202020204" pitchFamily="34" charset="0"/>
              </a:rPr>
              <a:t>still empty, NPE?</a:t>
            </a:r>
            <a:r>
              <a:rPr lang="en-US" sz="1600" dirty="0" smtClean="0">
                <a:latin typeface="Arial" panose="020B0604020202020204" pitchFamily="34" charset="0"/>
              </a:rPr>
              <a:t> </a:t>
            </a:r>
            <a:endParaRPr lang="en-US" sz="1600" dirty="0">
              <a:latin typeface="Arial" panose="020B0604020202020204" pitchFamily="34" charset="0"/>
            </a:endParaRPr>
          </a:p>
          <a:p>
            <a:endParaRPr lang="en-US" altLang="en-US" sz="1600" dirty="0" smtClean="0">
              <a:latin typeface="Arial" panose="020B0604020202020204" pitchFamily="34" charset="0"/>
            </a:endParaRPr>
          </a:p>
          <a:p>
            <a:endParaRPr lang="en-US" altLang="en-US" sz="1600" dirty="0" smtClean="0">
              <a:solidFill>
                <a:srgbClr val="333333"/>
              </a:solidFill>
              <a:latin typeface="Consolas" panose="020B0609020204030204" pitchFamily="49" charset="0"/>
            </a:endParaRPr>
          </a:p>
        </p:txBody>
      </p:sp>
      <p:sp>
        <p:nvSpPr>
          <p:cNvPr id="41" name="Subtitle 2"/>
          <p:cNvSpPr txBox="1">
            <a:spLocks/>
          </p:cNvSpPr>
          <p:nvPr/>
        </p:nvSpPr>
        <p:spPr>
          <a:xfrm>
            <a:off x="184731" y="3544896"/>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smtClean="0"/>
              <a:t>Optional  Improvements  </a:t>
            </a:r>
          </a:p>
          <a:p>
            <a:pPr algn="l"/>
            <a:r>
              <a:rPr lang="en-US" i="1" dirty="0" smtClean="0"/>
              <a:t> </a:t>
            </a:r>
          </a:p>
          <a:p>
            <a:pPr algn="l"/>
            <a:endParaRPr lang="en-US" i="1" dirty="0"/>
          </a:p>
        </p:txBody>
      </p:sp>
      <p:sp>
        <p:nvSpPr>
          <p:cNvPr id="2" name="Rectangle 1"/>
          <p:cNvSpPr/>
          <p:nvPr/>
        </p:nvSpPr>
        <p:spPr>
          <a:xfrm>
            <a:off x="6165578" y="925464"/>
            <a:ext cx="6096000" cy="738664"/>
          </a:xfrm>
          <a:prstGeom prst="rect">
            <a:avLst/>
          </a:prstGeom>
        </p:spPr>
        <p:txBody>
          <a:bodyPr>
            <a:spAutoFit/>
          </a:bodyPr>
          <a:lstStyle/>
          <a:p>
            <a:r>
              <a:rPr lang="en-US" sz="2400" i="1" dirty="0" err="1"/>
              <a:t>Optional.stream</a:t>
            </a:r>
            <a:r>
              <a:rPr lang="en-US" sz="2400" i="1" dirty="0"/>
              <a:t>()</a:t>
            </a:r>
          </a:p>
          <a:p>
            <a:r>
              <a:rPr lang="en-US" dirty="0">
                <a:solidFill>
                  <a:srgbClr val="000000"/>
                </a:solidFill>
                <a:latin typeface="Gotham-Medium"/>
              </a:rPr>
              <a:t>Interoperability between Optional and Stream</a:t>
            </a:r>
            <a:endParaRPr lang="en-US" dirty="0"/>
          </a:p>
        </p:txBody>
      </p:sp>
      <p:sp>
        <p:nvSpPr>
          <p:cNvPr id="5" name="Rectangle 4"/>
          <p:cNvSpPr/>
          <p:nvPr/>
        </p:nvSpPr>
        <p:spPr>
          <a:xfrm>
            <a:off x="6165578" y="2001068"/>
            <a:ext cx="6096000" cy="4524315"/>
          </a:xfrm>
          <a:prstGeom prst="rect">
            <a:avLst/>
          </a:prstGeom>
        </p:spPr>
        <p:txBody>
          <a:bodyPr>
            <a:spAutoFit/>
          </a:bodyPr>
          <a:lstStyle/>
          <a:p>
            <a:r>
              <a:rPr lang="en-US" altLang="en-US" sz="1600" dirty="0">
                <a:solidFill>
                  <a:srgbClr val="0B7EB7"/>
                </a:solidFill>
                <a:latin typeface="Consolas" panose="020B0609020204030204" pitchFamily="49" charset="0"/>
              </a:rPr>
              <a:t>List</a:t>
            </a:r>
            <a:r>
              <a:rPr lang="en-US" altLang="en-US" sz="1600" dirty="0">
                <a:solidFill>
                  <a:srgbClr val="333333"/>
                </a:solidFill>
                <a:latin typeface="Consolas" panose="020B0609020204030204" pitchFamily="49" charset="0"/>
              </a:rPr>
              <a:t>&lt;</a:t>
            </a:r>
            <a:r>
              <a:rPr lang="en-US" altLang="en-US" sz="1600" dirty="0">
                <a:solidFill>
                  <a:srgbClr val="0F467D"/>
                </a:solidFill>
                <a:latin typeface="Consolas" panose="020B0609020204030204" pitchFamily="49" charset="0"/>
              </a:rPr>
              <a:t>Optional</a:t>
            </a:r>
            <a:r>
              <a:rPr lang="en-US" altLang="en-US" sz="1600" dirty="0">
                <a:solidFill>
                  <a:srgbClr val="333333"/>
                </a:solidFill>
                <a:latin typeface="Consolas" panose="020B0609020204030204" pitchFamily="49" charset="0"/>
              </a:rPr>
              <a:t>&lt;</a:t>
            </a:r>
            <a:r>
              <a:rPr lang="en-US" altLang="en-US" sz="1600" dirty="0">
                <a:solidFill>
                  <a:srgbClr val="0F467D"/>
                </a:solidFill>
                <a:latin typeface="Consolas" panose="020B0609020204030204" pitchFamily="49" charset="0"/>
              </a:rPr>
              <a:t>String</a:t>
            </a:r>
            <a:r>
              <a:rPr lang="en-US" altLang="en-US" sz="1600" dirty="0">
                <a:solidFill>
                  <a:srgbClr val="333333"/>
                </a:solidFill>
                <a:latin typeface="Consolas" panose="020B0609020204030204" pitchFamily="49" charset="0"/>
              </a:rPr>
              <a:t>&gt;&gt; </a:t>
            </a:r>
            <a:r>
              <a:rPr lang="en-US" altLang="en-US" sz="1600" dirty="0">
                <a:solidFill>
                  <a:srgbClr val="3C45E7"/>
                </a:solidFill>
                <a:latin typeface="Consolas" panose="020B0609020204030204" pitchFamily="49" charset="0"/>
              </a:rPr>
              <a:t>list </a:t>
            </a:r>
            <a:r>
              <a:rPr lang="en-US" altLang="en-US" sz="1600" dirty="0">
                <a:solidFill>
                  <a:srgbClr val="333333"/>
                </a:solidFill>
                <a:latin typeface="Consolas" panose="020B0609020204030204" pitchFamily="49" charset="0"/>
              </a:rPr>
              <a:t>= </a:t>
            </a:r>
            <a:r>
              <a:rPr lang="en-US" altLang="en-US" sz="1600" dirty="0" err="1">
                <a:solidFill>
                  <a:srgbClr val="0F467D"/>
                </a:solidFill>
                <a:latin typeface="Consolas" panose="020B0609020204030204" pitchFamily="49" charset="0"/>
              </a:rPr>
              <a:t>Arrays</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asList</a:t>
            </a:r>
            <a:r>
              <a:rPr lang="en-US" altLang="en-US" sz="1600" dirty="0">
                <a:solidFill>
                  <a:srgbClr val="0F2107"/>
                </a:solidFill>
                <a:latin typeface="Consolas" panose="020B0609020204030204" pitchFamily="49" charset="0"/>
              </a:rPr>
              <a:t>(</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empty</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of</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"A"</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empty</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of</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"B"</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p>
          <a:p>
            <a:endParaRPr lang="en-US" altLang="en-US" sz="1600" dirty="0">
              <a:latin typeface="Arial" panose="020B0604020202020204" pitchFamily="34" charset="0"/>
            </a:endParaRPr>
          </a:p>
          <a:p>
            <a:r>
              <a:rPr lang="en-US" altLang="en-US" sz="1600" dirty="0">
                <a:solidFill>
                  <a:srgbClr val="0B7EB7"/>
                </a:solidFill>
                <a:latin typeface="Consolas" panose="020B0609020204030204" pitchFamily="49" charset="0"/>
              </a:rPr>
              <a:t>List</a:t>
            </a:r>
            <a:r>
              <a:rPr lang="en-US" altLang="en-US" sz="1600" dirty="0">
                <a:solidFill>
                  <a:srgbClr val="333333"/>
                </a:solidFill>
                <a:latin typeface="Consolas" panose="020B0609020204030204" pitchFamily="49" charset="0"/>
              </a:rPr>
              <a:t>&lt;</a:t>
            </a:r>
            <a:r>
              <a:rPr lang="en-US" altLang="en-US" sz="1600" dirty="0">
                <a:solidFill>
                  <a:srgbClr val="0F467D"/>
                </a:solidFill>
                <a:latin typeface="Consolas" panose="020B0609020204030204" pitchFamily="49" charset="0"/>
              </a:rPr>
              <a:t>String</a:t>
            </a:r>
            <a:r>
              <a:rPr lang="en-US" altLang="en-US" sz="1600" dirty="0">
                <a:solidFill>
                  <a:srgbClr val="333333"/>
                </a:solidFill>
                <a:latin typeface="Consolas" panose="020B0609020204030204" pitchFamily="49" charset="0"/>
              </a:rPr>
              <a:t>&gt; </a:t>
            </a:r>
            <a:r>
              <a:rPr lang="en-US" altLang="en-US" sz="1600" dirty="0">
                <a:solidFill>
                  <a:srgbClr val="3C45E7"/>
                </a:solidFill>
                <a:latin typeface="Consolas" panose="020B0609020204030204" pitchFamily="49" charset="0"/>
              </a:rPr>
              <a:t>filteredListJava9 </a:t>
            </a:r>
            <a:r>
              <a:rPr lang="en-US" altLang="en-US" sz="1600" dirty="0">
                <a:solidFill>
                  <a:srgbClr val="333333"/>
                </a:solidFill>
                <a:latin typeface="Consolas" panose="020B0609020204030204" pitchFamily="49" charset="0"/>
              </a:rPr>
              <a:t>= </a:t>
            </a:r>
            <a:r>
              <a:rPr lang="en-US" altLang="en-US" sz="1600" dirty="0" err="1">
                <a:solidFill>
                  <a:srgbClr val="3C45E7"/>
                </a:solidFill>
                <a:latin typeface="Consolas" panose="020B0609020204030204" pitchFamily="49" charset="0"/>
              </a:rPr>
              <a:t>list</a:t>
            </a:r>
            <a:r>
              <a:rPr lang="en-US" altLang="en-US" sz="1600" dirty="0" err="1">
                <a:solidFill>
                  <a:srgbClr val="333333"/>
                </a:solidFill>
                <a:latin typeface="Consolas" panose="020B0609020204030204" pitchFamily="49" charset="0"/>
              </a:rPr>
              <a:t>.</a:t>
            </a:r>
            <a:r>
              <a:rPr lang="en-US" altLang="en-US" sz="1600" dirty="0" err="1">
                <a:solidFill>
                  <a:srgbClr val="425991"/>
                </a:solidFill>
                <a:latin typeface="Consolas" panose="020B0609020204030204" pitchFamily="49" charset="0"/>
              </a:rPr>
              <a:t>stream</a:t>
            </a:r>
            <a:r>
              <a:rPr lang="en-US" altLang="en-US" sz="1600" dirty="0">
                <a:solidFill>
                  <a:srgbClr val="0F2107"/>
                </a:solidFill>
                <a:latin typeface="Consolas" panose="020B0609020204030204" pitchFamily="49" charset="0"/>
              </a:rPr>
              <a:t>()</a:t>
            </a:r>
          </a:p>
          <a:p>
            <a:r>
              <a:rPr lang="en-US" altLang="en-US" sz="1600" dirty="0">
                <a:solidFill>
                  <a:srgbClr val="333333"/>
                </a:solidFill>
                <a:latin typeface="Consolas" panose="020B0609020204030204" pitchFamily="49" charset="0"/>
              </a:rPr>
              <a:t>.</a:t>
            </a:r>
            <a:r>
              <a:rPr lang="en-US" altLang="en-US" sz="1600" dirty="0" err="1">
                <a:solidFill>
                  <a:srgbClr val="BF6024"/>
                </a:solidFill>
                <a:latin typeface="Consolas" panose="020B0609020204030204" pitchFamily="49" charset="0"/>
              </a:rPr>
              <a:t>flatMap</a:t>
            </a:r>
            <a:r>
              <a:rPr lang="en-US" altLang="en-US" sz="1600" dirty="0">
                <a:solidFill>
                  <a:srgbClr val="0F2107"/>
                </a:solidFill>
                <a:latin typeface="Consolas" panose="020B0609020204030204" pitchFamily="49" charset="0"/>
              </a:rPr>
              <a:t>(</a:t>
            </a:r>
            <a:r>
              <a:rPr lang="en-US" altLang="en-US" sz="1600" dirty="0">
                <a:solidFill>
                  <a:srgbClr val="0F467D"/>
                </a:solidFill>
                <a:latin typeface="Consolas" panose="020B0609020204030204" pitchFamily="49" charset="0"/>
              </a:rPr>
              <a:t>Optional</a:t>
            </a:r>
            <a:r>
              <a:rPr lang="en-US" altLang="en-US" sz="1600" dirty="0">
                <a:solidFill>
                  <a:srgbClr val="000000"/>
                </a:solidFill>
                <a:latin typeface="Consolas" panose="020B0609020204030204" pitchFamily="49" charset="0"/>
              </a:rPr>
              <a:t>::</a:t>
            </a:r>
            <a:r>
              <a:rPr lang="en-US" altLang="en-US" sz="1600" b="1" dirty="0">
                <a:solidFill>
                  <a:srgbClr val="425991"/>
                </a:solidFill>
                <a:latin typeface="Consolas" panose="020B0609020204030204" pitchFamily="49" charset="0"/>
              </a:rPr>
              <a:t>stream</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r>
              <a:rPr lang="en-US" altLang="en-US" sz="1600" dirty="0">
                <a:solidFill>
                  <a:srgbClr val="BF6024"/>
                </a:solidFill>
                <a:latin typeface="Consolas" panose="020B0609020204030204" pitchFamily="49" charset="0"/>
              </a:rPr>
              <a:t>collect</a:t>
            </a:r>
            <a:r>
              <a:rPr lang="en-US" altLang="en-US" sz="1600" dirty="0">
                <a:solidFill>
                  <a:srgbClr val="0F2107"/>
                </a:solidFill>
                <a:latin typeface="Consolas" panose="020B0609020204030204" pitchFamily="49" charset="0"/>
              </a:rPr>
              <a:t>(</a:t>
            </a:r>
            <a:r>
              <a:rPr lang="en-US" altLang="en-US" sz="1600" dirty="0" err="1">
                <a:solidFill>
                  <a:srgbClr val="0F467D"/>
                </a:solidFill>
                <a:latin typeface="Consolas" panose="020B0609020204030204" pitchFamily="49" charset="0"/>
              </a:rPr>
              <a:t>Collectors</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toList</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 B]</a:t>
            </a:r>
          </a:p>
          <a:p>
            <a:endParaRPr lang="en-US" altLang="en-US" sz="1600" dirty="0">
              <a:solidFill>
                <a:srgbClr val="333333"/>
              </a:solidFill>
              <a:latin typeface="Consolas" panose="020B0609020204030204" pitchFamily="49" charset="0"/>
            </a:endParaRPr>
          </a:p>
          <a:p>
            <a:r>
              <a:rPr lang="en-US" altLang="en-US" sz="1600" dirty="0" err="1">
                <a:solidFill>
                  <a:srgbClr val="1B1622"/>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C00000"/>
                </a:solidFill>
                <a:latin typeface="Consolas" panose="020B0609020204030204" pitchFamily="49" charset="0"/>
              </a:rPr>
              <a:t>ifPresentOrElse</a:t>
            </a:r>
            <a:r>
              <a:rPr lang="en-US" altLang="en-US" sz="1600" dirty="0">
                <a:solidFill>
                  <a:srgbClr val="0F2107"/>
                </a:solidFill>
                <a:latin typeface="Consolas" panose="020B0609020204030204" pitchFamily="49" charset="0"/>
              </a:rPr>
              <a:t>(</a:t>
            </a:r>
            <a:r>
              <a:rPr lang="en-US" altLang="en-US" sz="1600" i="1" dirty="0">
                <a:solidFill>
                  <a:srgbClr val="B40CCB"/>
                </a:solidFill>
                <a:latin typeface="Consolas" panose="020B0609020204030204" pitchFamily="49" charset="0"/>
              </a:rPr>
              <a:t>x </a:t>
            </a:r>
            <a:r>
              <a:rPr lang="en-US" altLang="en-US" sz="1600" dirty="0">
                <a:solidFill>
                  <a:srgbClr val="000000"/>
                </a:solidFill>
                <a:latin typeface="Consolas" panose="020B0609020204030204" pitchFamily="49" charset="0"/>
              </a:rPr>
              <a:t>-&gt; </a:t>
            </a:r>
            <a:r>
              <a:rPr lang="en-US" altLang="en-US" sz="1600" dirty="0" err="1">
                <a:solidFill>
                  <a:srgbClr val="0F467D"/>
                </a:solidFill>
                <a:latin typeface="Consolas" panose="020B0609020204030204" pitchFamily="49" charset="0"/>
              </a:rPr>
              <a:t>System</a:t>
            </a:r>
            <a:r>
              <a:rPr lang="en-US" altLang="en-US" sz="1600" dirty="0" err="1">
                <a:solidFill>
                  <a:srgbClr val="333333"/>
                </a:solidFill>
                <a:latin typeface="Consolas" panose="020B0609020204030204" pitchFamily="49" charset="0"/>
              </a:rPr>
              <a:t>.</a:t>
            </a:r>
            <a:r>
              <a:rPr lang="en-US" altLang="en-US" sz="1600" b="1" i="1" dirty="0" err="1">
                <a:solidFill>
                  <a:srgbClr val="660E7A"/>
                </a:solidFill>
                <a:latin typeface="Consolas" panose="020B0609020204030204" pitchFamily="49" charset="0"/>
              </a:rPr>
              <a:t>out</a:t>
            </a:r>
            <a:r>
              <a:rPr lang="en-US" altLang="en-US" sz="1600" dirty="0" err="1">
                <a:solidFill>
                  <a:srgbClr val="333333"/>
                </a:solidFill>
                <a:latin typeface="Consolas" panose="020B0609020204030204" pitchFamily="49" charset="0"/>
              </a:rPr>
              <a:t>.</a:t>
            </a:r>
            <a:r>
              <a:rPr lang="en-US" altLang="en-US" sz="1600" dirty="0" err="1">
                <a:solidFill>
                  <a:srgbClr val="425991"/>
                </a:solidFill>
                <a:latin typeface="Consolas" panose="020B0609020204030204" pitchFamily="49" charset="0"/>
              </a:rPr>
              <a:t>println</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"Value: " </a:t>
            </a:r>
            <a:r>
              <a:rPr lang="en-US" altLang="en-US" sz="1600" dirty="0">
                <a:solidFill>
                  <a:srgbClr val="333333"/>
                </a:solidFill>
                <a:latin typeface="Consolas" panose="020B0609020204030204" pitchFamily="49" charset="0"/>
              </a:rPr>
              <a:t>+ </a:t>
            </a:r>
            <a:r>
              <a:rPr lang="en-US" altLang="en-US" sz="1600" i="1" dirty="0">
                <a:solidFill>
                  <a:srgbClr val="B40CCB"/>
                </a:solidFill>
                <a:latin typeface="Consolas" panose="020B0609020204030204" pitchFamily="49" charset="0"/>
              </a:rPr>
              <a:t>x</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t>
            </a:r>
            <a:r>
              <a:rPr lang="en-US" altLang="en-US" sz="1600" dirty="0">
                <a:solidFill>
                  <a:srgbClr val="0F2107"/>
                </a:solidFill>
                <a:latin typeface="Consolas" panose="020B0609020204030204" pitchFamily="49" charset="0"/>
              </a:rPr>
              <a:t>() </a:t>
            </a:r>
            <a:r>
              <a:rPr lang="en-US" altLang="en-US" sz="1600" dirty="0">
                <a:solidFill>
                  <a:srgbClr val="000000"/>
                </a:solidFill>
                <a:latin typeface="Consolas" panose="020B0609020204030204" pitchFamily="49" charset="0"/>
              </a:rPr>
              <a:t>-&gt; </a:t>
            </a:r>
            <a:r>
              <a:rPr lang="en-US" altLang="en-US" sz="1600" dirty="0" err="1">
                <a:solidFill>
                  <a:srgbClr val="0F467D"/>
                </a:solidFill>
                <a:latin typeface="Consolas" panose="020B0609020204030204" pitchFamily="49" charset="0"/>
              </a:rPr>
              <a:t>System</a:t>
            </a:r>
            <a:r>
              <a:rPr lang="en-US" altLang="en-US" sz="1600" dirty="0" err="1">
                <a:solidFill>
                  <a:srgbClr val="333333"/>
                </a:solidFill>
                <a:latin typeface="Consolas" panose="020B0609020204030204" pitchFamily="49" charset="0"/>
              </a:rPr>
              <a:t>.</a:t>
            </a:r>
            <a:r>
              <a:rPr lang="en-US" altLang="en-US" sz="1600" b="1" i="1" dirty="0" err="1">
                <a:solidFill>
                  <a:srgbClr val="660E7A"/>
                </a:solidFill>
                <a:latin typeface="Consolas" panose="020B0609020204030204" pitchFamily="49" charset="0"/>
              </a:rPr>
              <a:t>out</a:t>
            </a:r>
            <a:r>
              <a:rPr lang="en-US" altLang="en-US" sz="1600" dirty="0" err="1">
                <a:solidFill>
                  <a:srgbClr val="333333"/>
                </a:solidFill>
                <a:latin typeface="Consolas" panose="020B0609020204030204" pitchFamily="49" charset="0"/>
              </a:rPr>
              <a:t>.</a:t>
            </a:r>
            <a:r>
              <a:rPr lang="en-US" altLang="en-US" sz="1600" dirty="0" err="1">
                <a:solidFill>
                  <a:srgbClr val="425991"/>
                </a:solidFill>
                <a:latin typeface="Consolas" panose="020B0609020204030204" pitchFamily="49" charset="0"/>
              </a:rPr>
              <a:t>println</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"Not Present."</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 //[A, B]</a:t>
            </a:r>
          </a:p>
          <a:p>
            <a:pPr eaLnBrk="0" fontAlgn="base" hangingPunct="0">
              <a:spcBef>
                <a:spcPct val="0"/>
              </a:spcBef>
              <a:spcAft>
                <a:spcPct val="0"/>
              </a:spcAft>
            </a:pPr>
            <a:endParaRPr lang="en-US" altLang="en-US" sz="1600" dirty="0" smtClean="0">
              <a:solidFill>
                <a:srgbClr val="0F467D"/>
              </a:solidFill>
              <a:latin typeface="Consolas" panose="020B0609020204030204" pitchFamily="49" charset="0"/>
            </a:endParaRPr>
          </a:p>
          <a:p>
            <a:pPr eaLnBrk="0" fontAlgn="base" hangingPunct="0">
              <a:spcBef>
                <a:spcPct val="0"/>
              </a:spcBef>
              <a:spcAft>
                <a:spcPct val="0"/>
              </a:spcAft>
            </a:pPr>
            <a:r>
              <a:rPr lang="en-US" altLang="en-US" sz="1600" dirty="0" smtClean="0">
                <a:solidFill>
                  <a:srgbClr val="0F467D"/>
                </a:solidFill>
                <a:latin typeface="Consolas" panose="020B0609020204030204" pitchFamily="49" charset="0"/>
              </a:rPr>
              <a:t>Optional</a:t>
            </a:r>
            <a:r>
              <a:rPr lang="en-US" altLang="en-US" sz="1600" dirty="0" smtClean="0">
                <a:solidFill>
                  <a:srgbClr val="333333"/>
                </a:solidFill>
                <a:latin typeface="Consolas" panose="020B0609020204030204" pitchFamily="49" charset="0"/>
              </a:rPr>
              <a:t>&lt;</a:t>
            </a:r>
            <a:r>
              <a:rPr lang="en-US" altLang="en-US" sz="1600" dirty="0" smtClean="0">
                <a:solidFill>
                  <a:srgbClr val="0F467D"/>
                </a:solidFill>
                <a:latin typeface="Consolas" panose="020B0609020204030204" pitchFamily="49" charset="0"/>
              </a:rPr>
              <a:t>String</a:t>
            </a:r>
            <a:r>
              <a:rPr lang="en-US" altLang="en-US" sz="1600" dirty="0">
                <a:solidFill>
                  <a:srgbClr val="333333"/>
                </a:solidFill>
                <a:latin typeface="Consolas" panose="020B0609020204030204" pitchFamily="49" charset="0"/>
              </a:rPr>
              <a:t>&gt; </a:t>
            </a:r>
            <a:r>
              <a:rPr lang="en-US" altLang="en-US" sz="1600" dirty="0">
                <a:solidFill>
                  <a:srgbClr val="1B1622"/>
                </a:solidFill>
                <a:latin typeface="Consolas" panose="020B0609020204030204" pitchFamily="49" charset="0"/>
              </a:rPr>
              <a:t>optional1 </a:t>
            </a:r>
            <a:r>
              <a:rPr lang="en-US" altLang="en-US" sz="1600" dirty="0">
                <a:solidFill>
                  <a:srgbClr val="333333"/>
                </a:solidFill>
                <a:latin typeface="Consolas" panose="020B0609020204030204" pitchFamily="49" charset="0"/>
              </a:rPr>
              <a:t>= </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of</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"Rimini"</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br>
              <a:rPr lang="en-US" altLang="en-US" sz="1600" dirty="0">
                <a:solidFill>
                  <a:srgbClr val="333333"/>
                </a:solidFill>
                <a:latin typeface="Consolas" panose="020B0609020204030204" pitchFamily="49" charset="0"/>
              </a:rPr>
            </a:br>
            <a:r>
              <a:rPr lang="en-US" altLang="en-US" sz="1600" dirty="0">
                <a:solidFill>
                  <a:srgbClr val="0B7EB7"/>
                </a:solidFill>
                <a:latin typeface="Consolas" panose="020B0609020204030204" pitchFamily="49" charset="0"/>
              </a:rPr>
              <a:t>Supplier</a:t>
            </a:r>
            <a:r>
              <a:rPr lang="en-US" altLang="en-US" sz="1600" dirty="0">
                <a:solidFill>
                  <a:srgbClr val="333333"/>
                </a:solidFill>
                <a:latin typeface="Consolas" panose="020B0609020204030204" pitchFamily="49" charset="0"/>
              </a:rPr>
              <a:t>&lt;</a:t>
            </a:r>
            <a:r>
              <a:rPr lang="en-US" altLang="en-US" sz="1600" dirty="0">
                <a:solidFill>
                  <a:srgbClr val="0F467D"/>
                </a:solidFill>
                <a:latin typeface="Consolas" panose="020B0609020204030204" pitchFamily="49" charset="0"/>
              </a:rPr>
              <a:t>Optional</a:t>
            </a:r>
            <a:r>
              <a:rPr lang="en-US" altLang="en-US" sz="1600" dirty="0">
                <a:solidFill>
                  <a:srgbClr val="333333"/>
                </a:solidFill>
                <a:latin typeface="Consolas" panose="020B0609020204030204" pitchFamily="49" charset="0"/>
              </a:rPr>
              <a:t>&lt;</a:t>
            </a:r>
            <a:r>
              <a:rPr lang="en-US" altLang="en-US" sz="1600" dirty="0">
                <a:solidFill>
                  <a:srgbClr val="0F467D"/>
                </a:solidFill>
                <a:latin typeface="Consolas" panose="020B0609020204030204" pitchFamily="49" charset="0"/>
              </a:rPr>
              <a:t>String</a:t>
            </a:r>
            <a:r>
              <a:rPr lang="en-US" altLang="en-US" sz="1600" dirty="0">
                <a:solidFill>
                  <a:srgbClr val="333333"/>
                </a:solidFill>
                <a:latin typeface="Consolas" panose="020B0609020204030204" pitchFamily="49" charset="0"/>
              </a:rPr>
              <a:t>&gt;&gt; </a:t>
            </a:r>
            <a:r>
              <a:rPr lang="en-US" altLang="en-US" sz="1600" dirty="0" err="1">
                <a:solidFill>
                  <a:srgbClr val="3C45E7"/>
                </a:solidFill>
                <a:latin typeface="Consolas" panose="020B0609020204030204" pitchFamily="49" charset="0"/>
              </a:rPr>
              <a:t>supplierString</a:t>
            </a:r>
            <a:r>
              <a:rPr lang="en-US" altLang="en-US" sz="1600" dirty="0">
                <a:solidFill>
                  <a:srgbClr val="3C45E7"/>
                </a:solidFill>
                <a:latin typeface="Consolas" panose="020B0609020204030204" pitchFamily="49" charset="0"/>
              </a:rPr>
              <a:t> </a:t>
            </a:r>
            <a:r>
              <a:rPr lang="en-US" altLang="en-US" sz="1600" dirty="0">
                <a:solidFill>
                  <a:srgbClr val="333333"/>
                </a:solidFill>
                <a:latin typeface="Consolas" panose="020B0609020204030204" pitchFamily="49" charset="0"/>
              </a:rPr>
              <a:t>= </a:t>
            </a:r>
            <a:r>
              <a:rPr lang="en-US" altLang="en-US" sz="1600" dirty="0">
                <a:solidFill>
                  <a:srgbClr val="0F2107"/>
                </a:solidFill>
                <a:latin typeface="Consolas" panose="020B0609020204030204" pitchFamily="49" charset="0"/>
              </a:rPr>
              <a:t>() </a:t>
            </a:r>
            <a:r>
              <a:rPr lang="en-US" altLang="en-US" sz="1600" dirty="0">
                <a:solidFill>
                  <a:srgbClr val="000000"/>
                </a:solidFill>
                <a:latin typeface="Consolas" panose="020B0609020204030204" pitchFamily="49" charset="0"/>
              </a:rPr>
              <a:t>-&gt; </a:t>
            </a:r>
            <a:r>
              <a:rPr lang="en-US" altLang="en-US" sz="1600" dirty="0" err="1">
                <a:solidFill>
                  <a:srgbClr val="0F467D"/>
                </a:solidFill>
                <a:latin typeface="Consolas" panose="020B0609020204030204" pitchFamily="49" charset="0"/>
              </a:rPr>
              <a:t>Optional</a:t>
            </a:r>
            <a:r>
              <a:rPr lang="en-US" altLang="en-US" sz="1600" dirty="0" err="1">
                <a:solidFill>
                  <a:srgbClr val="333333"/>
                </a:solidFill>
                <a:latin typeface="Consolas" panose="020B0609020204030204" pitchFamily="49" charset="0"/>
              </a:rPr>
              <a:t>.</a:t>
            </a:r>
            <a:r>
              <a:rPr lang="en-US" altLang="en-US" sz="1600" b="1" dirty="0" err="1">
                <a:solidFill>
                  <a:srgbClr val="7010C5"/>
                </a:solidFill>
                <a:latin typeface="Consolas" panose="020B0609020204030204" pitchFamily="49" charset="0"/>
              </a:rPr>
              <a:t>of</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"Not Present"</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br>
              <a:rPr lang="en-US" altLang="en-US" sz="1600" dirty="0">
                <a:solidFill>
                  <a:srgbClr val="333333"/>
                </a:solidFill>
                <a:latin typeface="Consolas" panose="020B0609020204030204" pitchFamily="49" charset="0"/>
              </a:rPr>
            </a:br>
            <a:r>
              <a:rPr lang="en-US" altLang="en-US" sz="1600" dirty="0">
                <a:solidFill>
                  <a:srgbClr val="1B1622"/>
                </a:solidFill>
                <a:latin typeface="Consolas" panose="020B0609020204030204" pitchFamily="49" charset="0"/>
              </a:rPr>
              <a:t>optional1 </a:t>
            </a:r>
            <a:r>
              <a:rPr lang="en-US" altLang="en-US" sz="1600" dirty="0">
                <a:solidFill>
                  <a:srgbClr val="333333"/>
                </a:solidFill>
                <a:latin typeface="Consolas" panose="020B0609020204030204" pitchFamily="49" charset="0"/>
              </a:rPr>
              <a:t>= </a:t>
            </a:r>
            <a:r>
              <a:rPr lang="en-US" altLang="en-US" sz="1600" dirty="0">
                <a:solidFill>
                  <a:srgbClr val="1B1622"/>
                </a:solidFill>
                <a:latin typeface="Consolas" panose="020B0609020204030204" pitchFamily="49" charset="0"/>
              </a:rPr>
              <a:t>optional1</a:t>
            </a:r>
            <a:r>
              <a:rPr lang="en-US" altLang="en-US" sz="1600" dirty="0">
                <a:solidFill>
                  <a:srgbClr val="333333"/>
                </a:solidFill>
                <a:latin typeface="Consolas" panose="020B0609020204030204" pitchFamily="49" charset="0"/>
              </a:rPr>
              <a:t>.</a:t>
            </a:r>
            <a:r>
              <a:rPr lang="en-US" altLang="en-US" sz="1600" b="1" dirty="0">
                <a:solidFill>
                  <a:srgbClr val="C00000"/>
                </a:solidFill>
                <a:latin typeface="Consolas" panose="020B0609020204030204" pitchFamily="49" charset="0"/>
              </a:rPr>
              <a:t>or</a:t>
            </a:r>
            <a:r>
              <a:rPr lang="en-US" altLang="en-US" sz="1600" dirty="0">
                <a:solidFill>
                  <a:srgbClr val="0F2107"/>
                </a:solidFill>
                <a:latin typeface="Consolas" panose="020B0609020204030204" pitchFamily="49" charset="0"/>
              </a:rPr>
              <a:t>(</a:t>
            </a:r>
            <a:r>
              <a:rPr lang="en-US" altLang="en-US" sz="1600" dirty="0" err="1">
                <a:solidFill>
                  <a:srgbClr val="3C45E7"/>
                </a:solidFill>
                <a:latin typeface="Consolas" panose="020B0609020204030204" pitchFamily="49" charset="0"/>
              </a:rPr>
              <a:t>supplierString</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br>
              <a:rPr lang="en-US" altLang="en-US" sz="1600" dirty="0">
                <a:solidFill>
                  <a:srgbClr val="333333"/>
                </a:solidFill>
                <a:latin typeface="Consolas" panose="020B0609020204030204" pitchFamily="49" charset="0"/>
              </a:rPr>
            </a:br>
            <a:r>
              <a:rPr lang="en-US" altLang="en-US" sz="1600" dirty="0">
                <a:solidFill>
                  <a:srgbClr val="1B1622"/>
                </a:solidFill>
                <a:latin typeface="Consolas" panose="020B0609020204030204" pitchFamily="49" charset="0"/>
              </a:rPr>
              <a:t>optional1</a:t>
            </a:r>
            <a:r>
              <a:rPr lang="en-US" altLang="en-US" sz="1600" dirty="0">
                <a:solidFill>
                  <a:srgbClr val="333333"/>
                </a:solidFill>
                <a:latin typeface="Consolas" panose="020B0609020204030204" pitchFamily="49" charset="0"/>
              </a:rPr>
              <a:t>.</a:t>
            </a:r>
            <a:r>
              <a:rPr lang="en-US" altLang="en-US" sz="1600" dirty="0">
                <a:solidFill>
                  <a:srgbClr val="425991"/>
                </a:solidFill>
                <a:latin typeface="Consolas" panose="020B0609020204030204" pitchFamily="49" charset="0"/>
              </a:rPr>
              <a:t>ifPresent</a:t>
            </a:r>
            <a:r>
              <a:rPr lang="en-US" altLang="en-US" sz="1600" dirty="0">
                <a:solidFill>
                  <a:srgbClr val="0F2107"/>
                </a:solidFill>
                <a:latin typeface="Consolas" panose="020B0609020204030204" pitchFamily="49" charset="0"/>
              </a:rPr>
              <a:t>(</a:t>
            </a:r>
            <a:r>
              <a:rPr lang="en-US" altLang="en-US" sz="1600" i="1" dirty="0">
                <a:solidFill>
                  <a:srgbClr val="B40CCB"/>
                </a:solidFill>
                <a:latin typeface="Consolas" panose="020B0609020204030204" pitchFamily="49" charset="0"/>
              </a:rPr>
              <a:t>x </a:t>
            </a:r>
            <a:r>
              <a:rPr lang="en-US" altLang="en-US" sz="1600" dirty="0">
                <a:solidFill>
                  <a:srgbClr val="000000"/>
                </a:solidFill>
                <a:latin typeface="Consolas" panose="020B0609020204030204" pitchFamily="49" charset="0"/>
              </a:rPr>
              <a:t>-&gt; </a:t>
            </a:r>
            <a:r>
              <a:rPr lang="en-US" altLang="en-US" sz="1600" dirty="0" err="1">
                <a:solidFill>
                  <a:srgbClr val="0F467D"/>
                </a:solidFill>
                <a:latin typeface="Consolas" panose="020B0609020204030204" pitchFamily="49" charset="0"/>
              </a:rPr>
              <a:t>System</a:t>
            </a:r>
            <a:r>
              <a:rPr lang="en-US" altLang="en-US" sz="1600" dirty="0" err="1">
                <a:solidFill>
                  <a:srgbClr val="333333"/>
                </a:solidFill>
                <a:latin typeface="Consolas" panose="020B0609020204030204" pitchFamily="49" charset="0"/>
              </a:rPr>
              <a:t>.</a:t>
            </a:r>
            <a:r>
              <a:rPr lang="en-US" altLang="en-US" sz="1600" b="1" i="1" dirty="0" err="1">
                <a:solidFill>
                  <a:srgbClr val="660E7A"/>
                </a:solidFill>
                <a:latin typeface="Consolas" panose="020B0609020204030204" pitchFamily="49" charset="0"/>
              </a:rPr>
              <a:t>out</a:t>
            </a:r>
            <a:r>
              <a:rPr lang="en-US" altLang="en-US" sz="1600" dirty="0" err="1">
                <a:solidFill>
                  <a:srgbClr val="333333"/>
                </a:solidFill>
                <a:latin typeface="Consolas" panose="020B0609020204030204" pitchFamily="49" charset="0"/>
              </a:rPr>
              <a:t>.</a:t>
            </a:r>
            <a:r>
              <a:rPr lang="en-US" altLang="en-US" sz="1600" dirty="0" err="1">
                <a:solidFill>
                  <a:srgbClr val="425991"/>
                </a:solidFill>
                <a:latin typeface="Consolas" panose="020B0609020204030204" pitchFamily="49" charset="0"/>
              </a:rPr>
              <a:t>println</a:t>
            </a:r>
            <a:r>
              <a:rPr lang="en-US" altLang="en-US" sz="1600" dirty="0">
                <a:solidFill>
                  <a:srgbClr val="0F2107"/>
                </a:solidFill>
                <a:latin typeface="Consolas" panose="020B0609020204030204" pitchFamily="49" charset="0"/>
              </a:rPr>
              <a:t>(</a:t>
            </a:r>
            <a:r>
              <a:rPr lang="en-US" altLang="en-US" sz="1600" dirty="0">
                <a:solidFill>
                  <a:srgbClr val="424F69"/>
                </a:solidFill>
                <a:latin typeface="Consolas" panose="020B0609020204030204" pitchFamily="49" charset="0"/>
              </a:rPr>
              <a:t>"Value: " </a:t>
            </a:r>
            <a:r>
              <a:rPr lang="en-US" altLang="en-US" sz="1600" dirty="0">
                <a:solidFill>
                  <a:srgbClr val="333333"/>
                </a:solidFill>
                <a:latin typeface="Consolas" panose="020B0609020204030204" pitchFamily="49" charset="0"/>
              </a:rPr>
              <a:t>+ </a:t>
            </a:r>
            <a:r>
              <a:rPr lang="en-US" altLang="en-US" sz="1600" i="1" dirty="0">
                <a:solidFill>
                  <a:srgbClr val="B40CCB"/>
                </a:solidFill>
                <a:latin typeface="Consolas" panose="020B0609020204030204" pitchFamily="49" charset="0"/>
              </a:rPr>
              <a:t>x</a:t>
            </a:r>
            <a:r>
              <a:rPr lang="en-US" altLang="en-US" sz="1600" dirty="0">
                <a:solidFill>
                  <a:srgbClr val="0F2107"/>
                </a:solidFill>
                <a:latin typeface="Consolas" panose="020B0609020204030204" pitchFamily="49" charset="0"/>
              </a:rPr>
              <a:t>))</a:t>
            </a:r>
            <a:r>
              <a:rPr lang="en-US" altLang="en-US" sz="1600" dirty="0">
                <a:solidFill>
                  <a:srgbClr val="333333"/>
                </a:solidFill>
                <a:latin typeface="Consolas" panose="020B0609020204030204" pitchFamily="49" charset="0"/>
              </a:rPr>
              <a:t>;//</a:t>
            </a:r>
            <a:r>
              <a:rPr lang="en-US" altLang="en-US" sz="1600" dirty="0">
                <a:latin typeface="Arial" panose="020B0604020202020204" pitchFamily="34" charset="0"/>
              </a:rPr>
              <a:t>Value: Rimini </a:t>
            </a:r>
          </a:p>
        </p:txBody>
      </p:sp>
      <p:sp>
        <p:nvSpPr>
          <p:cNvPr id="37" name="Rectangle 36"/>
          <p:cNvSpPr/>
          <p:nvPr/>
        </p:nvSpPr>
        <p:spPr>
          <a:xfrm>
            <a:off x="8162919" y="356382"/>
            <a:ext cx="3721019" cy="400110"/>
          </a:xfrm>
          <a:prstGeom prst="rect">
            <a:avLst/>
          </a:prstGeom>
        </p:spPr>
        <p:txBody>
          <a:bodyPr wrap="none">
            <a:spAutoFit/>
          </a:bodyPr>
          <a:lstStyle/>
          <a:p>
            <a:r>
              <a:rPr lang="en-US" sz="2000" b="1" dirty="0">
                <a:solidFill>
                  <a:srgbClr val="00B050"/>
                </a:solidFill>
              </a:rPr>
              <a:t>Language/library Improvements  </a:t>
            </a:r>
          </a:p>
        </p:txBody>
      </p:sp>
      <p:sp>
        <p:nvSpPr>
          <p:cNvPr id="42" name="TextBox 41"/>
          <p:cNvSpPr txBox="1"/>
          <p:nvPr/>
        </p:nvSpPr>
        <p:spPr>
          <a:xfrm>
            <a:off x="228820" y="4263225"/>
            <a:ext cx="5397059" cy="2308324"/>
          </a:xfrm>
          <a:prstGeom prst="rect">
            <a:avLst/>
          </a:prstGeom>
          <a:noFill/>
        </p:spPr>
        <p:txBody>
          <a:bodyPr wrap="square" rtlCol="0">
            <a:spAutoFit/>
          </a:bodyPr>
          <a:lstStyle/>
          <a:p>
            <a:r>
              <a:rPr lang="en-US" altLang="en-US" sz="1600" b="1" dirty="0" err="1" smtClean="0">
                <a:solidFill>
                  <a:srgbClr val="00488A"/>
                </a:solidFill>
                <a:latin typeface="Courier"/>
              </a:rPr>
              <a:t>ifPresentOrElse</a:t>
            </a:r>
            <a:r>
              <a:rPr lang="en-US" altLang="en-US" sz="1600" b="1" dirty="0">
                <a:solidFill>
                  <a:srgbClr val="00488A"/>
                </a:solidFill>
                <a:latin typeface="Courier"/>
              </a:rPr>
              <a:t>(), or</a:t>
            </a:r>
            <a:r>
              <a:rPr lang="en-US" altLang="en-US" sz="1600" b="1" dirty="0" smtClean="0">
                <a:solidFill>
                  <a:srgbClr val="00488A"/>
                </a:solidFill>
                <a:latin typeface="Courier"/>
              </a:rPr>
              <a:t>(), stream()</a:t>
            </a:r>
            <a:endParaRPr lang="en-US" altLang="en-US" sz="1600" b="1" dirty="0">
              <a:solidFill>
                <a:srgbClr val="00488A"/>
              </a:solidFill>
              <a:latin typeface="Courier"/>
            </a:endParaRPr>
          </a:p>
          <a:p>
            <a:endParaRPr lang="en-US" altLang="en-US" sz="1600" dirty="0">
              <a:solidFill>
                <a:srgbClr val="00488A"/>
              </a:solidFill>
              <a:latin typeface="Courier"/>
            </a:endParaRPr>
          </a:p>
          <a:p>
            <a:pPr eaLnBrk="0" fontAlgn="base" hangingPunct="0">
              <a:spcBef>
                <a:spcPct val="0"/>
              </a:spcBef>
              <a:spcAft>
                <a:spcPct val="0"/>
              </a:spcAft>
            </a:pPr>
            <a:r>
              <a:rPr lang="en-US" altLang="en-US" sz="1600" dirty="0" smtClean="0">
                <a:latin typeface="Arial" panose="020B0604020202020204" pitchFamily="34" charset="0"/>
              </a:rPr>
              <a:t>//</a:t>
            </a:r>
            <a:r>
              <a:rPr lang="en-US" altLang="en-US" sz="1600" dirty="0">
                <a:latin typeface="Arial" panose="020B0604020202020204" pitchFamily="34" charset="0"/>
              </a:rPr>
              <a:t>transform </a:t>
            </a:r>
          </a:p>
          <a:p>
            <a:pPr eaLnBrk="0" fontAlgn="base" hangingPunct="0">
              <a:spcBef>
                <a:spcPct val="0"/>
              </a:spcBef>
              <a:spcAft>
                <a:spcPct val="0"/>
              </a:spcAft>
            </a:pPr>
            <a:r>
              <a:rPr lang="en-US" sz="1600" dirty="0">
                <a:solidFill>
                  <a:srgbClr val="0F467D"/>
                </a:solidFill>
                <a:latin typeface="Consolas" panose="020B0609020204030204" pitchFamily="49" charset="0"/>
              </a:rPr>
              <a:t>Optional&lt;String&gt; s = </a:t>
            </a:r>
            <a:r>
              <a:rPr lang="en-US" sz="1600" dirty="0" err="1">
                <a:solidFill>
                  <a:srgbClr val="0F467D"/>
                </a:solidFill>
                <a:latin typeface="Consolas" panose="020B0609020204030204" pitchFamily="49" charset="0"/>
              </a:rPr>
              <a:t>Optional.of</a:t>
            </a:r>
            <a:r>
              <a:rPr lang="en-US" sz="1600" dirty="0">
                <a:solidFill>
                  <a:srgbClr val="0F467D"/>
                </a:solidFill>
                <a:latin typeface="Consolas" panose="020B0609020204030204" pitchFamily="49" charset="0"/>
              </a:rPr>
              <a:t>(“Ola");</a:t>
            </a:r>
          </a:p>
          <a:p>
            <a:r>
              <a:rPr lang="en-US" sz="1600" dirty="0" err="1">
                <a:solidFill>
                  <a:srgbClr val="0F467D"/>
                </a:solidFill>
                <a:latin typeface="Consolas" panose="020B0609020204030204" pitchFamily="49" charset="0"/>
              </a:rPr>
              <a:t>s.map</a:t>
            </a:r>
            <a:r>
              <a:rPr lang="en-US" sz="1600" dirty="0">
                <a:solidFill>
                  <a:srgbClr val="0F467D"/>
                </a:solidFill>
                <a:latin typeface="Consolas" panose="020B0609020204030204" pitchFamily="49" charset="0"/>
              </a:rPr>
              <a:t>(String::</a:t>
            </a:r>
            <a:r>
              <a:rPr lang="en-US" sz="1600" dirty="0" err="1">
                <a:solidFill>
                  <a:srgbClr val="0F467D"/>
                </a:solidFill>
                <a:latin typeface="Consolas" panose="020B0609020204030204" pitchFamily="49" charset="0"/>
              </a:rPr>
              <a:t>toUpperCase</a:t>
            </a:r>
            <a:r>
              <a:rPr lang="en-US" sz="1600" dirty="0">
                <a:solidFill>
                  <a:srgbClr val="0F467D"/>
                </a:solidFill>
                <a:latin typeface="Consolas" panose="020B0609020204030204" pitchFamily="49" charset="0"/>
              </a:rPr>
              <a:t>); </a:t>
            </a:r>
            <a:r>
              <a:rPr lang="en-US" sz="1600" dirty="0">
                <a:latin typeface="Arial" panose="020B0604020202020204" pitchFamily="34" charset="0"/>
              </a:rPr>
              <a:t>// “OLA“</a:t>
            </a:r>
          </a:p>
          <a:p>
            <a:r>
              <a:rPr lang="en-US" sz="1600" dirty="0">
                <a:solidFill>
                  <a:srgbClr val="0F467D"/>
                </a:solidFill>
                <a:latin typeface="Consolas" panose="020B0609020204030204" pitchFamily="49" charset="0"/>
              </a:rPr>
              <a:t>Optional&lt;Integer&gt; </a:t>
            </a:r>
            <a:r>
              <a:rPr lang="en-US" sz="1600" dirty="0" err="1">
                <a:solidFill>
                  <a:srgbClr val="0F467D"/>
                </a:solidFill>
                <a:latin typeface="Consolas" panose="020B0609020204030204" pitchFamily="49" charset="0"/>
              </a:rPr>
              <a:t>i</a:t>
            </a:r>
            <a:r>
              <a:rPr lang="en-US" sz="1600" dirty="0">
                <a:solidFill>
                  <a:srgbClr val="0F467D"/>
                </a:solidFill>
                <a:latin typeface="Consolas" panose="020B0609020204030204" pitchFamily="49" charset="0"/>
              </a:rPr>
              <a:t> = </a:t>
            </a:r>
            <a:r>
              <a:rPr lang="en-US" sz="1600" dirty="0" err="1">
                <a:solidFill>
                  <a:srgbClr val="0F467D"/>
                </a:solidFill>
                <a:latin typeface="Consolas" panose="020B0609020204030204" pitchFamily="49" charset="0"/>
              </a:rPr>
              <a:t>Optional.empty</a:t>
            </a:r>
            <a:r>
              <a:rPr lang="en-US" sz="1600" dirty="0">
                <a:solidFill>
                  <a:srgbClr val="0F467D"/>
                </a:solidFill>
                <a:latin typeface="Consolas" panose="020B0609020204030204" pitchFamily="49" charset="0"/>
              </a:rPr>
              <a:t>();</a:t>
            </a:r>
          </a:p>
          <a:p>
            <a:r>
              <a:rPr lang="pt-BR" sz="1600" dirty="0">
                <a:solidFill>
                  <a:srgbClr val="0F467D"/>
                </a:solidFill>
                <a:latin typeface="Consolas" panose="020B0609020204030204" pitchFamily="49" charset="0"/>
              </a:rPr>
              <a:t>i.map(n -&gt; n + 1); </a:t>
            </a:r>
            <a:r>
              <a:rPr lang="pt-BR" sz="1600" dirty="0">
                <a:latin typeface="Arial" panose="020B0604020202020204" pitchFamily="34" charset="0"/>
              </a:rPr>
              <a:t>// </a:t>
            </a:r>
            <a:r>
              <a:rPr lang="pt-BR" sz="1600" dirty="0" smtClean="0">
                <a:latin typeface="Arial" panose="020B0604020202020204" pitchFamily="34" charset="0"/>
              </a:rPr>
              <a:t>still empty, NPE?</a:t>
            </a:r>
            <a:r>
              <a:rPr lang="en-US" sz="1600" dirty="0" smtClean="0">
                <a:latin typeface="Arial" panose="020B0604020202020204" pitchFamily="34" charset="0"/>
              </a:rPr>
              <a:t> </a:t>
            </a:r>
            <a:endParaRPr lang="en-US" sz="1600" dirty="0">
              <a:latin typeface="Arial" panose="020B0604020202020204" pitchFamily="34" charset="0"/>
            </a:endParaRPr>
          </a:p>
          <a:p>
            <a:endParaRPr lang="en-US" altLang="en-US" sz="1600" dirty="0" smtClean="0">
              <a:latin typeface="Arial" panose="020B0604020202020204" pitchFamily="34" charset="0"/>
            </a:endParaRPr>
          </a:p>
          <a:p>
            <a:endParaRPr lang="en-US" altLang="en-US" sz="1600" dirty="0" smtClean="0">
              <a:solidFill>
                <a:srgbClr val="333333"/>
              </a:solidFill>
              <a:latin typeface="Consolas" panose="020B0609020204030204" pitchFamily="49" charset="0"/>
            </a:endParaRPr>
          </a:p>
        </p:txBody>
      </p:sp>
    </p:spTree>
    <p:extLst>
      <p:ext uri="{BB962C8B-B14F-4D97-AF65-F5344CB8AC3E}">
        <p14:creationId xmlns:p14="http://schemas.microsoft.com/office/powerpoint/2010/main" val="1682356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3" name="Rectangle 2"/>
          <p:cNvSpPr/>
          <p:nvPr/>
        </p:nvSpPr>
        <p:spPr>
          <a:xfrm>
            <a:off x="179250" y="886756"/>
            <a:ext cx="11847710" cy="5539978"/>
          </a:xfrm>
          <a:prstGeom prst="rect">
            <a:avLst/>
          </a:prstGeom>
        </p:spPr>
        <p:txBody>
          <a:bodyPr wrap="square">
            <a:spAutoFit/>
          </a:bodyPr>
          <a:lstStyle/>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Private methods in Java Interface </a:t>
            </a:r>
          </a:p>
          <a:p>
            <a:r>
              <a:rPr lang="en-US" dirty="0" smtClean="0">
                <a:latin typeface="Courier New" panose="02070309020205020404" pitchFamily="49" charset="0"/>
                <a:cs typeface="Courier New" panose="02070309020205020404" pitchFamily="49" charset="0"/>
              </a:rPr>
              <a:t> </a:t>
            </a:r>
          </a:p>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Underscore </a:t>
            </a:r>
            <a:r>
              <a:rPr lang="en-US" dirty="0">
                <a:latin typeface="Courier New" panose="02070309020205020404" pitchFamily="49" charset="0"/>
                <a:cs typeface="Courier New" panose="02070309020205020404" pitchFamily="49" charset="0"/>
              </a:rPr>
              <a:t>as identifier </a:t>
            </a:r>
            <a:r>
              <a:rPr lang="en-US" dirty="0" smtClean="0">
                <a:latin typeface="Courier New" panose="02070309020205020404" pitchFamily="49" charset="0"/>
                <a:cs typeface="Courier New" panose="02070309020205020404" pitchFamily="49" charset="0"/>
              </a:rPr>
              <a:t>illegal: </a:t>
            </a:r>
            <a:r>
              <a:rPr lang="en-US" dirty="0"/>
              <a:t>String _ = "underscore</a:t>
            </a:r>
            <a:r>
              <a:rPr lang="en-US" dirty="0" smtClean="0"/>
              <a:t>";  //</a:t>
            </a:r>
            <a:r>
              <a:rPr lang="en-US" dirty="0"/>
              <a:t>as of release 9, '_' is </a:t>
            </a:r>
            <a:r>
              <a:rPr lang="en-US" dirty="0" smtClean="0"/>
              <a:t>a keyword</a:t>
            </a:r>
            <a:endParaRPr lang="en-US" dirty="0" smtClean="0">
              <a:latin typeface="Courier New" panose="02070309020205020404" pitchFamily="49" charset="0"/>
              <a:cs typeface="Courier New" panose="02070309020205020404" pitchFamily="49" charset="0"/>
            </a:endParaRPr>
          </a:p>
          <a:p>
            <a:r>
              <a:rPr lang="en-US" b="1" dirty="0" smtClean="0"/>
              <a:t>      Possible </a:t>
            </a:r>
            <a:r>
              <a:rPr lang="en-US" b="1" dirty="0"/>
              <a:t>future use: </a:t>
            </a:r>
            <a:r>
              <a:rPr lang="en-US" dirty="0" err="1"/>
              <a:t>list.forEach</a:t>
            </a:r>
            <a:r>
              <a:rPr lang="en-US" dirty="0" smtClean="0"/>
              <a:t>( _ </a:t>
            </a:r>
            <a:r>
              <a:rPr lang="en-US" dirty="0"/>
              <a:t>-&gt; </a:t>
            </a:r>
            <a:r>
              <a:rPr lang="en-US" dirty="0" err="1"/>
              <a:t>doSomething</a:t>
            </a:r>
            <a:r>
              <a:rPr lang="en-US" dirty="0" smtClean="0"/>
              <a:t>()) </a:t>
            </a:r>
          </a:p>
          <a:p>
            <a:endParaRPr lang="en-US" dirty="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Improved try-with-resources</a:t>
            </a:r>
          </a:p>
          <a:p>
            <a:r>
              <a:rPr lang="en-US" dirty="0">
                <a:latin typeface="Courier New" panose="02070309020205020404" pitchFamily="49" charset="0"/>
                <a:cs typeface="Courier New" panose="02070309020205020404" pitchFamily="49" charset="0"/>
              </a:rPr>
              <a:t> </a:t>
            </a:r>
            <a:r>
              <a:rPr lang="en-US" sz="1400" dirty="0" smtClean="0"/>
              <a:t>//</a:t>
            </a:r>
            <a:r>
              <a:rPr lang="en-US" sz="1400" b="1" dirty="0"/>
              <a:t>Direct </a:t>
            </a:r>
            <a:r>
              <a:rPr lang="en-US" sz="1400" b="1" dirty="0" smtClean="0"/>
              <a:t>instantiation, previous Java version.                                                           </a:t>
            </a:r>
            <a:r>
              <a:rPr lang="en-US" sz="1400" dirty="0" smtClean="0"/>
              <a:t>//in practice you already have </a:t>
            </a:r>
            <a:r>
              <a:rPr lang="en-US" sz="1400" dirty="0" err="1"/>
              <a:t>f.i.s</a:t>
            </a:r>
            <a:r>
              <a:rPr lang="en-US" sz="1400" dirty="0"/>
              <a:t>.  And want to use it in try(), in Java 9 </a:t>
            </a:r>
            <a:r>
              <a:rPr lang="en-US" sz="1400" dirty="0" smtClean="0"/>
              <a:t>OK</a:t>
            </a:r>
          </a:p>
          <a:p>
            <a:r>
              <a:rPr lang="en-US" sz="1400" dirty="0" smtClean="0"/>
              <a:t>  //Before Java 9, you have to declare it                                                                            //condition is </a:t>
            </a:r>
            <a:r>
              <a:rPr lang="en-US" sz="1400" dirty="0" err="1" smtClean="0"/>
              <a:t>fis</a:t>
            </a:r>
            <a:r>
              <a:rPr lang="en-US" sz="1400" dirty="0" smtClean="0"/>
              <a:t> must be </a:t>
            </a:r>
            <a:r>
              <a:rPr lang="en-US" sz="1400" b="1" dirty="0" smtClean="0"/>
              <a:t>effectively FINAL</a:t>
            </a:r>
            <a:endParaRPr lang="en-US" sz="1400" b="1" dirty="0"/>
          </a:p>
          <a:p>
            <a:endParaRPr lang="en-US" sz="1400" dirty="0" smtClean="0">
              <a:latin typeface="Courier New" panose="02070309020205020404" pitchFamily="49" charset="0"/>
              <a:cs typeface="Courier New" panose="02070309020205020404" pitchFamily="49" charset="0"/>
            </a:endParaRPr>
          </a:p>
          <a:p>
            <a:pPr lvl="1"/>
            <a:r>
              <a:rPr lang="en-US" sz="1400" dirty="0" smtClean="0"/>
              <a:t> </a:t>
            </a:r>
          </a:p>
          <a:p>
            <a:pPr lvl="1"/>
            <a:endParaRPr lang="en-US" sz="1400" dirty="0">
              <a:latin typeface="Courier New" panose="02070309020205020404" pitchFamily="49" charset="0"/>
              <a:cs typeface="Courier New" panose="02070309020205020404" pitchFamily="49" charset="0"/>
            </a:endParaRPr>
          </a:p>
          <a:p>
            <a:pPr lvl="1"/>
            <a:endParaRPr lang="en-US" sz="1400" dirty="0" smtClean="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endParaRPr lang="en-US" dirty="0" smtClean="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Better </a:t>
            </a:r>
            <a:r>
              <a:rPr lang="en-US" dirty="0">
                <a:latin typeface="Courier New" panose="02070309020205020404" pitchFamily="49" charset="0"/>
                <a:cs typeface="Courier New" panose="02070309020205020404" pitchFamily="49" charset="0"/>
              </a:rPr>
              <a:t>generic type inference for anonymous </a:t>
            </a:r>
            <a:r>
              <a:rPr lang="en-US" dirty="0" smtClean="0">
                <a:latin typeface="Courier New" panose="02070309020205020404" pitchFamily="49" charset="0"/>
                <a:cs typeface="Courier New" panose="02070309020205020404" pitchFamily="49" charset="0"/>
              </a:rPr>
              <a:t>classes</a:t>
            </a:r>
          </a:p>
          <a:p>
            <a:r>
              <a:rPr lang="en-US" dirty="0" smtClean="0">
                <a:latin typeface="Courier New" panose="02070309020205020404" pitchFamily="49" charset="0"/>
                <a:cs typeface="Courier New" panose="02070309020205020404" pitchFamily="49" charset="0"/>
              </a:rPr>
              <a:t>Java compiler improved to support this</a:t>
            </a:r>
            <a:endParaRPr lang="en-US" dirty="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endParaRPr lang="en-US" dirty="0" smtClean="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endParaRPr lang="en-US" dirty="0" smtClean="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Localization: Unicode 8.0</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java.locale.providers</a:t>
            </a:r>
            <a:r>
              <a:rPr lang="en-US" dirty="0">
                <a:latin typeface="Courier New" panose="02070309020205020404" pitchFamily="49" charset="0"/>
                <a:cs typeface="Courier New" panose="02070309020205020404" pitchFamily="49" charset="0"/>
              </a:rPr>
              <a:t>=COMPAT,CLDR </a:t>
            </a:r>
            <a:endParaRPr lang="en-US" dirty="0" smtClean="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endParaRPr lang="en-US" dirty="0" smtClean="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
            </a:pPr>
            <a:r>
              <a:rPr lang="en-US" dirty="0" smtClean="0">
                <a:latin typeface="Courier New" panose="02070309020205020404" pitchFamily="49" charset="0"/>
                <a:cs typeface="Courier New" panose="02070309020205020404" pitchFamily="49" charset="0"/>
              </a:rPr>
              <a:t>Java Time: </a:t>
            </a:r>
            <a:r>
              <a:rPr lang="en-US" b="1" dirty="0" err="1" smtClean="0"/>
              <a:t>Duration#dvidedBy</a:t>
            </a:r>
            <a:r>
              <a:rPr lang="en-US" b="1" dirty="0" smtClean="0"/>
              <a:t>(),</a:t>
            </a:r>
            <a:r>
              <a:rPr lang="en-US" b="1" dirty="0" err="1" smtClean="0"/>
              <a:t>truncatedTo</a:t>
            </a:r>
            <a:r>
              <a:rPr lang="en-US" b="1" dirty="0" smtClean="0"/>
              <a:t>(), </a:t>
            </a:r>
            <a:r>
              <a:rPr lang="en-US" b="1" dirty="0" err="1" smtClean="0"/>
              <a:t>Clockn#systemUTC</a:t>
            </a:r>
            <a:r>
              <a:rPr lang="en-US" b="1" dirty="0" smtClean="0"/>
              <a:t>(), </a:t>
            </a:r>
            <a:r>
              <a:rPr lang="en-US" b="1" dirty="0" err="1" smtClean="0"/>
              <a:t>Locale#datesUntil</a:t>
            </a:r>
            <a:r>
              <a:rPr lang="en-US" b="1" dirty="0" smtClean="0"/>
              <a:t>()</a:t>
            </a:r>
            <a:endParaRPr lang="en-US" dirty="0">
              <a:latin typeface="Courier New" panose="02070309020205020404" pitchFamily="49" charset="0"/>
              <a:cs typeface="Courier New" panose="02070309020205020404" pitchFamily="49" charset="0"/>
            </a:endParaRPr>
          </a:p>
        </p:txBody>
      </p:sp>
      <p:sp>
        <p:nvSpPr>
          <p:cNvPr id="5" name="Subtitle 2"/>
          <p:cNvSpPr txBox="1">
            <a:spLocks/>
          </p:cNvSpPr>
          <p:nvPr/>
        </p:nvSpPr>
        <p:spPr>
          <a:xfrm>
            <a:off x="7662775" y="753261"/>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smtClean="0"/>
              <a:t>JEP 213 – Milling Project Coin  </a:t>
            </a:r>
          </a:p>
          <a:p>
            <a:pPr algn="l"/>
            <a:r>
              <a:rPr lang="en-US" sz="1600" i="1" dirty="0" smtClean="0"/>
              <a:t> </a:t>
            </a:r>
            <a:endParaRPr lang="en-US" sz="1600" dirty="0"/>
          </a:p>
          <a:p>
            <a:pPr algn="l"/>
            <a:endParaRPr lang="en-US" sz="900" i="1" dirty="0"/>
          </a:p>
          <a:p>
            <a:pPr algn="l"/>
            <a:r>
              <a:rPr lang="en-US" sz="1600" dirty="0" smtClean="0">
                <a:solidFill>
                  <a:srgbClr val="0F467D"/>
                </a:solidFill>
                <a:latin typeface="Consolas" panose="020B0609020204030204" pitchFamily="49" charset="0"/>
              </a:rPr>
              <a:t> </a:t>
            </a:r>
            <a:endParaRPr lang="en-US" i="1" dirty="0"/>
          </a:p>
        </p:txBody>
      </p:sp>
      <p:pic>
        <p:nvPicPr>
          <p:cNvPr id="6" name="Picture 5"/>
          <p:cNvPicPr>
            <a:picLocks noChangeAspect="1"/>
          </p:cNvPicPr>
          <p:nvPr/>
        </p:nvPicPr>
        <p:blipFill>
          <a:blip r:embed="rId3"/>
          <a:stretch>
            <a:fillRect/>
          </a:stretch>
        </p:blipFill>
        <p:spPr>
          <a:xfrm>
            <a:off x="422342" y="3184943"/>
            <a:ext cx="4638675" cy="800100"/>
          </a:xfrm>
          <a:prstGeom prst="rect">
            <a:avLst/>
          </a:prstGeom>
        </p:spPr>
      </p:pic>
      <p:pic>
        <p:nvPicPr>
          <p:cNvPr id="7" name="Picture 6"/>
          <p:cNvPicPr>
            <a:picLocks noChangeAspect="1"/>
          </p:cNvPicPr>
          <p:nvPr/>
        </p:nvPicPr>
        <p:blipFill>
          <a:blip r:embed="rId4"/>
          <a:stretch>
            <a:fillRect/>
          </a:stretch>
        </p:blipFill>
        <p:spPr>
          <a:xfrm>
            <a:off x="6515394" y="3184943"/>
            <a:ext cx="4632171" cy="1481544"/>
          </a:xfrm>
          <a:prstGeom prst="rect">
            <a:avLst/>
          </a:prstGeom>
        </p:spPr>
      </p:pic>
      <p:sp>
        <p:nvSpPr>
          <p:cNvPr id="9" name="Rectangle 8"/>
          <p:cNvSpPr/>
          <p:nvPr/>
        </p:nvSpPr>
        <p:spPr>
          <a:xfrm>
            <a:off x="8162919" y="356382"/>
            <a:ext cx="2780826" cy="400110"/>
          </a:xfrm>
          <a:prstGeom prst="rect">
            <a:avLst/>
          </a:prstGeom>
        </p:spPr>
        <p:txBody>
          <a:bodyPr wrap="none">
            <a:spAutoFit/>
          </a:bodyPr>
          <a:lstStyle/>
          <a:p>
            <a:r>
              <a:rPr lang="en-US" sz="2000" b="1" dirty="0" smtClean="0">
                <a:solidFill>
                  <a:srgbClr val="00B050"/>
                </a:solidFill>
              </a:rPr>
              <a:t>Small Language Changes</a:t>
            </a:r>
            <a:endParaRPr lang="en-US" sz="2000" b="1" dirty="0">
              <a:solidFill>
                <a:srgbClr val="00B050"/>
              </a:solidFill>
            </a:endParaRPr>
          </a:p>
        </p:txBody>
      </p:sp>
      <p:pic>
        <p:nvPicPr>
          <p:cNvPr id="10" name="Picture 9"/>
          <p:cNvPicPr>
            <a:picLocks noChangeAspect="1"/>
          </p:cNvPicPr>
          <p:nvPr/>
        </p:nvPicPr>
        <p:blipFill>
          <a:blip r:embed="rId5"/>
          <a:stretch>
            <a:fillRect/>
          </a:stretch>
        </p:blipFill>
        <p:spPr>
          <a:xfrm>
            <a:off x="8162919" y="4228026"/>
            <a:ext cx="3864041" cy="1137449"/>
          </a:xfrm>
          <a:prstGeom prst="rect">
            <a:avLst/>
          </a:prstGeom>
        </p:spPr>
      </p:pic>
    </p:spTree>
    <p:extLst>
      <p:ext uri="{BB962C8B-B14F-4D97-AF65-F5344CB8AC3E}">
        <p14:creationId xmlns:p14="http://schemas.microsoft.com/office/powerpoint/2010/main" val="868739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9" name="Rectangle 8"/>
          <p:cNvSpPr/>
          <p:nvPr/>
        </p:nvSpPr>
        <p:spPr>
          <a:xfrm>
            <a:off x="8162919" y="356382"/>
            <a:ext cx="2417008" cy="400110"/>
          </a:xfrm>
          <a:prstGeom prst="rect">
            <a:avLst/>
          </a:prstGeom>
        </p:spPr>
        <p:txBody>
          <a:bodyPr wrap="none">
            <a:spAutoFit/>
          </a:bodyPr>
          <a:lstStyle/>
          <a:p>
            <a:r>
              <a:rPr lang="en-US" sz="2000" b="1" dirty="0" smtClean="0">
                <a:solidFill>
                  <a:srgbClr val="00B050"/>
                </a:solidFill>
              </a:rPr>
              <a:t>Other Improvements</a:t>
            </a:r>
            <a:endParaRPr lang="en-US" sz="2000" b="1" dirty="0">
              <a:solidFill>
                <a:srgbClr val="00B050"/>
              </a:solidFill>
            </a:endParaRPr>
          </a:p>
        </p:txBody>
      </p:sp>
      <p:sp>
        <p:nvSpPr>
          <p:cNvPr id="11" name="Rectangle 10"/>
          <p:cNvSpPr/>
          <p:nvPr/>
        </p:nvSpPr>
        <p:spPr>
          <a:xfrm>
            <a:off x="391886" y="1052285"/>
            <a:ext cx="11538858" cy="3970318"/>
          </a:xfrm>
          <a:prstGeom prst="rect">
            <a:avLst/>
          </a:prstGeom>
        </p:spPr>
        <p:txBody>
          <a:bodyPr wrap="square">
            <a:spAutoFit/>
          </a:bodyPr>
          <a:lstStyle/>
          <a:p>
            <a:pPr marL="285750" indent="-285750">
              <a:buFont typeface="Arial" panose="020B0604020202020204" pitchFamily="34" charset="0"/>
              <a:buChar char="•"/>
            </a:pPr>
            <a:r>
              <a:rPr lang="en-US" altLang="en-US" dirty="0" smtClean="0">
                <a:solidFill>
                  <a:srgbClr val="000000"/>
                </a:solidFill>
                <a:latin typeface="Consolas" panose="020B0609020204030204" pitchFamily="49" charset="0"/>
              </a:rPr>
              <a:t>NEW </a:t>
            </a:r>
            <a:r>
              <a:rPr lang="en-US" altLang="en-US" dirty="0">
                <a:solidFill>
                  <a:srgbClr val="000000"/>
                </a:solidFill>
                <a:latin typeface="Consolas" panose="020B0609020204030204" pitchFamily="49" charset="0"/>
              </a:rPr>
              <a:t>Java9 Javadoc HTML5 way  </a:t>
            </a:r>
            <a:r>
              <a:rPr lang="en-US" altLang="en-US" dirty="0" smtClean="0">
                <a:solidFill>
                  <a:srgbClr val="000000"/>
                </a:solidFill>
                <a:latin typeface="Consolas" panose="020B0609020204030204" pitchFamily="49" charset="0"/>
              </a:rPr>
              <a:t>(html output, search</a:t>
            </a:r>
            <a:r>
              <a:rPr lang="en-US" altLang="en-US" dirty="0">
                <a:solidFill>
                  <a:srgbClr val="000000"/>
                </a:solidFill>
                <a:latin typeface="Consolas" panose="020B0609020204030204" pitchFamily="49" charset="0"/>
              </a:rPr>
              <a:t>, modules</a:t>
            </a:r>
            <a:r>
              <a:rPr lang="en-US" altLang="en-US" dirty="0" smtClean="0">
                <a:solidFill>
                  <a:srgbClr val="000000"/>
                </a:solidFill>
                <a:latin typeface="Consolas" panose="020B0609020204030204" pitchFamily="49" charset="0"/>
              </a:rPr>
              <a:t>)</a:t>
            </a:r>
          </a:p>
          <a:p>
            <a:endParaRPr lang="en-US" altLang="en-US" dirty="0">
              <a:solidFill>
                <a:srgbClr val="000000"/>
              </a:solidFill>
              <a:latin typeface="Consolas" panose="020B0609020204030204" pitchFamily="49" charset="0"/>
            </a:endParaRPr>
          </a:p>
          <a:p>
            <a:r>
              <a:rPr lang="en-US" altLang="en-US" dirty="0" smtClean="0">
                <a:solidFill>
                  <a:srgbClr val="000000"/>
                </a:solidFill>
                <a:latin typeface="Consolas" panose="020B0609020204030204" pitchFamily="49" charset="0"/>
              </a:rPr>
              <a:t>Old-</a:t>
            </a:r>
            <a:r>
              <a:rPr lang="en-US" altLang="en-US" dirty="0" err="1" smtClean="0">
                <a:solidFill>
                  <a:srgbClr val="000000"/>
                </a:solidFill>
                <a:latin typeface="Consolas" panose="020B0609020204030204" pitchFamily="49" charset="0"/>
              </a:rPr>
              <a:t>api</a:t>
            </a:r>
            <a:r>
              <a:rPr lang="en-US" altLang="en-US" dirty="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hlinkClick r:id="rId3"/>
              </a:rPr>
              <a:t>https://docs.oracle.com/javase/8/docs/api</a:t>
            </a:r>
            <a:r>
              <a:rPr lang="en-US" altLang="en-US" dirty="0" smtClean="0">
                <a:solidFill>
                  <a:srgbClr val="000000"/>
                </a:solidFill>
                <a:latin typeface="Consolas" panose="020B0609020204030204" pitchFamily="49" charset="0"/>
                <a:hlinkClick r:id="rId3"/>
              </a:rPr>
              <a:t>/</a:t>
            </a:r>
            <a:r>
              <a:rPr lang="en-US" altLang="en-US" dirty="0" smtClean="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
            </a:r>
            <a:br>
              <a:rPr lang="en-US" altLang="en-US" dirty="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&gt;</a:t>
            </a:r>
            <a:r>
              <a:rPr lang="en-US" altLang="en-US" dirty="0" err="1" smtClean="0">
                <a:solidFill>
                  <a:srgbClr val="000000"/>
                </a:solidFill>
                <a:latin typeface="Consolas" panose="020B0609020204030204" pitchFamily="49" charset="0"/>
              </a:rPr>
              <a:t>javadoc</a:t>
            </a:r>
            <a:r>
              <a:rPr lang="en-US" altLang="en-US" dirty="0" smtClean="0">
                <a:solidFill>
                  <a:srgbClr val="000000"/>
                </a:solidFill>
                <a:latin typeface="Consolas" panose="020B0609020204030204" pitchFamily="49" charset="0"/>
              </a:rPr>
              <a:t> </a:t>
            </a:r>
            <a:r>
              <a:rPr lang="en-US" altLang="en-US" dirty="0">
                <a:solidFill>
                  <a:srgbClr val="000000"/>
                </a:solidFill>
                <a:latin typeface="Consolas" panose="020B0609020204030204" pitchFamily="49" charset="0"/>
              </a:rPr>
              <a:t>-d C:/JAVA_doc_new </a:t>
            </a:r>
            <a:r>
              <a:rPr lang="en-US" altLang="en-US" dirty="0">
                <a:solidFill>
                  <a:srgbClr val="C00000"/>
                </a:solidFill>
                <a:latin typeface="Consolas" panose="020B0609020204030204" pitchFamily="49" charset="0"/>
              </a:rPr>
              <a:t>-html5 </a:t>
            </a:r>
            <a:r>
              <a:rPr lang="en-US" altLang="en-US" dirty="0">
                <a:solidFill>
                  <a:srgbClr val="000000"/>
                </a:solidFill>
                <a:latin typeface="Consolas" panose="020B0609020204030204" pitchFamily="49" charset="0"/>
              </a:rPr>
              <a:t>_</a:t>
            </a:r>
            <a:r>
              <a:rPr lang="en-US" altLang="en-US" dirty="0" smtClean="0">
                <a:solidFill>
                  <a:srgbClr val="000000"/>
                </a:solidFill>
                <a:latin typeface="Consolas" panose="020B0609020204030204" pitchFamily="49" charset="0"/>
              </a:rPr>
              <a:t>IntroJava9.java</a:t>
            </a:r>
            <a:endParaRPr lang="en-US" altLang="en-US" dirty="0" smtClean="0">
              <a:solidFill>
                <a:srgbClr val="7357C5"/>
              </a:solidFill>
              <a:latin typeface="Consolas" panose="020B0609020204030204" pitchFamily="49" charset="0"/>
            </a:endParaRPr>
          </a:p>
          <a:p>
            <a:r>
              <a:rPr lang="en-US" altLang="en-US" dirty="0" smtClean="0">
                <a:solidFill>
                  <a:srgbClr val="7357C5"/>
                </a:solidFill>
                <a:latin typeface="Consolas" panose="020B0609020204030204" pitchFamily="49" charset="0"/>
              </a:rPr>
              <a:t>New-</a:t>
            </a:r>
            <a:r>
              <a:rPr lang="en-US" altLang="en-US" dirty="0" err="1" smtClean="0">
                <a:solidFill>
                  <a:srgbClr val="7357C5"/>
                </a:solidFill>
                <a:latin typeface="Consolas" panose="020B0609020204030204" pitchFamily="49" charset="0"/>
              </a:rPr>
              <a:t>api</a:t>
            </a:r>
            <a:r>
              <a:rPr lang="en-US" altLang="en-US" dirty="0">
                <a:solidFill>
                  <a:srgbClr val="7357C5"/>
                </a:solidFill>
                <a:latin typeface="Consolas" panose="020B0609020204030204" pitchFamily="49" charset="0"/>
              </a:rPr>
              <a:t>: https://docs.oracle.com/javase/9/docs/api/overview-summary.html</a:t>
            </a:r>
            <a:endParaRPr lang="en-US" altLang="en-US" dirty="0" smtClean="0">
              <a:solidFill>
                <a:srgbClr val="7357C5"/>
              </a:solidFill>
              <a:latin typeface="Consolas" panose="020B0609020204030204" pitchFamily="49" charset="0"/>
            </a:endParaRPr>
          </a:p>
          <a:p>
            <a:endParaRPr lang="en-US" altLang="en-US" dirty="0" smtClean="0">
              <a:solidFill>
                <a:srgbClr val="7357C5"/>
              </a:solidFill>
              <a:latin typeface="Consolas" panose="020B0609020204030204" pitchFamily="49" charset="0"/>
            </a:endParaRPr>
          </a:p>
          <a:p>
            <a:pPr marL="285750" indent="-285750">
              <a:buFont typeface="Arial" panose="020B0604020202020204" pitchFamily="34" charset="0"/>
              <a:buChar char="•"/>
            </a:pPr>
            <a:r>
              <a:rPr lang="en-US" altLang="en-US" dirty="0" smtClean="0">
                <a:solidFill>
                  <a:srgbClr val="000000"/>
                </a:solidFill>
                <a:latin typeface="Consolas" panose="020B0609020204030204" pitchFamily="49" charset="0"/>
              </a:rPr>
              <a:t>Localization  </a:t>
            </a:r>
          </a:p>
          <a:p>
            <a:r>
              <a:rPr lang="en-US" altLang="en-US" dirty="0" smtClean="0">
                <a:solidFill>
                  <a:srgbClr val="000000"/>
                </a:solidFill>
                <a:latin typeface="Consolas" panose="020B0609020204030204" pitchFamily="49" charset="0"/>
              </a:rPr>
              <a:t>Unicode 8.0: 10000+ new characters, Properties-files: ISO-8859-1 to UTF-8 </a:t>
            </a:r>
          </a:p>
          <a:p>
            <a:r>
              <a:rPr lang="en-US" altLang="en-US" dirty="0" smtClean="0">
                <a:solidFill>
                  <a:srgbClr val="C00000"/>
                </a:solidFill>
                <a:latin typeface="Consolas" panose="020B0609020204030204" pitchFamily="49" charset="0"/>
              </a:rPr>
              <a:t>C</a:t>
            </a:r>
            <a:r>
              <a:rPr lang="en-US" altLang="en-US" dirty="0" smtClean="0">
                <a:solidFill>
                  <a:srgbClr val="000000"/>
                </a:solidFill>
                <a:latin typeface="Consolas" panose="020B0609020204030204" pitchFamily="49" charset="0"/>
              </a:rPr>
              <a:t>ommon </a:t>
            </a:r>
            <a:r>
              <a:rPr lang="en-US" altLang="en-US" dirty="0" smtClean="0">
                <a:solidFill>
                  <a:srgbClr val="C00000"/>
                </a:solidFill>
                <a:latin typeface="Consolas" panose="020B0609020204030204" pitchFamily="49" charset="0"/>
              </a:rPr>
              <a:t>L</a:t>
            </a:r>
            <a:r>
              <a:rPr lang="en-US" altLang="en-US" dirty="0" smtClean="0">
                <a:solidFill>
                  <a:srgbClr val="000000"/>
                </a:solidFill>
                <a:latin typeface="Consolas" panose="020B0609020204030204" pitchFamily="49" charset="0"/>
              </a:rPr>
              <a:t>ocale </a:t>
            </a:r>
            <a:r>
              <a:rPr lang="en-US" altLang="en-US" dirty="0" smtClean="0">
                <a:solidFill>
                  <a:srgbClr val="C00000"/>
                </a:solidFill>
                <a:latin typeface="Consolas" panose="020B0609020204030204" pitchFamily="49" charset="0"/>
              </a:rPr>
              <a:t>D</a:t>
            </a:r>
            <a:r>
              <a:rPr lang="en-US" altLang="en-US" dirty="0" smtClean="0">
                <a:solidFill>
                  <a:srgbClr val="000000"/>
                </a:solidFill>
                <a:latin typeface="Consolas" panose="020B0609020204030204" pitchFamily="49" charset="0"/>
              </a:rPr>
              <a:t>ata </a:t>
            </a:r>
            <a:r>
              <a:rPr lang="en-US" altLang="en-US" dirty="0" smtClean="0">
                <a:solidFill>
                  <a:srgbClr val="C00000"/>
                </a:solidFill>
                <a:latin typeface="Consolas" panose="020B0609020204030204" pitchFamily="49" charset="0"/>
              </a:rPr>
              <a:t>R</a:t>
            </a:r>
            <a:r>
              <a:rPr lang="en-US" altLang="en-US" dirty="0" smtClean="0">
                <a:solidFill>
                  <a:srgbClr val="000000"/>
                </a:solidFill>
                <a:latin typeface="Consolas" panose="020B0609020204030204" pitchFamily="49" charset="0"/>
              </a:rPr>
              <a:t>epository (JDK now reach locale data from standard </a:t>
            </a:r>
            <a:r>
              <a:rPr lang="en-US" altLang="en-US" dirty="0" err="1" smtClean="0">
                <a:solidFill>
                  <a:srgbClr val="000000"/>
                </a:solidFill>
                <a:latin typeface="Consolas" panose="020B0609020204030204" pitchFamily="49" charset="0"/>
              </a:rPr>
              <a:t>cldr</a:t>
            </a:r>
            <a:r>
              <a:rPr lang="en-US" altLang="en-US" dirty="0" smtClean="0">
                <a:solidFill>
                  <a:srgbClr val="000000"/>
                </a:solidFill>
                <a:latin typeface="Consolas" panose="020B0609020204030204" pitchFamily="49" charset="0"/>
              </a:rPr>
              <a:t> formats)</a:t>
            </a:r>
          </a:p>
          <a:p>
            <a:r>
              <a:rPr lang="en-US" altLang="en-US" dirty="0" smtClean="0">
                <a:solidFill>
                  <a:srgbClr val="000000"/>
                </a:solidFill>
                <a:latin typeface="Consolas" panose="020B0609020204030204" pitchFamily="49" charset="0"/>
              </a:rPr>
              <a:t>If you want old way, use:  </a:t>
            </a:r>
            <a:r>
              <a:rPr lang="en-US" altLang="en-US" dirty="0" err="1" smtClean="0">
                <a:solidFill>
                  <a:srgbClr val="000000"/>
                </a:solidFill>
                <a:latin typeface="Consolas" panose="020B0609020204030204" pitchFamily="49" charset="0"/>
              </a:rPr>
              <a:t>java.locale.providers</a:t>
            </a:r>
            <a:r>
              <a:rPr lang="en-US" altLang="en-US" dirty="0" smtClean="0">
                <a:solidFill>
                  <a:srgbClr val="000000"/>
                </a:solidFill>
                <a:latin typeface="Consolas" panose="020B0609020204030204" pitchFamily="49" charset="0"/>
              </a:rPr>
              <a:t>=COMPAT, CLDR, …</a:t>
            </a:r>
          </a:p>
          <a:p>
            <a:endParaRPr lang="en-US" altLang="en-US" dirty="0">
              <a:solidFill>
                <a:srgbClr val="000000"/>
              </a:solidFill>
              <a:latin typeface="Consolas" panose="020B0609020204030204" pitchFamily="49" charset="0"/>
            </a:endParaRPr>
          </a:p>
          <a:p>
            <a:pPr marL="285750" indent="-285750">
              <a:buFont typeface="Arial" panose="020B0604020202020204" pitchFamily="34" charset="0"/>
              <a:buChar char="•"/>
            </a:pPr>
            <a:r>
              <a:rPr lang="en-US" altLang="en-US" dirty="0" err="1">
                <a:solidFill>
                  <a:srgbClr val="000000"/>
                </a:solidFill>
                <a:latin typeface="Consolas" panose="020B0609020204030204" pitchFamily="49" charset="0"/>
              </a:rPr>
              <a:t>j</a:t>
            </a:r>
            <a:r>
              <a:rPr lang="en-US" altLang="en-US" dirty="0" err="1" smtClean="0">
                <a:solidFill>
                  <a:srgbClr val="000000"/>
                </a:solidFill>
                <a:latin typeface="Consolas" panose="020B0609020204030204" pitchFamily="49" charset="0"/>
              </a:rPr>
              <a:t>ava.time</a:t>
            </a:r>
            <a:r>
              <a:rPr lang="en-US" altLang="en-US" dirty="0" smtClean="0">
                <a:solidFill>
                  <a:srgbClr val="000000"/>
                </a:solidFill>
                <a:latin typeface="Consolas" panose="020B0609020204030204" pitchFamily="49" charset="0"/>
              </a:rPr>
              <a:t> since Java 8  </a:t>
            </a:r>
            <a:endParaRPr lang="en-US" altLang="en-US" dirty="0">
              <a:solidFill>
                <a:srgbClr val="000000"/>
              </a:solidFill>
              <a:latin typeface="Consolas" panose="020B0609020204030204" pitchFamily="49" charset="0"/>
            </a:endParaRPr>
          </a:p>
          <a:p>
            <a:r>
              <a:rPr lang="en-US" altLang="en-US" dirty="0" smtClean="0">
                <a:solidFill>
                  <a:srgbClr val="000000"/>
                </a:solidFill>
                <a:latin typeface="Consolas" panose="020B0609020204030204" pitchFamily="49" charset="0"/>
              </a:rPr>
              <a:t>Added methods: </a:t>
            </a:r>
            <a:r>
              <a:rPr lang="en-US" altLang="en-US" dirty="0" err="1" smtClean="0">
                <a:solidFill>
                  <a:srgbClr val="C00000"/>
                </a:solidFill>
                <a:latin typeface="Consolas" panose="020B0609020204030204" pitchFamily="49" charset="0"/>
              </a:rPr>
              <a:t>Duration</a:t>
            </a:r>
            <a:r>
              <a:rPr lang="en-US" altLang="en-US" dirty="0" err="1" smtClean="0">
                <a:solidFill>
                  <a:srgbClr val="000000"/>
                </a:solidFill>
                <a:latin typeface="Consolas" panose="020B0609020204030204" pitchFamily="49" charset="0"/>
              </a:rPr>
              <a:t>#dividedBy</a:t>
            </a:r>
            <a:r>
              <a:rPr lang="en-US" altLang="en-US" dirty="0" smtClean="0">
                <a:solidFill>
                  <a:srgbClr val="000000"/>
                </a:solidFill>
                <a:latin typeface="Consolas" panose="020B0609020204030204" pitchFamily="49" charset="0"/>
              </a:rPr>
              <a:t>(), </a:t>
            </a:r>
            <a:r>
              <a:rPr lang="en-US" altLang="en-US" dirty="0" err="1" smtClean="0">
                <a:solidFill>
                  <a:srgbClr val="000000"/>
                </a:solidFill>
                <a:latin typeface="Consolas" panose="020B0609020204030204" pitchFamily="49" charset="0"/>
              </a:rPr>
              <a:t>truncatedTo</a:t>
            </a:r>
            <a:r>
              <a:rPr lang="en-US" altLang="en-US" dirty="0" smtClean="0">
                <a:solidFill>
                  <a:srgbClr val="000000"/>
                </a:solidFill>
                <a:latin typeface="Consolas" panose="020B0609020204030204" pitchFamily="49" charset="0"/>
              </a:rPr>
              <a:t>(), </a:t>
            </a:r>
            <a:r>
              <a:rPr lang="en-US" altLang="en-US" dirty="0" err="1" smtClean="0">
                <a:solidFill>
                  <a:srgbClr val="C00000"/>
                </a:solidFill>
                <a:latin typeface="Consolas" panose="020B0609020204030204" pitchFamily="49" charset="0"/>
              </a:rPr>
              <a:t>Clock</a:t>
            </a:r>
            <a:r>
              <a:rPr lang="en-US" altLang="en-US" dirty="0" err="1" smtClean="0">
                <a:solidFill>
                  <a:srgbClr val="000000"/>
                </a:solidFill>
                <a:latin typeface="Consolas" panose="020B0609020204030204" pitchFamily="49" charset="0"/>
              </a:rPr>
              <a:t>#systemUTC</a:t>
            </a:r>
            <a:r>
              <a:rPr lang="en-US" altLang="en-US" dirty="0" smtClean="0">
                <a:solidFill>
                  <a:srgbClr val="000000"/>
                </a:solidFill>
                <a:latin typeface="Consolas" panose="020B0609020204030204" pitchFamily="49" charset="0"/>
              </a:rPr>
              <a:t>() //most precise, </a:t>
            </a:r>
            <a:r>
              <a:rPr lang="en-US" altLang="en-US" dirty="0" err="1" smtClean="0">
                <a:solidFill>
                  <a:srgbClr val="000000"/>
                </a:solidFill>
                <a:latin typeface="Consolas" panose="020B0609020204030204" pitchFamily="49" charset="0"/>
              </a:rPr>
              <a:t>nano</a:t>
            </a:r>
            <a:endParaRPr lang="en-US" altLang="en-US" dirty="0" smtClean="0">
              <a:solidFill>
                <a:srgbClr val="000000"/>
              </a:solidFill>
              <a:latin typeface="Consolas" panose="020B0609020204030204" pitchFamily="49" charset="0"/>
            </a:endParaRPr>
          </a:p>
          <a:p>
            <a:r>
              <a:rPr lang="en-US" altLang="en-US" dirty="0" err="1" smtClean="0">
                <a:solidFill>
                  <a:srgbClr val="C00000"/>
                </a:solidFill>
                <a:latin typeface="Consolas" panose="020B0609020204030204" pitchFamily="49" charset="0"/>
              </a:rPr>
              <a:t>LocalDate</a:t>
            </a:r>
            <a:r>
              <a:rPr lang="en-US" altLang="en-US" dirty="0" err="1" smtClean="0">
                <a:solidFill>
                  <a:srgbClr val="000000"/>
                </a:solidFill>
                <a:latin typeface="Consolas" panose="020B0609020204030204" pitchFamily="49" charset="0"/>
              </a:rPr>
              <a:t>#datesUntil</a:t>
            </a:r>
            <a:r>
              <a:rPr lang="en-US" altLang="en-US" dirty="0" smtClean="0">
                <a:solidFill>
                  <a:srgbClr val="000000"/>
                </a:solidFill>
                <a:latin typeface="Consolas" panose="020B0609020204030204" pitchFamily="49" charset="0"/>
              </a:rPr>
              <a:t>()</a:t>
            </a:r>
            <a:endParaRPr lang="en-US" altLang="en-US" dirty="0" smtClean="0">
              <a:solidFill>
                <a:srgbClr val="7357C5"/>
              </a:solidFill>
              <a:latin typeface="Consolas" panose="020B0609020204030204" pitchFamily="49" charset="0"/>
            </a:endParaRPr>
          </a:p>
        </p:txBody>
      </p:sp>
      <p:sp>
        <p:nvSpPr>
          <p:cNvPr id="2" name="Rectangle 1"/>
          <p:cNvSpPr/>
          <p:nvPr/>
        </p:nvSpPr>
        <p:spPr>
          <a:xfrm>
            <a:off x="391886" y="5262088"/>
            <a:ext cx="11669486" cy="923330"/>
          </a:xfrm>
          <a:prstGeom prst="rect">
            <a:avLst/>
          </a:prstGeom>
        </p:spPr>
        <p:txBody>
          <a:bodyPr wrap="square">
            <a:spAutoFit/>
          </a:bodyPr>
          <a:lstStyle/>
          <a:p>
            <a:pPr marL="285750" indent="-285750">
              <a:buFont typeface="Arial" panose="020B0604020202020204" pitchFamily="34" charset="0"/>
              <a:buChar char="•"/>
            </a:pPr>
            <a:r>
              <a:rPr lang="en-US" altLang="en-US" dirty="0" smtClean="0">
                <a:solidFill>
                  <a:srgbClr val="7357C5"/>
                </a:solidFill>
                <a:latin typeface="Consolas" panose="020B0609020204030204" pitchFamily="49" charset="0"/>
              </a:rPr>
              <a:t>@</a:t>
            </a:r>
            <a:r>
              <a:rPr lang="en-US" altLang="en-US" sz="1400" dirty="0">
                <a:solidFill>
                  <a:srgbClr val="7357C5"/>
                </a:solidFill>
                <a:latin typeface="Consolas" panose="020B0609020204030204" pitchFamily="49" charset="0"/>
              </a:rPr>
              <a:t>Deprecated</a:t>
            </a:r>
            <a:r>
              <a:rPr lang="en-US" altLang="en-US" sz="1400" dirty="0">
                <a:solidFill>
                  <a:srgbClr val="0F2107"/>
                </a:solidFill>
                <a:latin typeface="Consolas" panose="020B0609020204030204" pitchFamily="49" charset="0"/>
              </a:rPr>
              <a:t>(</a:t>
            </a:r>
            <a:r>
              <a:rPr lang="en-US" altLang="en-US" sz="1400" dirty="0" err="1">
                <a:solidFill>
                  <a:srgbClr val="000000"/>
                </a:solidFill>
                <a:latin typeface="Consolas" panose="020B0609020204030204" pitchFamily="49" charset="0"/>
              </a:rPr>
              <a:t>forRemoval</a:t>
            </a:r>
            <a:r>
              <a:rPr lang="en-US" altLang="en-US" dirty="0">
                <a:solidFill>
                  <a:srgbClr val="000000"/>
                </a:solidFill>
                <a:latin typeface="Consolas" panose="020B0609020204030204" pitchFamily="49" charset="0"/>
              </a:rPr>
              <a:t> </a:t>
            </a:r>
            <a:r>
              <a:rPr lang="en-US" altLang="en-US" dirty="0">
                <a:solidFill>
                  <a:srgbClr val="333333"/>
                </a:solidFill>
                <a:latin typeface="Consolas" panose="020B0609020204030204" pitchFamily="49" charset="0"/>
              </a:rPr>
              <a:t>= </a:t>
            </a:r>
            <a:r>
              <a:rPr lang="en-US" altLang="en-US" b="1" dirty="0">
                <a:solidFill>
                  <a:srgbClr val="7F0055"/>
                </a:solidFill>
                <a:latin typeface="Consolas" panose="020B0609020204030204" pitchFamily="49" charset="0"/>
              </a:rPr>
              <a:t>true</a:t>
            </a:r>
            <a:r>
              <a:rPr lang="en-US" altLang="en-US" dirty="0">
                <a:solidFill>
                  <a:srgbClr val="333333"/>
                </a:solidFill>
                <a:latin typeface="Consolas" panose="020B0609020204030204" pitchFamily="49" charset="0"/>
              </a:rPr>
              <a:t>, </a:t>
            </a:r>
            <a:r>
              <a:rPr lang="en-US" altLang="en-US" dirty="0">
                <a:solidFill>
                  <a:srgbClr val="000000"/>
                </a:solidFill>
                <a:latin typeface="Consolas" panose="020B0609020204030204" pitchFamily="49" charset="0"/>
              </a:rPr>
              <a:t>since </a:t>
            </a:r>
            <a:r>
              <a:rPr lang="en-US" altLang="en-US" dirty="0">
                <a:solidFill>
                  <a:srgbClr val="333333"/>
                </a:solidFill>
                <a:latin typeface="Consolas" panose="020B0609020204030204" pitchFamily="49" charset="0"/>
              </a:rPr>
              <a:t>= </a:t>
            </a:r>
            <a:r>
              <a:rPr lang="en-US" altLang="en-US" dirty="0">
                <a:solidFill>
                  <a:srgbClr val="424F69"/>
                </a:solidFill>
                <a:latin typeface="Consolas" panose="020B0609020204030204" pitchFamily="49" charset="0"/>
              </a:rPr>
              <a:t>"9"</a:t>
            </a:r>
            <a:r>
              <a:rPr lang="en-US" altLang="en-US" dirty="0">
                <a:solidFill>
                  <a:srgbClr val="0F2107"/>
                </a:solidFill>
                <a:latin typeface="Consolas" panose="020B0609020204030204" pitchFamily="49" charset="0"/>
              </a:rPr>
              <a:t>)</a:t>
            </a:r>
          </a:p>
          <a:p>
            <a:r>
              <a:rPr lang="en-US" altLang="en-US" dirty="0" err="1">
                <a:solidFill>
                  <a:srgbClr val="395DA1"/>
                </a:solidFill>
                <a:latin typeface="Consolas" panose="020B0609020204030204" pitchFamily="49" charset="0"/>
              </a:rPr>
              <a:t>e.g</a:t>
            </a:r>
            <a:r>
              <a:rPr lang="en-US" altLang="en-US" dirty="0">
                <a:solidFill>
                  <a:srgbClr val="395DA1"/>
                </a:solidFill>
                <a:latin typeface="Consolas" panose="020B0609020204030204" pitchFamily="49" charset="0"/>
              </a:rPr>
              <a:t> </a:t>
            </a:r>
            <a:r>
              <a:rPr lang="en-US" altLang="en-US" dirty="0" err="1">
                <a:solidFill>
                  <a:srgbClr val="395DA1"/>
                </a:solidFill>
                <a:latin typeface="Consolas" panose="020B0609020204030204" pitchFamily="49" charset="0"/>
              </a:rPr>
              <a:t>java.lang.Object#finalize</a:t>
            </a:r>
            <a:r>
              <a:rPr lang="en-US" altLang="en-US" dirty="0">
                <a:solidFill>
                  <a:srgbClr val="395DA1"/>
                </a:solidFill>
                <a:latin typeface="Consolas" panose="020B0609020204030204" pitchFamily="49" charset="0"/>
              </a:rPr>
              <a:t>, </a:t>
            </a:r>
            <a:r>
              <a:rPr lang="en-US" altLang="en-US" dirty="0" err="1" smtClean="0">
                <a:solidFill>
                  <a:srgbClr val="395DA1"/>
                </a:solidFill>
                <a:latin typeface="Consolas" panose="020B0609020204030204" pitchFamily="49" charset="0"/>
              </a:rPr>
              <a:t>avax.net.ssl.HandshakeCompletedEvent#getPeerCertificateChain</a:t>
            </a:r>
            <a:endParaRPr lang="en-US" altLang="en-US" dirty="0">
              <a:solidFill>
                <a:srgbClr val="395DA1"/>
              </a:solidFill>
              <a:latin typeface="Consolas" panose="020B0609020204030204" pitchFamily="49" charset="0"/>
            </a:endParaRPr>
          </a:p>
          <a:p>
            <a:r>
              <a:rPr lang="en-US" altLang="en-US" dirty="0">
                <a:solidFill>
                  <a:srgbClr val="00488A"/>
                </a:solidFill>
                <a:latin typeface="Courier"/>
              </a:rPr>
              <a:t> </a:t>
            </a:r>
            <a:endParaRPr lang="en-US" dirty="0">
              <a:solidFill>
                <a:srgbClr val="0F467D"/>
              </a:solidFill>
              <a:latin typeface="Consolas" panose="020B0609020204030204" pitchFamily="49" charset="0"/>
            </a:endParaRPr>
          </a:p>
        </p:txBody>
      </p:sp>
    </p:spTree>
    <p:extLst>
      <p:ext uri="{BB962C8B-B14F-4D97-AF65-F5344CB8AC3E}">
        <p14:creationId xmlns:p14="http://schemas.microsoft.com/office/powerpoint/2010/main" val="3096853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2" name="Rectangle 1"/>
          <p:cNvSpPr/>
          <p:nvPr/>
        </p:nvSpPr>
        <p:spPr>
          <a:xfrm>
            <a:off x="6683375" y="317495"/>
            <a:ext cx="5240987" cy="400110"/>
          </a:xfrm>
          <a:prstGeom prst="rect">
            <a:avLst/>
          </a:prstGeom>
        </p:spPr>
        <p:txBody>
          <a:bodyPr wrap="none">
            <a:spAutoFit/>
          </a:bodyPr>
          <a:lstStyle/>
          <a:p>
            <a:r>
              <a:rPr lang="en-US" sz="2000" b="1" dirty="0">
                <a:solidFill>
                  <a:srgbClr val="00B050"/>
                </a:solidFill>
              </a:rPr>
              <a:t>Language and Library Improvements New APIs  </a:t>
            </a:r>
          </a:p>
        </p:txBody>
      </p:sp>
      <p:sp>
        <p:nvSpPr>
          <p:cNvPr id="3" name="Rectangle 2"/>
          <p:cNvSpPr/>
          <p:nvPr/>
        </p:nvSpPr>
        <p:spPr>
          <a:xfrm>
            <a:off x="371475" y="812800"/>
            <a:ext cx="11820525" cy="5909310"/>
          </a:xfrm>
          <a:prstGeom prst="rect">
            <a:avLst/>
          </a:prstGeom>
        </p:spPr>
        <p:txBody>
          <a:bodyPr wrap="square">
            <a:spAutoFit/>
          </a:bodyPr>
          <a:lstStyle/>
          <a:p>
            <a:endParaRPr lang="en-US" altLang="en-US" dirty="0">
              <a:solidFill>
                <a:srgbClr val="00488A"/>
              </a:solidFill>
              <a:latin typeface="Courier"/>
            </a:endParaRPr>
          </a:p>
          <a:p>
            <a:pPr marL="285750" indent="-285750">
              <a:buFont typeface="Wingdings" panose="05000000000000000000" pitchFamily="2" charset="2"/>
              <a:buChar char="§"/>
            </a:pPr>
            <a:r>
              <a:rPr lang="en-US" altLang="en-US" b="1" dirty="0">
                <a:solidFill>
                  <a:srgbClr val="00488A"/>
                </a:solidFill>
                <a:latin typeface="Courier"/>
              </a:rPr>
              <a:t>JEP 238 </a:t>
            </a:r>
            <a:r>
              <a:rPr lang="en-US" altLang="en-US" b="1" dirty="0" err="1">
                <a:solidFill>
                  <a:srgbClr val="00488A"/>
                </a:solidFill>
                <a:latin typeface="Courier"/>
              </a:rPr>
              <a:t>Multirelease</a:t>
            </a:r>
            <a:r>
              <a:rPr lang="en-US" altLang="en-US" b="1" dirty="0">
                <a:solidFill>
                  <a:srgbClr val="00488A"/>
                </a:solidFill>
                <a:latin typeface="Courier"/>
              </a:rPr>
              <a:t>: </a:t>
            </a:r>
            <a:r>
              <a:rPr lang="en-US" dirty="0"/>
              <a:t>Allows developers to build jars with diff. version of class files for diff. Java ver.</a:t>
            </a:r>
            <a:endParaRPr lang="en-US" altLang="en-US" b="1" dirty="0">
              <a:solidFill>
                <a:srgbClr val="00488A"/>
              </a:solidFill>
              <a:latin typeface="Courier"/>
            </a:endParaRPr>
          </a:p>
          <a:p>
            <a:pPr marL="285750" indent="-285750">
              <a:buFont typeface="Wingdings" panose="05000000000000000000" pitchFamily="2" charset="2"/>
              <a:buChar char="Ø"/>
            </a:pPr>
            <a:r>
              <a:rPr lang="en-US" altLang="en-US" dirty="0" err="1">
                <a:solidFill>
                  <a:srgbClr val="170591"/>
                </a:solidFill>
                <a:latin typeface="Consolas" panose="020B0609020204030204" pitchFamily="49" charset="0"/>
              </a:rPr>
              <a:t>javac</a:t>
            </a:r>
            <a:r>
              <a:rPr lang="en-US" altLang="en-US" dirty="0">
                <a:solidFill>
                  <a:srgbClr val="170591"/>
                </a:solidFill>
                <a:latin typeface="Consolas" panose="020B0609020204030204" pitchFamily="49" charset="0"/>
              </a:rPr>
              <a:t> --release 7 JRelease7.java</a:t>
            </a:r>
            <a:endParaRPr lang="en-US" altLang="en-US" sz="4000" dirty="0">
              <a:latin typeface="Arial" panose="020B0604020202020204" pitchFamily="34" charset="0"/>
            </a:endParaRPr>
          </a:p>
          <a:p>
            <a:pPr marL="171450" indent="-171450">
              <a:buFont typeface="Wingdings" panose="05000000000000000000" pitchFamily="2" charset="2"/>
              <a:buChar char="Ø"/>
            </a:pPr>
            <a:r>
              <a:rPr lang="en-US" altLang="en-US" dirty="0">
                <a:solidFill>
                  <a:srgbClr val="170591"/>
                </a:solidFill>
                <a:latin typeface="Consolas" panose="020B0609020204030204" pitchFamily="49" charset="0"/>
              </a:rPr>
              <a:t> </a:t>
            </a:r>
            <a:r>
              <a:rPr lang="en-US" altLang="en-US" dirty="0" err="1">
                <a:solidFill>
                  <a:srgbClr val="170591"/>
                </a:solidFill>
                <a:latin typeface="Consolas" panose="020B0609020204030204" pitchFamily="49" charset="0"/>
              </a:rPr>
              <a:t>javac</a:t>
            </a:r>
            <a:r>
              <a:rPr lang="en-US" altLang="en-US" dirty="0">
                <a:solidFill>
                  <a:srgbClr val="170591"/>
                </a:solidFill>
                <a:latin typeface="Consolas" panose="020B0609020204030204" pitchFamily="49" charset="0"/>
              </a:rPr>
              <a:t> --release 9 JRelease9.java </a:t>
            </a:r>
            <a:endParaRPr lang="en-US" dirty="0">
              <a:solidFill>
                <a:srgbClr val="0F467D"/>
              </a:solidFill>
              <a:latin typeface="Consolas" panose="020B0609020204030204" pitchFamily="49" charset="0"/>
            </a:endParaRPr>
          </a:p>
          <a:p>
            <a:endParaRPr lang="en-US" b="1" dirty="0"/>
          </a:p>
          <a:p>
            <a:pPr marL="285750" indent="-285750">
              <a:buFont typeface="Wingdings" panose="05000000000000000000" pitchFamily="2" charset="2"/>
              <a:buChar char="§"/>
            </a:pPr>
            <a:r>
              <a:rPr lang="en-US" b="1" dirty="0" smtClean="0"/>
              <a:t>JEP 102</a:t>
            </a:r>
            <a:r>
              <a:rPr lang="en-US" dirty="0" smtClean="0"/>
              <a:t>:  </a:t>
            </a:r>
            <a:r>
              <a:rPr lang="en-US" dirty="0" err="1" smtClean="0"/>
              <a:t>ProcessHandle</a:t>
            </a:r>
            <a:r>
              <a:rPr lang="en-US" dirty="0" smtClean="0"/>
              <a:t> – Improves Process Handling  </a:t>
            </a:r>
          </a:p>
          <a:p>
            <a:pPr marL="285750" indent="-285750">
              <a:buFontTx/>
              <a:buChar char="-"/>
            </a:pPr>
            <a:r>
              <a:rPr lang="en-US" b="1" dirty="0" smtClean="0"/>
              <a:t>Process</a:t>
            </a:r>
            <a:r>
              <a:rPr lang="en-US" dirty="0" smtClean="0"/>
              <a:t> </a:t>
            </a:r>
            <a:r>
              <a:rPr lang="en-US" dirty="0"/>
              <a:t>represents native process created by Java, </a:t>
            </a:r>
            <a:r>
              <a:rPr lang="en-US" b="1" dirty="0" err="1" smtClean="0"/>
              <a:t>ProcessHandle</a:t>
            </a:r>
            <a:r>
              <a:rPr lang="en-US" dirty="0" smtClean="0"/>
              <a:t> represents any </a:t>
            </a:r>
            <a:r>
              <a:rPr lang="en-US" dirty="0"/>
              <a:t>process </a:t>
            </a:r>
            <a:r>
              <a:rPr lang="en-US" dirty="0" smtClean="0"/>
              <a:t>on OS</a:t>
            </a:r>
          </a:p>
          <a:p>
            <a:pPr marL="285750" indent="-285750">
              <a:buFontTx/>
              <a:buChar char="-"/>
            </a:pPr>
            <a:r>
              <a:rPr lang="en-US" b="1" dirty="0" err="1" smtClean="0"/>
              <a:t>Process#toHandle</a:t>
            </a:r>
            <a:r>
              <a:rPr lang="en-US" dirty="0" smtClean="0"/>
              <a:t>,  </a:t>
            </a:r>
            <a:r>
              <a:rPr lang="en-US" dirty="0" err="1" smtClean="0"/>
              <a:t>ProcessHandle.of</a:t>
            </a:r>
            <a:r>
              <a:rPr lang="en-US" dirty="0" smtClean="0"/>
              <a:t>(123),  </a:t>
            </a:r>
            <a:r>
              <a:rPr lang="en-US" b="1" dirty="0" err="1" smtClean="0"/>
              <a:t>ProcessHandle.Info</a:t>
            </a:r>
            <a:r>
              <a:rPr lang="en-US" dirty="0" smtClean="0"/>
              <a:t>  //list processes, and more info like task mgr. in OS</a:t>
            </a:r>
          </a:p>
          <a:p>
            <a:pPr marL="285750" indent="-285750">
              <a:buFontTx/>
              <a:buChar char="-"/>
            </a:pPr>
            <a:r>
              <a:rPr lang="en-US" dirty="0" err="1" smtClean="0"/>
              <a:t>Long.parseLong</a:t>
            </a:r>
            <a:r>
              <a:rPr lang="en-US" dirty="0" smtClean="0"/>
              <a:t>(</a:t>
            </a:r>
            <a:r>
              <a:rPr lang="en-US" dirty="0" err="1" smtClean="0"/>
              <a:t>ManagementFactory.getRuntimeMXBean</a:t>
            </a:r>
            <a:r>
              <a:rPr lang="en-US" dirty="0" smtClean="0"/>
              <a:t>().</a:t>
            </a:r>
            <a:r>
              <a:rPr lang="en-US" dirty="0" err="1"/>
              <a:t>getName</a:t>
            </a:r>
            <a:r>
              <a:rPr lang="en-US" dirty="0" smtClean="0"/>
              <a:t>().</a:t>
            </a:r>
            <a:r>
              <a:rPr lang="en-US" dirty="0"/>
              <a:t>split("@")[0</a:t>
            </a:r>
            <a:r>
              <a:rPr lang="en-US" dirty="0" smtClean="0"/>
              <a:t>]); //process id before Java 8</a:t>
            </a:r>
          </a:p>
          <a:p>
            <a:pPr marL="285750" indent="-285750">
              <a:buFontTx/>
              <a:buChar char="-"/>
            </a:pPr>
            <a:r>
              <a:rPr lang="en-US" dirty="0" err="1" smtClean="0"/>
              <a:t>ProcessHandle.current</a:t>
            </a:r>
            <a:r>
              <a:rPr lang="en-US" dirty="0"/>
              <a:t>().</a:t>
            </a:r>
            <a:r>
              <a:rPr lang="en-US" dirty="0" err="1"/>
              <a:t>pid</a:t>
            </a:r>
            <a:r>
              <a:rPr lang="en-US" dirty="0" smtClean="0"/>
              <a:t>(); //</a:t>
            </a:r>
            <a:r>
              <a:rPr lang="en-US" dirty="0"/>
              <a:t>process </a:t>
            </a:r>
            <a:r>
              <a:rPr lang="en-US" dirty="0" smtClean="0"/>
              <a:t>id by Java 9 </a:t>
            </a:r>
          </a:p>
          <a:p>
            <a:endParaRPr lang="en-US" dirty="0" smtClean="0"/>
          </a:p>
          <a:p>
            <a:pPr marL="285750" indent="-285750">
              <a:buFontTx/>
              <a:buChar char="-"/>
            </a:pPr>
            <a:endParaRPr lang="en-US" dirty="0"/>
          </a:p>
          <a:p>
            <a:pPr marL="285750" indent="-285750">
              <a:buFont typeface="Wingdings" panose="05000000000000000000" pitchFamily="2" charset="2"/>
              <a:buChar char="§"/>
            </a:pPr>
            <a:r>
              <a:rPr lang="en-US" b="1" dirty="0"/>
              <a:t>JEP </a:t>
            </a:r>
            <a:r>
              <a:rPr lang="en-US" b="1" dirty="0" smtClean="0"/>
              <a:t>110</a:t>
            </a:r>
            <a:r>
              <a:rPr lang="en-US" dirty="0" smtClean="0"/>
              <a:t>:  HTTP/2 Client (incubator in Java 9, default in Java 11) – replacement for </a:t>
            </a:r>
            <a:r>
              <a:rPr lang="en-US" dirty="0" err="1" smtClean="0"/>
              <a:t>HTTPURLConnection</a:t>
            </a:r>
            <a:r>
              <a:rPr lang="en-US" dirty="0" smtClean="0"/>
              <a:t>, supports http/2</a:t>
            </a:r>
          </a:p>
          <a:p>
            <a:pPr marL="285750" indent="-285750">
              <a:buFont typeface="Wingdings" panose="05000000000000000000" pitchFamily="2" charset="2"/>
              <a:buChar char="§"/>
            </a:pPr>
            <a:r>
              <a:rPr lang="en-US" b="1" dirty="0" smtClean="0"/>
              <a:t>JEP 266 </a:t>
            </a:r>
            <a:r>
              <a:rPr lang="en-US" dirty="0"/>
              <a:t>(more concurrency update): </a:t>
            </a:r>
            <a:r>
              <a:rPr lang="en-US" dirty="0" err="1" smtClean="0"/>
              <a:t>java.util.concurrent.Flow</a:t>
            </a:r>
            <a:r>
              <a:rPr lang="en-US" dirty="0" smtClean="0"/>
              <a:t>, Flow API: Publisher, Subscription, Subscriber  </a:t>
            </a:r>
          </a:p>
          <a:p>
            <a:r>
              <a:rPr lang="en-US" dirty="0">
                <a:hlinkClick r:id="rId3"/>
              </a:rPr>
              <a:t>Reactive Streams </a:t>
            </a:r>
            <a:r>
              <a:rPr lang="en-US" dirty="0"/>
              <a:t>– stream data support for </a:t>
            </a:r>
            <a:r>
              <a:rPr lang="en-US" dirty="0" smtClean="0"/>
              <a:t>backpressure.  Interfaces to </a:t>
            </a:r>
            <a:r>
              <a:rPr lang="en-US" dirty="0" err="1" smtClean="0"/>
              <a:t>impl</a:t>
            </a:r>
            <a:r>
              <a:rPr lang="en-US" dirty="0" smtClean="0"/>
              <a:t>. pub-sub:  </a:t>
            </a:r>
            <a:r>
              <a:rPr lang="en-US" dirty="0" err="1"/>
              <a:t>RxJava</a:t>
            </a:r>
            <a:r>
              <a:rPr lang="en-US" dirty="0"/>
              <a:t>, AKKA Streams, Spring 5</a:t>
            </a:r>
          </a:p>
          <a:p>
            <a:pPr marL="285750" indent="-285750">
              <a:buFont typeface="Wingdings" panose="05000000000000000000" pitchFamily="2" charset="2"/>
              <a:buChar char="§"/>
            </a:pPr>
            <a:endParaRPr lang="en-US" dirty="0" smtClean="0"/>
          </a:p>
          <a:p>
            <a:endParaRPr lang="en-US" dirty="0"/>
          </a:p>
          <a:p>
            <a:pPr marL="285750" indent="-285750">
              <a:buFont typeface="Wingdings" panose="05000000000000000000" pitchFamily="2" charset="2"/>
              <a:buChar char="§"/>
            </a:pPr>
            <a:r>
              <a:rPr lang="en-US" b="1" dirty="0" err="1" smtClean="0"/>
              <a:t>StackWalker</a:t>
            </a:r>
            <a:r>
              <a:rPr lang="en-US" dirty="0" smtClean="0"/>
              <a:t>  (new API to support navigating the stack trace, more helpful than just printing stack trace)</a:t>
            </a:r>
          </a:p>
          <a:p>
            <a:pPr marL="285750" indent="-285750">
              <a:buFontTx/>
              <a:buChar char="-"/>
            </a:pPr>
            <a:r>
              <a:rPr lang="en-US" dirty="0"/>
              <a:t>Before: </a:t>
            </a:r>
            <a:r>
              <a:rPr lang="en-US" dirty="0" err="1"/>
              <a:t>StackTraceElement</a:t>
            </a:r>
            <a:r>
              <a:rPr lang="en-US" dirty="0"/>
              <a:t>[] </a:t>
            </a:r>
            <a:r>
              <a:rPr lang="en-US" dirty="0" err="1"/>
              <a:t>stackTrace</a:t>
            </a:r>
            <a:r>
              <a:rPr lang="en-US" dirty="0"/>
              <a:t> = new </a:t>
            </a:r>
            <a:r>
              <a:rPr lang="en-US" dirty="0" err="1"/>
              <a:t>Throwable</a:t>
            </a:r>
            <a:r>
              <a:rPr lang="en-US" dirty="0"/>
              <a:t>().</a:t>
            </a:r>
            <a:r>
              <a:rPr lang="en-US" dirty="0" err="1"/>
              <a:t>getStackTrace</a:t>
            </a:r>
            <a:r>
              <a:rPr lang="en-US" dirty="0"/>
              <a:t>();  //or  </a:t>
            </a:r>
            <a:r>
              <a:rPr lang="en-US" dirty="0" err="1"/>
              <a:t>stackTrace</a:t>
            </a:r>
            <a:r>
              <a:rPr lang="en-US" dirty="0"/>
              <a:t> = </a:t>
            </a:r>
            <a:r>
              <a:rPr lang="en-US" dirty="0" err="1"/>
              <a:t>Thread.getStackTrace</a:t>
            </a:r>
            <a:r>
              <a:rPr lang="en-US" dirty="0"/>
              <a:t>();</a:t>
            </a:r>
          </a:p>
          <a:p>
            <a:pPr marL="285750" indent="-285750">
              <a:buFontTx/>
              <a:buChar char="-"/>
            </a:pPr>
            <a:r>
              <a:rPr lang="en-US" dirty="0"/>
              <a:t>Low performance, No guarantee all stack elements are returned, No partial handling possible</a:t>
            </a:r>
          </a:p>
          <a:p>
            <a:pPr marL="285750" indent="-285750">
              <a:buFontTx/>
              <a:buChar char="-"/>
            </a:pPr>
            <a:r>
              <a:rPr lang="en-US" dirty="0" smtClean="0"/>
              <a:t>Java 9: </a:t>
            </a:r>
            <a:r>
              <a:rPr lang="en-US" dirty="0" err="1" smtClean="0"/>
              <a:t>StackWalker</a:t>
            </a:r>
            <a:r>
              <a:rPr lang="en-US" dirty="0" smtClean="0"/>
              <a:t>, </a:t>
            </a:r>
            <a:r>
              <a:rPr lang="en-US" dirty="0" err="1" smtClean="0"/>
              <a:t>StackFrame</a:t>
            </a:r>
            <a:r>
              <a:rPr lang="en-US" dirty="0" smtClean="0"/>
              <a:t>. </a:t>
            </a:r>
            <a:r>
              <a:rPr lang="en-US" dirty="0" err="1"/>
              <a:t>StackWalker</a:t>
            </a:r>
            <a:r>
              <a:rPr lang="en-US" dirty="0"/>
              <a:t> walker = </a:t>
            </a:r>
            <a:r>
              <a:rPr lang="en-US" dirty="0" err="1"/>
              <a:t>StackWalker.getInstance</a:t>
            </a:r>
            <a:r>
              <a:rPr lang="en-US" dirty="0"/>
              <a:t>(); </a:t>
            </a:r>
            <a:r>
              <a:rPr lang="en-US" dirty="0" err="1"/>
              <a:t>walker.forEach</a:t>
            </a:r>
            <a:r>
              <a:rPr lang="en-US" dirty="0"/>
              <a:t>(</a:t>
            </a:r>
            <a:r>
              <a:rPr lang="en-US" dirty="0" err="1"/>
              <a:t>System.out</a:t>
            </a:r>
            <a:r>
              <a:rPr lang="en-US" dirty="0"/>
              <a:t>::</a:t>
            </a:r>
            <a:r>
              <a:rPr lang="en-US" dirty="0" err="1"/>
              <a:t>println</a:t>
            </a:r>
            <a:r>
              <a:rPr lang="en-US" dirty="0" smtClean="0"/>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5029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136923"/>
            <a:ext cx="10515600" cy="1325563"/>
          </a:xfrm>
        </p:spPr>
        <p:txBody>
          <a:bodyPr/>
          <a:lstStyle/>
          <a:p>
            <a:r>
              <a:rPr lang="en-US" dirty="0" smtClean="0"/>
              <a:t>Sun Microsystems  and Oracle</a:t>
            </a:r>
            <a:endParaRPr lang="en-US" dirty="0"/>
          </a:p>
        </p:txBody>
      </p:sp>
      <p:sp>
        <p:nvSpPr>
          <p:cNvPr id="3" name="Content Placeholder 2"/>
          <p:cNvSpPr>
            <a:spLocks noGrp="1"/>
          </p:cNvSpPr>
          <p:nvPr>
            <p:ph idx="1"/>
          </p:nvPr>
        </p:nvSpPr>
        <p:spPr>
          <a:xfrm>
            <a:off x="330201" y="1269036"/>
            <a:ext cx="11531600" cy="4351338"/>
          </a:xfrm>
        </p:spPr>
        <p:txBody>
          <a:bodyPr>
            <a:normAutofit/>
          </a:bodyPr>
          <a:lstStyle/>
          <a:p>
            <a:r>
              <a:rPr lang="en-US" sz="2000" dirty="0" smtClean="0"/>
              <a:t>Java 6 - </a:t>
            </a:r>
            <a:r>
              <a:rPr lang="en-US" sz="2000" dirty="0"/>
              <a:t>Last Sun Microsystems </a:t>
            </a:r>
            <a:r>
              <a:rPr lang="en-US" sz="2000" dirty="0" smtClean="0"/>
              <a:t>release 2006  (Scripting API)</a:t>
            </a:r>
            <a:endParaRPr lang="en-US" sz="2000" dirty="0"/>
          </a:p>
          <a:p>
            <a:r>
              <a:rPr lang="en-US" sz="2000" dirty="0" smtClean="0"/>
              <a:t>27-Jan 2010 Oracle acquired Sun </a:t>
            </a:r>
            <a:r>
              <a:rPr lang="en-US" sz="2000" dirty="0"/>
              <a:t>Microsystems - </a:t>
            </a:r>
            <a:r>
              <a:rPr lang="en-US" sz="2000" dirty="0">
                <a:hlinkClick r:id="rId3"/>
              </a:rPr>
              <a:t>https://</a:t>
            </a:r>
            <a:r>
              <a:rPr lang="en-US" sz="2000" dirty="0" smtClean="0">
                <a:hlinkClick r:id="rId3"/>
              </a:rPr>
              <a:t>en.wikipedia.org/wiki/Sun_Microsystems</a:t>
            </a:r>
            <a:r>
              <a:rPr lang="en-US" sz="2000" dirty="0" smtClean="0"/>
              <a:t> </a:t>
            </a:r>
          </a:p>
          <a:p>
            <a:r>
              <a:rPr lang="en-US" sz="2000" dirty="0"/>
              <a:t>First Oracle </a:t>
            </a:r>
            <a:r>
              <a:rPr lang="en-US" sz="2000" dirty="0" smtClean="0"/>
              <a:t>release 2011, Java 7 - </a:t>
            </a:r>
            <a:r>
              <a:rPr lang="en-US" sz="2000" dirty="0"/>
              <a:t>Bytecode for dynamic </a:t>
            </a:r>
            <a:r>
              <a:rPr lang="en-US" sz="2000" dirty="0" smtClean="0"/>
              <a:t>languages and some small mall </a:t>
            </a:r>
            <a:r>
              <a:rPr lang="en-US" sz="2000" dirty="0"/>
              <a:t>language </a:t>
            </a:r>
            <a:r>
              <a:rPr lang="en-US" sz="2000" dirty="0" smtClean="0"/>
              <a:t>changes</a:t>
            </a:r>
          </a:p>
          <a:p>
            <a:r>
              <a:rPr lang="en-US" sz="2000" dirty="0" smtClean="0"/>
              <a:t>2014 New Era for Java started with Java 8 release – Lambdas, Streams, new Date Time API,  and many more </a:t>
            </a:r>
          </a:p>
          <a:p>
            <a:endParaRPr lang="en-US" sz="2000" dirty="0" smtClean="0"/>
          </a:p>
          <a:p>
            <a:endParaRPr lang="en-US" sz="2000" dirty="0" smtClean="0"/>
          </a:p>
          <a:p>
            <a:endParaRPr lang="en-US" sz="2000" dirty="0" smtClean="0"/>
          </a:p>
          <a:p>
            <a:endParaRPr lang="en-US" sz="2000" dirty="0"/>
          </a:p>
        </p:txBody>
      </p:sp>
      <p:pic>
        <p:nvPicPr>
          <p:cNvPr id="4" name="Picture 3"/>
          <p:cNvPicPr>
            <a:picLocks noChangeAspect="1"/>
          </p:cNvPicPr>
          <p:nvPr/>
        </p:nvPicPr>
        <p:blipFill>
          <a:blip r:embed="rId4"/>
          <a:stretch>
            <a:fillRect/>
          </a:stretch>
        </p:blipFill>
        <p:spPr>
          <a:xfrm>
            <a:off x="7820457" y="340179"/>
            <a:ext cx="1574065" cy="1035874"/>
          </a:xfrm>
          <a:prstGeom prst="rect">
            <a:avLst/>
          </a:prstGeom>
        </p:spPr>
      </p:pic>
      <p:pic>
        <p:nvPicPr>
          <p:cNvPr id="5" name="Picture 4"/>
          <p:cNvPicPr>
            <a:picLocks noChangeAspect="1"/>
          </p:cNvPicPr>
          <p:nvPr/>
        </p:nvPicPr>
        <p:blipFill>
          <a:blip r:embed="rId5"/>
          <a:stretch>
            <a:fillRect/>
          </a:stretch>
        </p:blipFill>
        <p:spPr>
          <a:xfrm>
            <a:off x="5133474" y="2937320"/>
            <a:ext cx="6604380" cy="3702586"/>
          </a:xfrm>
          <a:prstGeom prst="rect">
            <a:avLst/>
          </a:prstGeom>
        </p:spPr>
      </p:pic>
      <p:pic>
        <p:nvPicPr>
          <p:cNvPr id="6" name="Picture 5"/>
          <p:cNvPicPr>
            <a:picLocks noChangeAspect="1"/>
          </p:cNvPicPr>
          <p:nvPr/>
        </p:nvPicPr>
        <p:blipFill>
          <a:blip r:embed="rId6"/>
          <a:stretch>
            <a:fillRect/>
          </a:stretch>
        </p:blipFill>
        <p:spPr>
          <a:xfrm rot="18904932">
            <a:off x="10919933" y="3411107"/>
            <a:ext cx="1172534" cy="384421"/>
          </a:xfrm>
          <a:prstGeom prst="rect">
            <a:avLst/>
          </a:prstGeom>
        </p:spPr>
      </p:pic>
      <p:pic>
        <p:nvPicPr>
          <p:cNvPr id="7" name="Picture 6"/>
          <p:cNvPicPr>
            <a:picLocks noChangeAspect="1"/>
          </p:cNvPicPr>
          <p:nvPr/>
        </p:nvPicPr>
        <p:blipFill>
          <a:blip r:embed="rId7"/>
          <a:stretch>
            <a:fillRect/>
          </a:stretch>
        </p:blipFill>
        <p:spPr>
          <a:xfrm>
            <a:off x="9831445" y="366248"/>
            <a:ext cx="1674755" cy="1018720"/>
          </a:xfrm>
          <a:prstGeom prst="rect">
            <a:avLst/>
          </a:prstGeom>
        </p:spPr>
      </p:pic>
      <p:pic>
        <p:nvPicPr>
          <p:cNvPr id="9" name="Picture 8"/>
          <p:cNvPicPr>
            <a:picLocks noChangeAspect="1"/>
          </p:cNvPicPr>
          <p:nvPr/>
        </p:nvPicPr>
        <p:blipFill>
          <a:blip r:embed="rId8"/>
          <a:stretch>
            <a:fillRect/>
          </a:stretch>
        </p:blipFill>
        <p:spPr>
          <a:xfrm>
            <a:off x="3863820" y="3412251"/>
            <a:ext cx="1038225" cy="2752725"/>
          </a:xfrm>
          <a:prstGeom prst="rect">
            <a:avLst/>
          </a:prstGeom>
        </p:spPr>
      </p:pic>
      <p:pic>
        <p:nvPicPr>
          <p:cNvPr id="10" name="Picture 9"/>
          <p:cNvPicPr>
            <a:picLocks noChangeAspect="1"/>
          </p:cNvPicPr>
          <p:nvPr/>
        </p:nvPicPr>
        <p:blipFill>
          <a:blip r:embed="rId9"/>
          <a:stretch>
            <a:fillRect/>
          </a:stretch>
        </p:blipFill>
        <p:spPr>
          <a:xfrm>
            <a:off x="565729" y="3444705"/>
            <a:ext cx="2790825" cy="2771775"/>
          </a:xfrm>
          <a:prstGeom prst="rect">
            <a:avLst/>
          </a:prstGeom>
        </p:spPr>
      </p:pic>
    </p:spTree>
    <p:extLst>
      <p:ext uri="{BB962C8B-B14F-4D97-AF65-F5344CB8AC3E}">
        <p14:creationId xmlns:p14="http://schemas.microsoft.com/office/powerpoint/2010/main" val="2732316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2" name="Rectangle 1"/>
          <p:cNvSpPr/>
          <p:nvPr/>
        </p:nvSpPr>
        <p:spPr>
          <a:xfrm>
            <a:off x="8771223" y="628134"/>
            <a:ext cx="2802627" cy="400110"/>
          </a:xfrm>
          <a:prstGeom prst="rect">
            <a:avLst/>
          </a:prstGeom>
        </p:spPr>
        <p:txBody>
          <a:bodyPr wrap="none">
            <a:spAutoFit/>
          </a:bodyPr>
          <a:lstStyle/>
          <a:p>
            <a:r>
              <a:rPr lang="en-US" sz="2000" b="1" dirty="0">
                <a:solidFill>
                  <a:srgbClr val="00B050"/>
                </a:solidFill>
              </a:rPr>
              <a:t>Desktop Enhancements  </a:t>
            </a:r>
          </a:p>
        </p:txBody>
      </p:sp>
      <p:sp>
        <p:nvSpPr>
          <p:cNvPr id="3" name="Rectangle 2"/>
          <p:cNvSpPr/>
          <p:nvPr/>
        </p:nvSpPr>
        <p:spPr>
          <a:xfrm>
            <a:off x="455386" y="1315722"/>
            <a:ext cx="11591471" cy="4524315"/>
          </a:xfrm>
          <a:prstGeom prst="rect">
            <a:avLst/>
          </a:prstGeom>
        </p:spPr>
        <p:txBody>
          <a:bodyPr wrap="square">
            <a:spAutoFit/>
          </a:bodyPr>
          <a:lstStyle/>
          <a:p>
            <a:pPr marL="285750" indent="-285750">
              <a:buFont typeface="Wingdings" panose="05000000000000000000" pitchFamily="2" charset="2"/>
              <a:buChar char="§"/>
            </a:pPr>
            <a:r>
              <a:rPr lang="en-US" dirty="0" smtClean="0"/>
              <a:t>Java Browser Plugin Removed  </a:t>
            </a:r>
          </a:p>
          <a:p>
            <a:pPr marL="285750" indent="-285750">
              <a:buFont typeface="Wingdings" panose="05000000000000000000" pitchFamily="2" charset="2"/>
              <a:buChar char="§"/>
            </a:pPr>
            <a:r>
              <a:rPr lang="en-US" dirty="0" smtClean="0"/>
              <a:t>Deprecated: </a:t>
            </a:r>
            <a:r>
              <a:rPr lang="en-US" b="1" dirty="0" err="1" smtClean="0"/>
              <a:t>java.applet.Applet</a:t>
            </a:r>
            <a:r>
              <a:rPr lang="en-US" dirty="0" smtClean="0"/>
              <a:t>   (use </a:t>
            </a:r>
            <a:r>
              <a:rPr lang="en-US" b="1" dirty="0" smtClean="0"/>
              <a:t>Java Web Start </a:t>
            </a:r>
            <a:r>
              <a:rPr lang="en-US" dirty="0" smtClean="0"/>
              <a:t>as a fallback solution ), or JS handles all solution now.</a:t>
            </a:r>
          </a:p>
          <a:p>
            <a:pPr marL="285750" indent="-285750">
              <a:buFont typeface="Wingdings" panose="05000000000000000000" pitchFamily="2" charset="2"/>
              <a:buChar char="§"/>
            </a:pPr>
            <a:r>
              <a:rPr lang="en-US" dirty="0" smtClean="0"/>
              <a:t>Extended </a:t>
            </a:r>
            <a:r>
              <a:rPr lang="en-US" dirty="0" err="1" smtClean="0"/>
              <a:t>HiDPI</a:t>
            </a:r>
            <a:r>
              <a:rPr lang="en-US" dirty="0" smtClean="0"/>
              <a:t> support, Graphics Improvements – GTK+3 support on Linux</a:t>
            </a:r>
          </a:p>
          <a:p>
            <a:pPr marL="285750" indent="-285750">
              <a:buFont typeface="Wingdings" panose="05000000000000000000" pitchFamily="2" charset="2"/>
              <a:buChar char="§"/>
            </a:pPr>
            <a:r>
              <a:rPr lang="en-US" dirty="0" smtClean="0"/>
              <a:t>Marlin Renderer (OpenJDK 9) better than Oracle Ductus, OpenJDK Pisces    </a:t>
            </a:r>
          </a:p>
          <a:p>
            <a:pPr marL="285750" indent="-285750">
              <a:buFont typeface="Wingdings" panose="05000000000000000000" pitchFamily="2" charset="2"/>
              <a:buChar char="§"/>
            </a:pPr>
            <a:r>
              <a:rPr lang="en-US" dirty="0" smtClean="0"/>
              <a:t>New API for taskbar interaction</a:t>
            </a:r>
          </a:p>
          <a:p>
            <a:pPr marL="285750" indent="-285750">
              <a:buFont typeface="Wingdings" panose="05000000000000000000" pitchFamily="2" charset="2"/>
              <a:buChar char="§"/>
            </a:pPr>
            <a:r>
              <a:rPr lang="en-US" dirty="0"/>
              <a:t>Platform Specific Desktop Features: </a:t>
            </a:r>
          </a:p>
          <a:p>
            <a:pPr marL="285750" indent="-285750">
              <a:buFontTx/>
              <a:buChar char="-"/>
            </a:pPr>
            <a:r>
              <a:rPr lang="en-US" dirty="0" err="1" smtClean="0"/>
              <a:t>java.awt.Desktop</a:t>
            </a:r>
            <a:r>
              <a:rPr lang="en-US" dirty="0" smtClean="0"/>
              <a:t> </a:t>
            </a:r>
            <a:r>
              <a:rPr lang="en-US" dirty="0"/>
              <a:t>new </a:t>
            </a:r>
            <a:r>
              <a:rPr lang="en-US" dirty="0" smtClean="0"/>
              <a:t>methods </a:t>
            </a:r>
            <a:endParaRPr lang="en-US" dirty="0"/>
          </a:p>
          <a:p>
            <a:pPr marL="285750" indent="-285750">
              <a:buFontTx/>
              <a:buChar char="-"/>
            </a:pPr>
            <a:r>
              <a:rPr lang="en-US" dirty="0" err="1"/>
              <a:t>java.awt.desktop</a:t>
            </a:r>
            <a:r>
              <a:rPr lang="en-US" dirty="0"/>
              <a:t> new package with interfaces</a:t>
            </a:r>
            <a:r>
              <a:rPr lang="en-US" dirty="0" smtClean="0"/>
              <a:t>: </a:t>
            </a:r>
            <a:r>
              <a:rPr lang="en-US" i="1" dirty="0"/>
              <a:t>Callback types for events and </a:t>
            </a:r>
            <a:r>
              <a:rPr lang="en-US" i="1" dirty="0" smtClean="0"/>
              <a:t>handlers</a:t>
            </a:r>
          </a:p>
          <a:p>
            <a:pPr marL="285750" indent="-285750">
              <a:buFontTx/>
              <a:buChar char="-"/>
            </a:pPr>
            <a:r>
              <a:rPr lang="en-US" dirty="0" err="1" smtClean="0"/>
              <a:t>java.awt.Taskbar</a:t>
            </a:r>
            <a:r>
              <a:rPr lang="en-US" dirty="0" smtClean="0"/>
              <a:t> manipulate taskbar icon, show progress, manage context menu.. </a:t>
            </a:r>
            <a:r>
              <a:rPr lang="en-US" dirty="0" err="1" smtClean="0"/>
              <a:t>isSupported</a:t>
            </a:r>
            <a:r>
              <a:rPr lang="en-US" dirty="0" smtClean="0"/>
              <a:t>()</a:t>
            </a:r>
          </a:p>
          <a:p>
            <a:endParaRPr lang="en-US" dirty="0" smtClean="0"/>
          </a:p>
          <a:p>
            <a:pPr marL="285750" indent="-285750">
              <a:buFont typeface="Wingdings" panose="05000000000000000000" pitchFamily="2" charset="2"/>
              <a:buChar char="§"/>
            </a:pPr>
            <a:r>
              <a:rPr lang="en-US" dirty="0" smtClean="0"/>
              <a:t>Multi Resolution Images: Represent same image at different resolutions   </a:t>
            </a:r>
          </a:p>
          <a:p>
            <a:endParaRPr lang="en-US" dirty="0" smtClean="0"/>
          </a:p>
          <a:p>
            <a:pPr marL="285750" indent="-285750">
              <a:buFont typeface="Wingdings" panose="05000000000000000000" pitchFamily="2" charset="2"/>
              <a:buChar char="§"/>
            </a:pPr>
            <a:r>
              <a:rPr lang="en-US" dirty="0" smtClean="0"/>
              <a:t>JavaFX Modularized: jfxrt.jar (</a:t>
            </a:r>
            <a:r>
              <a:rPr lang="en-US" dirty="0" err="1" smtClean="0"/>
              <a:t>splitted</a:t>
            </a:r>
            <a:r>
              <a:rPr lang="en-US" dirty="0" smtClean="0"/>
              <a:t> into modules) – Control, Skin, Behavior. Java FX is most modern GUI </a:t>
            </a:r>
          </a:p>
          <a:p>
            <a:pPr marL="285750" indent="-285750">
              <a:buFont typeface="Wingdings" panose="05000000000000000000" pitchFamily="2" charset="2"/>
              <a:buChar char="§"/>
            </a:pPr>
            <a:r>
              <a:rPr lang="en-US" dirty="0" smtClean="0"/>
              <a:t>JavaFX new APIs: </a:t>
            </a:r>
            <a:r>
              <a:rPr lang="en-US" dirty="0" err="1" smtClean="0"/>
              <a:t>java.fx.scene.control.skin</a:t>
            </a:r>
            <a:r>
              <a:rPr lang="en-US" dirty="0" smtClean="0"/>
              <a:t>, javafx.css   </a:t>
            </a:r>
            <a:endParaRPr lang="en-US" dirty="0"/>
          </a:p>
          <a:p>
            <a:pPr marL="285750" indent="-285750">
              <a:buFont typeface="Wingdings" panose="05000000000000000000" pitchFamily="2" charset="2"/>
              <a:buChar char="§"/>
            </a:pPr>
            <a:endParaRPr lang="en-US" dirty="0"/>
          </a:p>
          <a:p>
            <a:pPr marL="285750" indent="-285750">
              <a:buFont typeface="Arial" panose="020B0604020202020204" pitchFamily="34" charset="0"/>
              <a:buChar char="•"/>
            </a:pPr>
            <a:r>
              <a:rPr lang="en-US" dirty="0" smtClean="0"/>
              <a:t>Platform </a:t>
            </a:r>
            <a:r>
              <a:rPr lang="en-US" dirty="0"/>
              <a:t>Specific Desktop Features: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92432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2" name="Rectangle 1"/>
          <p:cNvSpPr/>
          <p:nvPr/>
        </p:nvSpPr>
        <p:spPr>
          <a:xfrm>
            <a:off x="7885851" y="443468"/>
            <a:ext cx="3802003" cy="400110"/>
          </a:xfrm>
          <a:prstGeom prst="rect">
            <a:avLst/>
          </a:prstGeom>
        </p:spPr>
        <p:txBody>
          <a:bodyPr wrap="none">
            <a:spAutoFit/>
          </a:bodyPr>
          <a:lstStyle/>
          <a:p>
            <a:r>
              <a:rPr lang="en-US" sz="2000" b="1" dirty="0">
                <a:solidFill>
                  <a:srgbClr val="00B050"/>
                </a:solidFill>
              </a:rPr>
              <a:t>JVM Performance Improvements  </a:t>
            </a:r>
          </a:p>
        </p:txBody>
      </p:sp>
      <p:sp>
        <p:nvSpPr>
          <p:cNvPr id="3" name="Rectangle 2"/>
          <p:cNvSpPr/>
          <p:nvPr/>
        </p:nvSpPr>
        <p:spPr>
          <a:xfrm>
            <a:off x="408214" y="1257664"/>
            <a:ext cx="10462986" cy="5355312"/>
          </a:xfrm>
          <a:prstGeom prst="rect">
            <a:avLst/>
          </a:prstGeom>
        </p:spPr>
        <p:txBody>
          <a:bodyPr wrap="square">
            <a:spAutoFit/>
          </a:bodyPr>
          <a:lstStyle/>
          <a:p>
            <a:pPr marL="285750" indent="-285750">
              <a:buFont typeface="Wingdings" panose="05000000000000000000" pitchFamily="2" charset="2"/>
              <a:buChar char="§"/>
            </a:pPr>
            <a:r>
              <a:rPr lang="en-US" dirty="0" smtClean="0"/>
              <a:t>GC </a:t>
            </a:r>
            <a:r>
              <a:rPr lang="en-US" dirty="0" err="1" smtClean="0"/>
              <a:t>Deprectaions</a:t>
            </a:r>
            <a:r>
              <a:rPr lang="en-US" dirty="0" smtClean="0"/>
              <a:t> </a:t>
            </a:r>
          </a:p>
          <a:p>
            <a:pPr marL="285750" indent="-285750">
              <a:buFontTx/>
              <a:buChar char="-"/>
            </a:pPr>
            <a:r>
              <a:rPr lang="en-US" dirty="0" smtClean="0"/>
              <a:t>GC combinations deprecated in Java 8 removed  </a:t>
            </a:r>
            <a:endParaRPr lang="en-US" dirty="0"/>
          </a:p>
          <a:p>
            <a:pPr marL="285750" indent="-285750">
              <a:buFontTx/>
              <a:buChar char="-"/>
            </a:pPr>
            <a:r>
              <a:rPr lang="en-US" dirty="0" smtClean="0"/>
              <a:t>CMS (Concurrent Mark Sweep)  garbage collector is depreciated. Use: </a:t>
            </a:r>
            <a:r>
              <a:rPr lang="en-US" dirty="0"/>
              <a:t>-XX:+</a:t>
            </a:r>
            <a:r>
              <a:rPr lang="en-US" dirty="0" err="1" smtClean="0"/>
              <a:t>UseConcMarkSweepGC</a:t>
            </a:r>
            <a:r>
              <a:rPr lang="en-US" dirty="0" smtClean="0"/>
              <a:t>    </a:t>
            </a:r>
          </a:p>
          <a:p>
            <a:endParaRPr lang="en-US" dirty="0" smtClean="0"/>
          </a:p>
          <a:p>
            <a:pPr marL="285750" indent="-285750">
              <a:buFont typeface="Wingdings" panose="05000000000000000000" pitchFamily="2" charset="2"/>
              <a:buChar char="§"/>
            </a:pPr>
            <a:r>
              <a:rPr lang="en-US" dirty="0" smtClean="0"/>
              <a:t>G1 – Garbage First garbage collector  (introduced in Java 6, now became default in Java 9, replaces CMS)</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Generational Garbage Collection  (issue is tuning, long pause “STOP THE WORLD”) [Heap regions: Eden, Survivor, Tenured ]</a:t>
            </a:r>
          </a:p>
          <a:p>
            <a:pPr marL="285750" indent="-285750">
              <a:buFont typeface="Wingdings" panose="05000000000000000000" pitchFamily="2" charset="2"/>
              <a:buChar char="§"/>
            </a:pPr>
            <a:r>
              <a:rPr lang="en-US" dirty="0" smtClean="0"/>
              <a:t>G1 Garbage Collector  [</a:t>
            </a:r>
            <a:r>
              <a:rPr lang="en-US" dirty="0"/>
              <a:t>Heap </a:t>
            </a:r>
            <a:r>
              <a:rPr lang="en-US" dirty="0" smtClean="0"/>
              <a:t>divided multiple: </a:t>
            </a:r>
            <a:r>
              <a:rPr lang="en-US" dirty="0"/>
              <a:t>Eden, Survivor, </a:t>
            </a:r>
            <a:r>
              <a:rPr lang="en-US" dirty="0" smtClean="0"/>
              <a:t>Tenured regions, as matrix ]</a:t>
            </a:r>
            <a:endParaRPr lang="en-US" dirty="0"/>
          </a:p>
          <a:p>
            <a:pPr marL="285750" indent="-285750">
              <a:buFontTx/>
              <a:buChar char="-"/>
            </a:pPr>
            <a:r>
              <a:rPr lang="en-US" dirty="0" smtClean="0"/>
              <a:t>G1 is incremental, Parallel marking, Designed for large heaps, </a:t>
            </a:r>
            <a:r>
              <a:rPr lang="en-US" dirty="0"/>
              <a:t>a bit more CPU </a:t>
            </a:r>
            <a:r>
              <a:rPr lang="en-US" dirty="0" smtClean="0"/>
              <a:t>intensive, Low pauses, tunable pause goal</a:t>
            </a:r>
          </a:p>
          <a:p>
            <a:pPr marL="285750" indent="-285750">
              <a:buFontTx/>
              <a:buChar char="-"/>
            </a:pPr>
            <a:r>
              <a:rPr lang="en-US" dirty="0" smtClean="0"/>
              <a:t>Automatically tunes: Heap region size, Parallel threads, pause time interval</a:t>
            </a:r>
          </a:p>
          <a:p>
            <a:pPr marL="285750" indent="-285750">
              <a:buFontTx/>
              <a:buChar char="-"/>
            </a:pPr>
            <a:endParaRPr lang="en-US" dirty="0" smtClean="0"/>
          </a:p>
          <a:p>
            <a:pPr marL="285750" indent="-285750">
              <a:buFontTx/>
              <a:buChar char="-"/>
            </a:pPr>
            <a:r>
              <a:rPr lang="en-US" dirty="0" smtClean="0"/>
              <a:t>Short and </a:t>
            </a:r>
            <a:r>
              <a:rPr lang="en-US" b="1" dirty="0" smtClean="0"/>
              <a:t>faster</a:t>
            </a:r>
            <a:r>
              <a:rPr lang="en-US" dirty="0" smtClean="0"/>
              <a:t> memory management with: </a:t>
            </a:r>
            <a:r>
              <a:rPr lang="en-US" dirty="0"/>
              <a:t>-</a:t>
            </a:r>
            <a:r>
              <a:rPr lang="en-US" b="1" dirty="0" err="1" smtClean="0"/>
              <a:t>XX:MaxGCPauseMillis</a:t>
            </a:r>
            <a:r>
              <a:rPr lang="en-US" b="1" dirty="0" smtClean="0"/>
              <a:t>=200</a:t>
            </a:r>
            <a:r>
              <a:rPr lang="en-US" dirty="0" smtClean="0"/>
              <a:t>    //tune pause goals</a:t>
            </a:r>
          </a:p>
          <a:p>
            <a:pPr marL="285750" indent="-285750">
              <a:buFontTx/>
              <a:buChar char="-"/>
            </a:pPr>
            <a:r>
              <a:rPr lang="en-US" dirty="0" smtClean="0"/>
              <a:t>Trade </a:t>
            </a:r>
            <a:r>
              <a:rPr lang="en-US" dirty="0"/>
              <a:t>some throughput for lower </a:t>
            </a:r>
            <a:r>
              <a:rPr lang="en-US" dirty="0" smtClean="0"/>
              <a:t>latency: </a:t>
            </a:r>
            <a:r>
              <a:rPr lang="en-US" dirty="0"/>
              <a:t>-XX:+</a:t>
            </a:r>
            <a:r>
              <a:rPr lang="en-US" b="1" dirty="0" smtClean="0"/>
              <a:t>G1EnableStringDeduplication</a:t>
            </a:r>
            <a:r>
              <a:rPr lang="en-US" dirty="0" smtClean="0"/>
              <a:t>    //performance optimization</a:t>
            </a:r>
            <a:endParaRPr lang="en-US" dirty="0"/>
          </a:p>
          <a:p>
            <a:r>
              <a:rPr lang="en-US" dirty="0" smtClean="0"/>
              <a:t> </a:t>
            </a:r>
          </a:p>
          <a:p>
            <a:pPr marL="285750" indent="-285750">
              <a:buFontTx/>
              <a:buChar char="-"/>
            </a:pPr>
            <a:endParaRPr lang="en-US" dirty="0" smtClean="0"/>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79183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3963" y="406955"/>
            <a:ext cx="10472467" cy="6254222"/>
          </a:xfrm>
          <a:prstGeom prst="rect">
            <a:avLst/>
          </a:prstGeom>
        </p:spPr>
      </p:pic>
    </p:spTree>
    <p:extLst>
      <p:ext uri="{BB962C8B-B14F-4D97-AF65-F5344CB8AC3E}">
        <p14:creationId xmlns:p14="http://schemas.microsoft.com/office/powerpoint/2010/main" val="296458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93931" y="566801"/>
            <a:ext cx="9029700" cy="4743450"/>
          </a:xfrm>
          <a:prstGeom prst="rect">
            <a:avLst/>
          </a:prstGeom>
        </p:spPr>
      </p:pic>
    </p:spTree>
    <p:extLst>
      <p:ext uri="{BB962C8B-B14F-4D97-AF65-F5344CB8AC3E}">
        <p14:creationId xmlns:p14="http://schemas.microsoft.com/office/powerpoint/2010/main" val="482798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9 </a:t>
            </a:r>
            <a:endParaRPr lang="en-US" sz="3600" dirty="0"/>
          </a:p>
        </p:txBody>
      </p:sp>
      <p:sp>
        <p:nvSpPr>
          <p:cNvPr id="3" name="Rectangle 2"/>
          <p:cNvSpPr/>
          <p:nvPr/>
        </p:nvSpPr>
        <p:spPr>
          <a:xfrm>
            <a:off x="393700" y="753162"/>
            <a:ext cx="11611605" cy="3693319"/>
          </a:xfrm>
          <a:prstGeom prst="rect">
            <a:avLst/>
          </a:prstGeom>
        </p:spPr>
        <p:txBody>
          <a:bodyPr wrap="square">
            <a:spAutoFit/>
          </a:bodyPr>
          <a:lstStyle/>
          <a:p>
            <a:r>
              <a:rPr lang="en-US" b="1" dirty="0" smtClean="0">
                <a:solidFill>
                  <a:srgbClr val="00B050"/>
                </a:solidFill>
              </a:rPr>
              <a:t>String </a:t>
            </a:r>
            <a:r>
              <a:rPr lang="en-US" b="1" dirty="0">
                <a:solidFill>
                  <a:srgbClr val="00B050"/>
                </a:solidFill>
              </a:rPr>
              <a:t>Performance Improvements   </a:t>
            </a:r>
            <a:endParaRPr lang="en-US" dirty="0" smtClean="0"/>
          </a:p>
          <a:p>
            <a:pPr marL="285750" indent="-285750">
              <a:buFont typeface="Wingdings" panose="05000000000000000000" pitchFamily="2" charset="2"/>
              <a:buChar char="§"/>
            </a:pPr>
            <a:r>
              <a:rPr lang="en-US" u="sng" dirty="0" smtClean="0"/>
              <a:t>Compact Strings</a:t>
            </a:r>
            <a:r>
              <a:rPr lang="en-US" dirty="0" smtClean="0"/>
              <a:t>: Lower memory usage, effective immediately without code changes. </a:t>
            </a:r>
          </a:p>
          <a:p>
            <a:r>
              <a:rPr lang="en-US" dirty="0" smtClean="0"/>
              <a:t>      </a:t>
            </a:r>
            <a:r>
              <a:rPr lang="en-US" b="1" dirty="0" smtClean="0"/>
              <a:t>Pre: </a:t>
            </a:r>
            <a:r>
              <a:rPr lang="en-US" dirty="0" smtClean="0"/>
              <a:t>char[], utf-16 (each char 2 bytes), but for </a:t>
            </a:r>
            <a:r>
              <a:rPr lang="en-US" dirty="0" err="1" smtClean="0"/>
              <a:t>ascii</a:t>
            </a:r>
            <a:r>
              <a:rPr lang="en-US" dirty="0" smtClean="0"/>
              <a:t> text single byte is enough.  </a:t>
            </a:r>
            <a:r>
              <a:rPr lang="en-US" b="1" dirty="0" smtClean="0"/>
              <a:t> Java9</a:t>
            </a:r>
            <a:r>
              <a:rPr lang="en-US" dirty="0" smtClean="0"/>
              <a:t>: byte[],  and byte </a:t>
            </a:r>
            <a:r>
              <a:rPr lang="en-US" dirty="0" err="1" smtClean="0"/>
              <a:t>coderFlag</a:t>
            </a:r>
            <a:endParaRPr lang="en-US" dirty="0"/>
          </a:p>
          <a:p>
            <a:pPr marL="285750" indent="-285750">
              <a:buFont typeface="Wingdings" panose="05000000000000000000" pitchFamily="2" charset="2"/>
              <a:buChar char="§"/>
            </a:pPr>
            <a:r>
              <a:rPr lang="en-US" u="sng" dirty="0" smtClean="0"/>
              <a:t>String concatenation changes</a:t>
            </a:r>
            <a:r>
              <a:rPr lang="en-US" dirty="0" smtClean="0"/>
              <a:t>: Change </a:t>
            </a:r>
            <a:r>
              <a:rPr lang="en-US" dirty="0"/>
              <a:t>concatenation translation strategy, Groundwork for future </a:t>
            </a:r>
            <a:r>
              <a:rPr lang="en-US" dirty="0" smtClean="0"/>
              <a:t>improvements</a:t>
            </a:r>
          </a:p>
          <a:p>
            <a:pPr marL="285750" indent="-285750">
              <a:buFontTx/>
              <a:buChar char="-"/>
            </a:pPr>
            <a:r>
              <a:rPr lang="en-US" dirty="0" smtClean="0"/>
              <a:t>String </a:t>
            </a:r>
            <a:r>
              <a:rPr lang="en-US" dirty="0"/>
              <a:t>s = "a" + "b" + "c</a:t>
            </a:r>
            <a:r>
              <a:rPr lang="en-US" dirty="0" smtClean="0"/>
              <a:t>";   before via </a:t>
            </a:r>
            <a:r>
              <a:rPr lang="en-US" dirty="0" err="1" smtClean="0"/>
              <a:t>StringBuilder#append</a:t>
            </a:r>
            <a:r>
              <a:rPr lang="en-US" dirty="0" smtClean="0"/>
              <a:t>  …  recompile .. </a:t>
            </a:r>
          </a:p>
          <a:p>
            <a:pPr marL="285750" indent="-285750">
              <a:buFontTx/>
              <a:buChar char="-"/>
            </a:pPr>
            <a:r>
              <a:rPr lang="en-US" dirty="0" smtClean="0"/>
              <a:t>Java 9: </a:t>
            </a:r>
            <a:r>
              <a:rPr lang="en-US" dirty="0" err="1" smtClean="0">
                <a:solidFill>
                  <a:srgbClr val="FF0000"/>
                </a:solidFill>
              </a:rPr>
              <a:t>invokedynamic</a:t>
            </a:r>
            <a:r>
              <a:rPr lang="en-US" dirty="0" smtClean="0">
                <a:solidFill>
                  <a:srgbClr val="FF0000"/>
                </a:solidFill>
              </a:rPr>
              <a:t> bytecode</a:t>
            </a:r>
            <a:r>
              <a:rPr lang="en-US" dirty="0" smtClean="0"/>
              <a:t>, late binding (at runtime), stable byte code, open to future enhancement. </a:t>
            </a:r>
          </a:p>
          <a:p>
            <a:endParaRPr lang="en-US" dirty="0"/>
          </a:p>
          <a:p>
            <a:r>
              <a:rPr lang="en-US" b="1" dirty="0" smtClean="0">
                <a:solidFill>
                  <a:srgbClr val="00B050"/>
                </a:solidFill>
              </a:rPr>
              <a:t>Danger </a:t>
            </a:r>
            <a:r>
              <a:rPr lang="en-US" b="1" dirty="0">
                <a:solidFill>
                  <a:srgbClr val="00B050"/>
                </a:solidFill>
              </a:rPr>
              <a:t>of Serialization  </a:t>
            </a:r>
            <a:endParaRPr lang="en-US" dirty="0"/>
          </a:p>
          <a:p>
            <a:pPr marL="285750" indent="-285750">
              <a:buFontTx/>
              <a:buChar char="-"/>
            </a:pPr>
            <a:r>
              <a:rPr lang="en-US" dirty="0" err="1" smtClean="0"/>
              <a:t>ObjectOutputStream</a:t>
            </a:r>
            <a:r>
              <a:rPr lang="en-US" dirty="0"/>
              <a:t>, </a:t>
            </a:r>
            <a:r>
              <a:rPr lang="en-US" dirty="0" err="1" smtClean="0"/>
              <a:t>ObjectInputStream</a:t>
            </a:r>
            <a:r>
              <a:rPr lang="en-US" dirty="0" smtClean="0"/>
              <a:t> -&gt; Vulnerabilities, embedded ..  </a:t>
            </a:r>
          </a:p>
          <a:p>
            <a:pPr marL="285750" indent="-285750">
              <a:buFontTx/>
              <a:buChar char="-"/>
            </a:pPr>
            <a:r>
              <a:rPr lang="en-US" dirty="0" smtClean="0"/>
              <a:t>New interface – filter data before Serialization: </a:t>
            </a:r>
            <a:r>
              <a:rPr lang="en-US" dirty="0" err="1" smtClean="0"/>
              <a:t>ObjectInputFilter</a:t>
            </a:r>
            <a:r>
              <a:rPr lang="en-US" dirty="0" smtClean="0"/>
              <a:t>[UNDECIDED,ALLOWED,REJECTED]</a:t>
            </a:r>
          </a:p>
          <a:p>
            <a:pPr marL="285750" indent="-285750">
              <a:buFontTx/>
              <a:buChar char="-"/>
            </a:pPr>
            <a:r>
              <a:rPr lang="en-US" dirty="0" smtClean="0"/>
              <a:t>Per stream: </a:t>
            </a:r>
            <a:r>
              <a:rPr lang="en-US" dirty="0" err="1" smtClean="0"/>
              <a:t>ObjectInputStream</a:t>
            </a:r>
            <a:r>
              <a:rPr lang="en-US" dirty="0"/>
              <a:t>::</a:t>
            </a:r>
            <a:r>
              <a:rPr lang="en-US" dirty="0" err="1" smtClean="0"/>
              <a:t>setObjectInputFilter</a:t>
            </a:r>
            <a:r>
              <a:rPr lang="en-US" dirty="0" smtClean="0"/>
              <a:t>, </a:t>
            </a:r>
            <a:r>
              <a:rPr lang="en-US" dirty="0"/>
              <a:t>for all </a:t>
            </a:r>
            <a:r>
              <a:rPr lang="en-US" dirty="0" smtClean="0"/>
              <a:t>streams: </a:t>
            </a:r>
            <a:r>
              <a:rPr lang="en-US" dirty="0" err="1" smtClean="0"/>
              <a:t>ObjectInputFilter.Config.setSerialFilter</a:t>
            </a:r>
            <a:endParaRPr lang="en-US" dirty="0" smtClean="0"/>
          </a:p>
          <a:p>
            <a:pPr marL="285750" indent="-285750">
              <a:buFontTx/>
              <a:buChar char="-"/>
            </a:pPr>
            <a:r>
              <a:rPr lang="en-US" dirty="0" smtClean="0">
                <a:latin typeface="Courier New" panose="02070309020205020404" pitchFamily="49" charset="0"/>
                <a:cs typeface="Courier New" panose="02070309020205020404" pitchFamily="49" charset="0"/>
              </a:rPr>
              <a:t>Or use ‘</a:t>
            </a:r>
            <a:r>
              <a:rPr lang="en-US" dirty="0" err="1" smtClean="0">
                <a:latin typeface="Courier New" panose="02070309020205020404" pitchFamily="49" charset="0"/>
                <a:cs typeface="Courier New" panose="02070309020205020404" pitchFamily="49" charset="0"/>
              </a:rPr>
              <a:t>jdk.serialFilter</a:t>
            </a:r>
            <a:r>
              <a:rPr lang="en-US" dirty="0" smtClean="0">
                <a:latin typeface="Courier New" panose="02070309020205020404" pitchFamily="49" charset="0"/>
                <a:cs typeface="Courier New" panose="02070309020205020404" pitchFamily="49" charset="0"/>
              </a:rPr>
              <a:t>’ system property. </a:t>
            </a:r>
            <a:r>
              <a:rPr lang="en-US" dirty="0" err="1">
                <a:latin typeface="Courier New" panose="02070309020205020404" pitchFamily="49" charset="0"/>
                <a:cs typeface="Courier New" panose="02070309020205020404" pitchFamily="49" charset="0"/>
              </a:rPr>
              <a:t>m</a:t>
            </a:r>
            <a:r>
              <a:rPr lang="en-US" dirty="0" err="1" smtClean="0">
                <a:latin typeface="Courier New" panose="02070309020205020404" pitchFamily="49" charset="0"/>
                <a:cs typeface="Courier New" panose="02070309020205020404" pitchFamily="49" charset="0"/>
              </a:rPr>
              <a:t>axbytes,maxarray</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maxdepth</a:t>
            </a:r>
            <a:r>
              <a:rPr lang="en-US" dirty="0" smtClean="0">
                <a:latin typeface="Courier New" panose="02070309020205020404" pitchFamily="49" charset="0"/>
                <a:cs typeface="Courier New" panose="02070309020205020404" pitchFamily="49" charset="0"/>
              </a:rPr>
              <a:t> = n</a:t>
            </a:r>
          </a:p>
          <a:p>
            <a:pPr marL="285750" indent="-285750">
              <a:buFontTx/>
              <a:buChar char="-"/>
            </a:pPr>
            <a:r>
              <a:rPr lang="en-US" dirty="0" smtClean="0">
                <a:latin typeface="Courier New" panose="02070309020205020404" pitchFamily="49" charset="0"/>
                <a:cs typeface="Courier New" panose="02070309020205020404" pitchFamily="49" charset="0"/>
              </a:rPr>
              <a:t>So if your app uses serialization, this is the fastest way to secure it, ..</a:t>
            </a:r>
            <a:endParaRPr lang="en-US" dirty="0">
              <a:latin typeface="Courier New" panose="02070309020205020404" pitchFamily="49" charset="0"/>
              <a:cs typeface="Courier New" panose="02070309020205020404" pitchFamily="49" charset="0"/>
            </a:endParaRPr>
          </a:p>
        </p:txBody>
      </p:sp>
      <p:sp>
        <p:nvSpPr>
          <p:cNvPr id="6" name="Rectangle 5"/>
          <p:cNvSpPr/>
          <p:nvPr/>
        </p:nvSpPr>
        <p:spPr>
          <a:xfrm>
            <a:off x="254824" y="4780202"/>
            <a:ext cx="11750480" cy="1754326"/>
          </a:xfrm>
          <a:prstGeom prst="rect">
            <a:avLst/>
          </a:prstGeom>
        </p:spPr>
        <p:txBody>
          <a:bodyPr wrap="square">
            <a:spAutoFit/>
          </a:bodyPr>
          <a:lstStyle/>
          <a:p>
            <a:pPr marL="285750" indent="-285750">
              <a:buFont typeface="Wingdings" panose="05000000000000000000" pitchFamily="2" charset="2"/>
              <a:buChar char="§"/>
            </a:pPr>
            <a:r>
              <a:rPr lang="en-US" dirty="0" smtClean="0"/>
              <a:t>TLS improvements (https): ALPN  (Application Layer Protocol Negotiation) Select ALPN during Handshake   </a:t>
            </a:r>
          </a:p>
          <a:p>
            <a:pPr marL="285750" indent="-285750">
              <a:buFont typeface="Wingdings" panose="05000000000000000000" pitchFamily="2" charset="2"/>
              <a:buChar char="§"/>
            </a:pPr>
            <a:r>
              <a:rPr lang="en-US" dirty="0" smtClean="0"/>
              <a:t>Required for http/2 support, </a:t>
            </a:r>
            <a:r>
              <a:rPr lang="en-US" dirty="0" err="1" smtClean="0"/>
              <a:t>httpclient</a:t>
            </a:r>
            <a:r>
              <a:rPr lang="en-US" dirty="0" smtClean="0"/>
              <a:t> uses it  </a:t>
            </a:r>
          </a:p>
          <a:p>
            <a:pPr marL="285750" indent="-285750">
              <a:buFont typeface="Wingdings" panose="05000000000000000000" pitchFamily="2" charset="2"/>
              <a:buChar char="§"/>
            </a:pPr>
            <a:r>
              <a:rPr lang="en-US" dirty="0" smtClean="0"/>
              <a:t>Java 9 supports DTLS (Datagram Transport Layer Security) 1.0/1.2  aligned with TLS 1.1 and 1.2 via </a:t>
            </a:r>
            <a:r>
              <a:rPr lang="en-US" dirty="0" err="1" smtClean="0"/>
              <a:t>SSLEngine</a:t>
            </a:r>
            <a:r>
              <a:rPr lang="en-US" dirty="0" smtClean="0"/>
              <a:t>  and </a:t>
            </a:r>
            <a:r>
              <a:rPr lang="en-US" dirty="0" err="1" smtClean="0"/>
              <a:t>DatagramSocket</a:t>
            </a:r>
            <a:endParaRPr lang="en-US" dirty="0" smtClean="0"/>
          </a:p>
          <a:p>
            <a:pPr marL="285750" indent="-285750">
              <a:buFont typeface="Wingdings" panose="05000000000000000000" pitchFamily="2" charset="2"/>
              <a:buChar char="§"/>
            </a:pPr>
            <a:r>
              <a:rPr lang="en-US" dirty="0" smtClean="0"/>
              <a:t>OCSP (Online Certificate state Protocol) </a:t>
            </a:r>
            <a:r>
              <a:rPr lang="en-US" b="1" dirty="0" smtClean="0"/>
              <a:t>Stapling</a:t>
            </a:r>
            <a:r>
              <a:rPr lang="en-US" dirty="0" smtClean="0"/>
              <a:t>: check for x.509 certificate revocation when establishing TLS connections</a:t>
            </a:r>
          </a:p>
          <a:p>
            <a:pPr marL="285750" indent="-285750">
              <a:buFont typeface="Wingdings" panose="05000000000000000000" pitchFamily="2" charset="2"/>
              <a:buChar char="§"/>
            </a:pPr>
            <a:r>
              <a:rPr lang="en-US" dirty="0" smtClean="0"/>
              <a:t>SHA-1 Certificate is disabled now, SHA-3 support is added instead. Java 9 rejects certificates signed by SHA-1</a:t>
            </a:r>
            <a:endParaRPr lang="en-US" dirty="0">
              <a:latin typeface="Courier New" panose="02070309020205020404" pitchFamily="49" charset="0"/>
              <a:cs typeface="Courier New" panose="02070309020205020404" pitchFamily="49" charset="0"/>
            </a:endParaRPr>
          </a:p>
        </p:txBody>
      </p:sp>
      <p:sp>
        <p:nvSpPr>
          <p:cNvPr id="7" name="Rectangle 6"/>
          <p:cNvSpPr/>
          <p:nvPr/>
        </p:nvSpPr>
        <p:spPr>
          <a:xfrm>
            <a:off x="254824" y="4446481"/>
            <a:ext cx="2506071" cy="369332"/>
          </a:xfrm>
          <a:prstGeom prst="rect">
            <a:avLst/>
          </a:prstGeom>
        </p:spPr>
        <p:txBody>
          <a:bodyPr wrap="none">
            <a:spAutoFit/>
          </a:bodyPr>
          <a:lstStyle/>
          <a:p>
            <a:r>
              <a:rPr lang="en-US" b="1" dirty="0">
                <a:solidFill>
                  <a:srgbClr val="00B050"/>
                </a:solidFill>
              </a:rPr>
              <a:t>Security Improvements  </a:t>
            </a:r>
          </a:p>
        </p:txBody>
      </p:sp>
    </p:spTree>
    <p:extLst>
      <p:ext uri="{BB962C8B-B14F-4D97-AF65-F5344CB8AC3E}">
        <p14:creationId xmlns:p14="http://schemas.microsoft.com/office/powerpoint/2010/main" val="13086130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0663" y="288221"/>
            <a:ext cx="9930013" cy="5730094"/>
          </a:xfrm>
          <a:prstGeom prst="rect">
            <a:avLst/>
          </a:prstGeom>
        </p:spPr>
      </p:pic>
    </p:spTree>
    <p:extLst>
      <p:ext uri="{BB962C8B-B14F-4D97-AF65-F5344CB8AC3E}">
        <p14:creationId xmlns:p14="http://schemas.microsoft.com/office/powerpoint/2010/main" val="3751199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0666" y="267918"/>
            <a:ext cx="6737323" cy="3786498"/>
          </a:xfrm>
          <a:prstGeom prst="rect">
            <a:avLst/>
          </a:prstGeom>
        </p:spPr>
      </p:pic>
      <p:pic>
        <p:nvPicPr>
          <p:cNvPr id="6" name="Picture 5"/>
          <p:cNvPicPr>
            <a:picLocks noChangeAspect="1"/>
          </p:cNvPicPr>
          <p:nvPr/>
        </p:nvPicPr>
        <p:blipFill>
          <a:blip r:embed="rId3"/>
          <a:stretch>
            <a:fillRect/>
          </a:stretch>
        </p:blipFill>
        <p:spPr>
          <a:xfrm>
            <a:off x="4483216" y="1881689"/>
            <a:ext cx="6685432" cy="3846251"/>
          </a:xfrm>
          <a:prstGeom prst="rect">
            <a:avLst/>
          </a:prstGeom>
        </p:spPr>
      </p:pic>
    </p:spTree>
    <p:extLst>
      <p:ext uri="{BB962C8B-B14F-4D97-AF65-F5344CB8AC3E}">
        <p14:creationId xmlns:p14="http://schemas.microsoft.com/office/powerpoint/2010/main" val="190000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10 </a:t>
            </a:r>
            <a:endParaRPr lang="en-US" sz="3600" dirty="0"/>
          </a:p>
        </p:txBody>
      </p:sp>
      <p:sp>
        <p:nvSpPr>
          <p:cNvPr id="49" name="Subtitle 2"/>
          <p:cNvSpPr txBox="1">
            <a:spLocks/>
          </p:cNvSpPr>
          <p:nvPr/>
        </p:nvSpPr>
        <p:spPr>
          <a:xfrm>
            <a:off x="6043986" y="196334"/>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i="1" dirty="0" smtClean="0">
                <a:solidFill>
                  <a:schemeClr val="accent6">
                    <a:lumMod val="50000"/>
                  </a:schemeClr>
                </a:solidFill>
              </a:rPr>
              <a:t>JAVA 10 – Last free version of JDK</a:t>
            </a:r>
          </a:p>
          <a:p>
            <a:pPr algn="l"/>
            <a:r>
              <a:rPr lang="en-US" sz="1800" b="1" i="1" dirty="0" smtClean="0"/>
              <a:t> </a:t>
            </a:r>
          </a:p>
          <a:p>
            <a:pPr algn="l"/>
            <a:endParaRPr lang="en-US" sz="1800" b="1" i="1" dirty="0"/>
          </a:p>
        </p:txBody>
      </p:sp>
      <p:sp>
        <p:nvSpPr>
          <p:cNvPr id="7" name="Rectangle 6"/>
          <p:cNvSpPr/>
          <p:nvPr/>
        </p:nvSpPr>
        <p:spPr>
          <a:xfrm>
            <a:off x="337131" y="901410"/>
            <a:ext cx="5609934" cy="1538883"/>
          </a:xfrm>
          <a:prstGeom prst="rect">
            <a:avLst/>
          </a:prstGeom>
        </p:spPr>
        <p:txBody>
          <a:bodyPr wrap="square">
            <a:spAutoFit/>
          </a:bodyPr>
          <a:lstStyle/>
          <a:p>
            <a:r>
              <a:rPr lang="en-US" sz="1600" dirty="0"/>
              <a:t>I further propose to aim explicitly for a regular two-year release cycle going forward. Mark R. 2012</a:t>
            </a:r>
            <a:r>
              <a:rPr lang="en-US" sz="1200" dirty="0"/>
              <a:t>, </a:t>
            </a:r>
            <a:r>
              <a:rPr lang="en-US" sz="1200" b="1" dirty="0">
                <a:hlinkClick r:id="rId3"/>
              </a:rPr>
              <a:t>Project Jigsaw: Late for the train </a:t>
            </a:r>
            <a:endParaRPr lang="en-US" sz="1200" dirty="0"/>
          </a:p>
          <a:p>
            <a:endParaRPr lang="en-US" sz="1600" dirty="0" smtClean="0"/>
          </a:p>
          <a:p>
            <a:r>
              <a:rPr lang="en-US" sz="1600" dirty="0" smtClean="0"/>
              <a:t>“</a:t>
            </a:r>
            <a:r>
              <a:rPr lang="en-US" sz="1600" dirty="0"/>
              <a:t>I propose that after Java 9 we adopt a strict,</a:t>
            </a:r>
            <a:r>
              <a:rPr lang="en-US" sz="1600" b="1" dirty="0"/>
              <a:t> time-based model</a:t>
            </a:r>
            <a:r>
              <a:rPr lang="en-US" sz="1600" dirty="0"/>
              <a:t> with a new feature release every six months.” Mark </a:t>
            </a:r>
            <a:r>
              <a:rPr lang="en-US" sz="1600" dirty="0" smtClean="0"/>
              <a:t>R. 2017</a:t>
            </a:r>
          </a:p>
          <a:p>
            <a:r>
              <a:rPr lang="en-US" sz="1400" dirty="0" smtClean="0"/>
              <a:t>From </a:t>
            </a:r>
            <a:r>
              <a:rPr lang="en-US" sz="1400" b="1" dirty="0" smtClean="0">
                <a:solidFill>
                  <a:srgbClr val="FF0000"/>
                </a:solidFill>
              </a:rPr>
              <a:t>“Big feature-driven”</a:t>
            </a:r>
            <a:r>
              <a:rPr lang="en-US" sz="1400" b="1" dirty="0" smtClean="0"/>
              <a:t> </a:t>
            </a:r>
            <a:r>
              <a:rPr lang="en-US" sz="1400" dirty="0" smtClean="0"/>
              <a:t>release to </a:t>
            </a:r>
            <a:r>
              <a:rPr lang="en-US" sz="1400" b="1" dirty="0" smtClean="0">
                <a:solidFill>
                  <a:srgbClr val="00B050"/>
                </a:solidFill>
              </a:rPr>
              <a:t>“Time-based” </a:t>
            </a:r>
            <a:r>
              <a:rPr lang="en-US" sz="1400" dirty="0" smtClean="0"/>
              <a:t>model</a:t>
            </a:r>
            <a:endParaRPr lang="en-US" sz="1400" dirty="0"/>
          </a:p>
        </p:txBody>
      </p:sp>
      <p:sp>
        <p:nvSpPr>
          <p:cNvPr id="51" name="Rectangle 50"/>
          <p:cNvSpPr/>
          <p:nvPr/>
        </p:nvSpPr>
        <p:spPr>
          <a:xfrm>
            <a:off x="126126" y="3352402"/>
            <a:ext cx="12024059" cy="2031325"/>
          </a:xfrm>
          <a:prstGeom prst="rect">
            <a:avLst/>
          </a:prstGeom>
        </p:spPr>
        <p:txBody>
          <a:bodyPr wrap="square">
            <a:spAutoFit/>
          </a:bodyPr>
          <a:lstStyle/>
          <a:p>
            <a:r>
              <a:rPr lang="en-US" sz="1400" dirty="0"/>
              <a:t>Since Java SE 10, </a:t>
            </a:r>
            <a:r>
              <a:rPr lang="en-US" sz="1400" dirty="0" smtClean="0">
                <a:solidFill>
                  <a:srgbClr val="00B050"/>
                </a:solidFill>
              </a:rPr>
              <a:t>in every 6 </a:t>
            </a:r>
            <a:r>
              <a:rPr lang="en-US" sz="1400" dirty="0">
                <a:solidFill>
                  <a:srgbClr val="00B050"/>
                </a:solidFill>
              </a:rPr>
              <a:t>months</a:t>
            </a:r>
            <a:r>
              <a:rPr lang="en-US" sz="1400" dirty="0"/>
              <a:t> there is a new release</a:t>
            </a:r>
            <a:r>
              <a:rPr lang="en-US" sz="1400" dirty="0" smtClean="0"/>
              <a:t>. </a:t>
            </a:r>
            <a:r>
              <a:rPr lang="en-US" sz="1400" b="1" dirty="0" smtClean="0"/>
              <a:t>Keeps small and incremental</a:t>
            </a:r>
            <a:r>
              <a:rPr lang="en-US" sz="1400" dirty="0" smtClean="0"/>
              <a:t>. Not </a:t>
            </a:r>
            <a:r>
              <a:rPr lang="en-US" sz="1400" dirty="0"/>
              <a:t>all releases will be the </a:t>
            </a:r>
            <a:r>
              <a:rPr lang="en-US" sz="1400" b="1" dirty="0">
                <a:solidFill>
                  <a:srgbClr val="00B050"/>
                </a:solidFill>
              </a:rPr>
              <a:t>Long-Term-Support</a:t>
            </a:r>
            <a:r>
              <a:rPr lang="en-US" sz="1400" dirty="0"/>
              <a:t> (LTS) releases, </a:t>
            </a:r>
            <a:r>
              <a:rPr lang="en-US" sz="1400" dirty="0" smtClean="0"/>
              <a:t>LTS will </a:t>
            </a:r>
            <a:r>
              <a:rPr lang="en-US" sz="1400" dirty="0"/>
              <a:t>happen only in every </a:t>
            </a:r>
            <a:r>
              <a:rPr lang="en-US" sz="1400" dirty="0" smtClean="0"/>
              <a:t>3 </a:t>
            </a:r>
            <a:r>
              <a:rPr lang="en-US" sz="1400" dirty="0"/>
              <a:t>years. </a:t>
            </a:r>
            <a:r>
              <a:rPr lang="en-US" sz="1400" dirty="0" smtClean="0"/>
              <a:t>Current LTS version of Java is 11, next one is Java 17.  Non-LTS release are not experimental </a:t>
            </a:r>
            <a:r>
              <a:rPr lang="en-US" sz="1400" dirty="0"/>
              <a:t>(standard releases with new possible features or improvements) releases</a:t>
            </a:r>
            <a:r>
              <a:rPr lang="en-US" sz="1400" dirty="0" smtClean="0"/>
              <a:t>.   </a:t>
            </a:r>
          </a:p>
          <a:p>
            <a:r>
              <a:rPr lang="en-US" sz="1400" b="1" dirty="0" smtClean="0">
                <a:solidFill>
                  <a:srgbClr val="00B0F0"/>
                </a:solidFill>
              </a:rPr>
              <a:t>Convergence</a:t>
            </a:r>
            <a:r>
              <a:rPr lang="en-US" sz="1400" dirty="0" smtClean="0"/>
              <a:t> </a:t>
            </a:r>
            <a:r>
              <a:rPr lang="en-US" sz="1400" dirty="0" smtClean="0">
                <a:solidFill>
                  <a:srgbClr val="7030A0"/>
                </a:solidFill>
              </a:rPr>
              <a:t>Oracle JDK </a:t>
            </a:r>
            <a:r>
              <a:rPr lang="en-US" sz="1400" dirty="0" smtClean="0"/>
              <a:t>and </a:t>
            </a:r>
            <a:r>
              <a:rPr lang="en-US" sz="1400" dirty="0" smtClean="0">
                <a:solidFill>
                  <a:srgbClr val="7030A0"/>
                </a:solidFill>
              </a:rPr>
              <a:t>Open JDK </a:t>
            </a:r>
            <a:r>
              <a:rPr lang="en-US" sz="1400" dirty="0" smtClean="0"/>
              <a:t>(commercial features will be moved to Open JDK e.g. [</a:t>
            </a:r>
            <a:r>
              <a:rPr lang="en-US" sz="1400" dirty="0" smtClean="0">
                <a:solidFill>
                  <a:srgbClr val="7030A0"/>
                </a:solidFill>
              </a:rPr>
              <a:t>ACDS</a:t>
            </a:r>
            <a:r>
              <a:rPr lang="en-US" sz="1400" dirty="0" smtClean="0"/>
              <a:t>, Flight Recorder(telemetry), Mission Control, </a:t>
            </a:r>
            <a:r>
              <a:rPr lang="en-US" sz="1400" dirty="0" smtClean="0">
                <a:solidFill>
                  <a:srgbClr val="7030A0"/>
                </a:solidFill>
              </a:rPr>
              <a:t>Z-GC</a:t>
            </a:r>
            <a:r>
              <a:rPr lang="en-US" sz="1400" dirty="0" smtClean="0"/>
              <a:t>] Oracle JDK will be commercially supported build of Open JDK code base). Deprecations and removals in JDK 10. </a:t>
            </a:r>
            <a:r>
              <a:rPr lang="en-US" sz="1400" dirty="0" smtClean="0">
                <a:solidFill>
                  <a:srgbClr val="C00000"/>
                </a:solidFill>
              </a:rPr>
              <a:t> </a:t>
            </a:r>
            <a:r>
              <a:rPr lang="en-US" sz="1400" b="1" dirty="0" smtClean="0">
                <a:solidFill>
                  <a:srgbClr val="C00000"/>
                </a:solidFill>
              </a:rPr>
              <a:t>1) </a:t>
            </a:r>
            <a:r>
              <a:rPr lang="en-US" sz="1400" b="1" dirty="0" smtClean="0"/>
              <a:t>Binary build by Oracle only </a:t>
            </a:r>
            <a:r>
              <a:rPr lang="en-US" sz="1400" dirty="0" smtClean="0"/>
              <a:t>for </a:t>
            </a:r>
            <a:r>
              <a:rPr lang="en-US" sz="1400" dirty="0" err="1" smtClean="0"/>
              <a:t>WinOS|Linux|MacOS</a:t>
            </a:r>
            <a:r>
              <a:rPr lang="en-US" sz="1400" dirty="0" smtClean="0"/>
              <a:t>|(no more ARM),  64-bit only, GPL 2 license.  </a:t>
            </a:r>
            <a:r>
              <a:rPr lang="en-US" sz="1400" dirty="0" smtClean="0">
                <a:solidFill>
                  <a:srgbClr val="C00000"/>
                </a:solidFill>
              </a:rPr>
              <a:t>Azul(+32 </a:t>
            </a:r>
            <a:r>
              <a:rPr lang="en-US" sz="1400" dirty="0" err="1" smtClean="0">
                <a:solidFill>
                  <a:srgbClr val="C00000"/>
                </a:solidFill>
              </a:rPr>
              <a:t>bit+ARM</a:t>
            </a:r>
            <a:r>
              <a:rPr lang="en-US" sz="1400" dirty="0" smtClean="0">
                <a:solidFill>
                  <a:srgbClr val="C00000"/>
                </a:solidFill>
              </a:rPr>
              <a:t> devices), IBM, </a:t>
            </a:r>
            <a:r>
              <a:rPr lang="en-US" sz="1400" dirty="0" err="1" smtClean="0">
                <a:solidFill>
                  <a:srgbClr val="C00000"/>
                </a:solidFill>
              </a:rPr>
              <a:t>AdoptOpenJDK</a:t>
            </a:r>
            <a:r>
              <a:rPr lang="en-US" sz="1400" dirty="0" smtClean="0"/>
              <a:t> has their own BUILDs.</a:t>
            </a:r>
          </a:p>
          <a:p>
            <a:r>
              <a:rPr lang="en-US" sz="1400" b="1" dirty="0" smtClean="0">
                <a:solidFill>
                  <a:srgbClr val="C00000"/>
                </a:solidFill>
              </a:rPr>
              <a:t>2) </a:t>
            </a:r>
            <a:r>
              <a:rPr lang="en-US" sz="1400" b="1" dirty="0"/>
              <a:t>S</a:t>
            </a:r>
            <a:r>
              <a:rPr lang="en-US" sz="1400" b="1" dirty="0" smtClean="0"/>
              <a:t>ecurity and Certificates: </a:t>
            </a:r>
            <a:r>
              <a:rPr lang="en-US" sz="1400" dirty="0" smtClean="0"/>
              <a:t> </a:t>
            </a:r>
            <a:r>
              <a:rPr lang="en-US" altLang="en-US" sz="1400" dirty="0" smtClean="0"/>
              <a:t>With </a:t>
            </a:r>
            <a:r>
              <a:rPr lang="en-US" altLang="en-US" sz="1400" dirty="0"/>
              <a:t>Java 10, Oracle has open-sourced the root certificates. </a:t>
            </a:r>
            <a:r>
              <a:rPr lang="en-US" sz="1400" dirty="0"/>
              <a:t>Oracle's Root CA program to be ported to OpenJDK. </a:t>
            </a:r>
            <a:endParaRPr lang="en-US" altLang="en-US" sz="1400" dirty="0"/>
          </a:p>
          <a:p>
            <a:endParaRPr lang="en-US" sz="1400" dirty="0" smtClean="0"/>
          </a:p>
          <a:p>
            <a:endParaRPr lang="en-US" sz="1400" dirty="0"/>
          </a:p>
        </p:txBody>
      </p:sp>
      <p:pic>
        <p:nvPicPr>
          <p:cNvPr id="52" name="Picture 51"/>
          <p:cNvPicPr>
            <a:picLocks noChangeAspect="1"/>
          </p:cNvPicPr>
          <p:nvPr/>
        </p:nvPicPr>
        <p:blipFill>
          <a:blip r:embed="rId4"/>
          <a:stretch>
            <a:fillRect/>
          </a:stretch>
        </p:blipFill>
        <p:spPr>
          <a:xfrm>
            <a:off x="4116725" y="4956265"/>
            <a:ext cx="7482539" cy="1138647"/>
          </a:xfrm>
          <a:prstGeom prst="rect">
            <a:avLst/>
          </a:prstGeom>
        </p:spPr>
      </p:pic>
      <p:sp>
        <p:nvSpPr>
          <p:cNvPr id="53" name="Subtitle 2"/>
          <p:cNvSpPr txBox="1">
            <a:spLocks/>
          </p:cNvSpPr>
          <p:nvPr/>
        </p:nvSpPr>
        <p:spPr>
          <a:xfrm>
            <a:off x="1097279" y="2575146"/>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i="1" dirty="0" smtClean="0">
                <a:solidFill>
                  <a:schemeClr val="accent6">
                    <a:lumMod val="50000"/>
                  </a:schemeClr>
                </a:solidFill>
              </a:rPr>
              <a:t>New JAVA Release Schedule</a:t>
            </a:r>
            <a:endParaRPr lang="en-US" sz="1800" b="1" i="1" dirty="0" smtClean="0"/>
          </a:p>
          <a:p>
            <a:pPr algn="l"/>
            <a:endParaRPr lang="en-US" sz="1800" b="1" i="1" dirty="0"/>
          </a:p>
        </p:txBody>
      </p:sp>
      <p:pic>
        <p:nvPicPr>
          <p:cNvPr id="55" name="Picture 54"/>
          <p:cNvPicPr>
            <a:picLocks noChangeAspect="1"/>
          </p:cNvPicPr>
          <p:nvPr/>
        </p:nvPicPr>
        <p:blipFill>
          <a:blip r:embed="rId5"/>
          <a:stretch>
            <a:fillRect/>
          </a:stretch>
        </p:blipFill>
        <p:spPr>
          <a:xfrm>
            <a:off x="4883624" y="2521382"/>
            <a:ext cx="6881615" cy="818135"/>
          </a:xfrm>
          <a:prstGeom prst="rect">
            <a:avLst/>
          </a:prstGeom>
        </p:spPr>
      </p:pic>
      <p:sp>
        <p:nvSpPr>
          <p:cNvPr id="56" name="TextBox 55"/>
          <p:cNvSpPr txBox="1"/>
          <p:nvPr/>
        </p:nvSpPr>
        <p:spPr>
          <a:xfrm>
            <a:off x="238498" y="5023766"/>
            <a:ext cx="3315972" cy="369332"/>
          </a:xfrm>
          <a:prstGeom prst="rect">
            <a:avLst/>
          </a:prstGeom>
          <a:noFill/>
        </p:spPr>
        <p:txBody>
          <a:bodyPr wrap="none" rtlCol="0">
            <a:spAutoFit/>
          </a:bodyPr>
          <a:lstStyle/>
          <a:p>
            <a:r>
              <a:rPr lang="en-US" dirty="0" smtClean="0">
                <a:solidFill>
                  <a:srgbClr val="00B050"/>
                </a:solidFill>
              </a:rPr>
              <a:t>What about the support</a:t>
            </a:r>
            <a:r>
              <a:rPr lang="en-US" dirty="0" smtClean="0"/>
              <a:t>?  Via LTS</a:t>
            </a:r>
            <a:endParaRPr lang="en-US" dirty="0"/>
          </a:p>
        </p:txBody>
      </p:sp>
      <p:pic>
        <p:nvPicPr>
          <p:cNvPr id="48" name="Picture 47"/>
          <p:cNvPicPr>
            <a:picLocks noChangeAspect="1"/>
          </p:cNvPicPr>
          <p:nvPr/>
        </p:nvPicPr>
        <p:blipFill>
          <a:blip r:embed="rId6"/>
          <a:stretch>
            <a:fillRect/>
          </a:stretch>
        </p:blipFill>
        <p:spPr>
          <a:xfrm>
            <a:off x="5872857" y="599838"/>
            <a:ext cx="6117075" cy="1832934"/>
          </a:xfrm>
          <a:prstGeom prst="rect">
            <a:avLst/>
          </a:prstGeom>
        </p:spPr>
      </p:pic>
      <p:sp>
        <p:nvSpPr>
          <p:cNvPr id="57" name="TextBox 56"/>
          <p:cNvSpPr txBox="1"/>
          <p:nvPr/>
        </p:nvSpPr>
        <p:spPr>
          <a:xfrm>
            <a:off x="238498" y="5346869"/>
            <a:ext cx="11799317" cy="1446550"/>
          </a:xfrm>
          <a:prstGeom prst="rect">
            <a:avLst/>
          </a:prstGeom>
          <a:noFill/>
        </p:spPr>
        <p:txBody>
          <a:bodyPr wrap="square" rtlCol="0">
            <a:spAutoFit/>
          </a:bodyPr>
          <a:lstStyle/>
          <a:p>
            <a:r>
              <a:rPr lang="en-US" dirty="0" smtClean="0">
                <a:solidFill>
                  <a:srgbClr val="C00000"/>
                </a:solidFill>
              </a:rPr>
              <a:t>Impact of Frequent Release cycle?</a:t>
            </a:r>
          </a:p>
          <a:p>
            <a:r>
              <a:rPr lang="en-US" sz="1400" dirty="0" smtClean="0"/>
              <a:t>- Tool </a:t>
            </a:r>
            <a:r>
              <a:rPr lang="en-US" sz="1400" dirty="0"/>
              <a:t>vendors, libraries, </a:t>
            </a:r>
            <a:r>
              <a:rPr lang="en-US" sz="1400" dirty="0" smtClean="0"/>
              <a:t>frameworks adoption</a:t>
            </a:r>
          </a:p>
          <a:p>
            <a:r>
              <a:rPr lang="en-US" sz="1400" dirty="0" smtClean="0"/>
              <a:t>- Releases are small and incremental (can shift)</a:t>
            </a:r>
          </a:p>
          <a:p>
            <a:r>
              <a:rPr lang="en-US" sz="1400" dirty="0" smtClean="0"/>
              <a:t>- Non LST releases are standard release</a:t>
            </a:r>
          </a:p>
          <a:p>
            <a:pPr marL="285750" indent="-285750">
              <a:buFontTx/>
              <a:buChar char="-"/>
            </a:pPr>
            <a:r>
              <a:rPr lang="en-US" sz="1400" dirty="0" smtClean="0"/>
              <a:t>Deprecations, removals  between LTS release, may impact (once migration, 3 years of tech. depth) if you only adopt LTS release.  Better differentiate “prod” and “test/dev” environment.  Even easier to track with Java Docker images.    And, also via </a:t>
            </a:r>
            <a:r>
              <a:rPr lang="en-US" sz="1400" dirty="0" smtClean="0">
                <a:solidFill>
                  <a:srgbClr val="00B050"/>
                </a:solidFill>
              </a:rPr>
              <a:t>–release  Java 9 multi-release flag</a:t>
            </a:r>
            <a:r>
              <a:rPr lang="en-US" sz="1400" dirty="0" smtClean="0"/>
              <a:t> we can keep going, … </a:t>
            </a:r>
            <a:endParaRPr lang="en-US" sz="1400" dirty="0"/>
          </a:p>
        </p:txBody>
      </p:sp>
    </p:spTree>
    <p:extLst>
      <p:ext uri="{BB962C8B-B14F-4D97-AF65-F5344CB8AC3E}">
        <p14:creationId xmlns:p14="http://schemas.microsoft.com/office/powerpoint/2010/main" val="322692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10</a:t>
            </a:r>
          </a:p>
          <a:p>
            <a:r>
              <a:rPr lang="en-US" sz="3600" dirty="0" smtClean="0"/>
              <a:t> </a:t>
            </a:r>
            <a:endParaRPr lang="en-US" sz="3600" dirty="0"/>
          </a:p>
        </p:txBody>
      </p:sp>
      <p:sp>
        <p:nvSpPr>
          <p:cNvPr id="49" name="TextBox 48"/>
          <p:cNvSpPr txBox="1"/>
          <p:nvPr/>
        </p:nvSpPr>
        <p:spPr>
          <a:xfrm>
            <a:off x="876488" y="1195638"/>
            <a:ext cx="5517569" cy="3970318"/>
          </a:xfrm>
          <a:prstGeom prst="rect">
            <a:avLst/>
          </a:prstGeom>
          <a:noFill/>
        </p:spPr>
        <p:txBody>
          <a:bodyPr wrap="square" rtlCol="0">
            <a:spAutoFit/>
          </a:bodyPr>
          <a:lstStyle/>
          <a:p>
            <a:r>
              <a:rPr lang="en-US" b="1" dirty="0"/>
              <a:t>Features</a:t>
            </a:r>
          </a:p>
          <a:p>
            <a:endParaRPr lang="en-US" dirty="0" smtClean="0"/>
          </a:p>
          <a:p>
            <a:r>
              <a:rPr lang="en-US" dirty="0" smtClean="0"/>
              <a:t>286</a:t>
            </a:r>
            <a:r>
              <a:rPr lang="en-US" dirty="0"/>
              <a:t>: </a:t>
            </a:r>
            <a:r>
              <a:rPr lang="en-US" dirty="0">
                <a:hlinkClick r:id="rId3"/>
              </a:rPr>
              <a:t>Local-Variable Type Inference</a:t>
            </a:r>
            <a:r>
              <a:rPr lang="en-US" sz="800" dirty="0"/>
              <a:t/>
            </a:r>
            <a:br>
              <a:rPr lang="en-US" sz="800" dirty="0"/>
            </a:br>
            <a:r>
              <a:rPr lang="en-US" dirty="0"/>
              <a:t>296: </a:t>
            </a:r>
            <a:r>
              <a:rPr lang="en-US" dirty="0">
                <a:hlinkClick r:id="rId4"/>
              </a:rPr>
              <a:t>Consolidate the JDK Forest into a Single Repository</a:t>
            </a:r>
            <a:r>
              <a:rPr lang="en-US" sz="800" dirty="0"/>
              <a:t/>
            </a:r>
            <a:br>
              <a:rPr lang="en-US" sz="800" dirty="0"/>
            </a:br>
            <a:r>
              <a:rPr lang="en-US" dirty="0"/>
              <a:t>304: </a:t>
            </a:r>
            <a:r>
              <a:rPr lang="en-US" dirty="0">
                <a:hlinkClick r:id="rId5"/>
              </a:rPr>
              <a:t>Garbage-Collector Interface</a:t>
            </a:r>
            <a:r>
              <a:rPr lang="en-US" sz="800" dirty="0"/>
              <a:t/>
            </a:r>
            <a:br>
              <a:rPr lang="en-US" sz="800" dirty="0"/>
            </a:br>
            <a:r>
              <a:rPr lang="en-US" dirty="0"/>
              <a:t>307: </a:t>
            </a:r>
            <a:r>
              <a:rPr lang="en-US" dirty="0">
                <a:hlinkClick r:id="rId6"/>
              </a:rPr>
              <a:t>Parallel Full GC for G1</a:t>
            </a:r>
            <a:r>
              <a:rPr lang="en-US" sz="800" dirty="0"/>
              <a:t/>
            </a:r>
            <a:br>
              <a:rPr lang="en-US" sz="800" dirty="0"/>
            </a:br>
            <a:r>
              <a:rPr lang="en-US" dirty="0"/>
              <a:t>310: </a:t>
            </a:r>
            <a:r>
              <a:rPr lang="en-US" dirty="0">
                <a:hlinkClick r:id="rId7"/>
              </a:rPr>
              <a:t>Application Class-Data Sharing</a:t>
            </a:r>
            <a:r>
              <a:rPr lang="en-US" sz="800" dirty="0"/>
              <a:t/>
            </a:r>
            <a:br>
              <a:rPr lang="en-US" sz="800" dirty="0"/>
            </a:br>
            <a:r>
              <a:rPr lang="en-US" dirty="0"/>
              <a:t>312: </a:t>
            </a:r>
            <a:r>
              <a:rPr lang="en-US" dirty="0">
                <a:hlinkClick r:id="rId8"/>
              </a:rPr>
              <a:t>Thread-Local Handshakes</a:t>
            </a:r>
            <a:r>
              <a:rPr lang="en-US" sz="800" dirty="0"/>
              <a:t/>
            </a:r>
            <a:br>
              <a:rPr lang="en-US" sz="800" dirty="0"/>
            </a:br>
            <a:r>
              <a:rPr lang="en-US" dirty="0"/>
              <a:t>313: </a:t>
            </a:r>
            <a:r>
              <a:rPr lang="en-US" dirty="0">
                <a:hlinkClick r:id="rId9"/>
              </a:rPr>
              <a:t>Remove the Native-Header Generation Tool (</a:t>
            </a:r>
            <a:r>
              <a:rPr lang="en-US" dirty="0" err="1">
                <a:hlinkClick r:id="rId9"/>
              </a:rPr>
              <a:t>javah</a:t>
            </a:r>
            <a:r>
              <a:rPr lang="en-US" dirty="0">
                <a:hlinkClick r:id="rId9"/>
              </a:rPr>
              <a:t>)</a:t>
            </a:r>
            <a:r>
              <a:rPr lang="en-US" sz="800" dirty="0"/>
              <a:t/>
            </a:r>
            <a:br>
              <a:rPr lang="en-US" sz="800" dirty="0"/>
            </a:br>
            <a:r>
              <a:rPr lang="en-US" dirty="0"/>
              <a:t>314: </a:t>
            </a:r>
            <a:r>
              <a:rPr lang="en-US" dirty="0">
                <a:hlinkClick r:id="rId10"/>
              </a:rPr>
              <a:t>Additional Unicode Language-Tag Extensions</a:t>
            </a:r>
            <a:r>
              <a:rPr lang="en-US" sz="800" dirty="0"/>
              <a:t/>
            </a:r>
            <a:br>
              <a:rPr lang="en-US" sz="800" dirty="0"/>
            </a:br>
            <a:r>
              <a:rPr lang="en-US" dirty="0"/>
              <a:t>316: </a:t>
            </a:r>
            <a:r>
              <a:rPr lang="en-US" dirty="0">
                <a:hlinkClick r:id="rId11"/>
              </a:rPr>
              <a:t>Heap Allocation on Alternative Memory Devices</a:t>
            </a:r>
            <a:r>
              <a:rPr lang="en-US" sz="800" dirty="0"/>
              <a:t/>
            </a:r>
            <a:br>
              <a:rPr lang="en-US" sz="800" dirty="0"/>
            </a:br>
            <a:r>
              <a:rPr lang="en-US" dirty="0"/>
              <a:t>317: </a:t>
            </a:r>
            <a:r>
              <a:rPr lang="en-US" dirty="0">
                <a:hlinkClick r:id="rId12"/>
              </a:rPr>
              <a:t>Experimental Java-Based JIT Compiler</a:t>
            </a:r>
            <a:r>
              <a:rPr lang="en-US" sz="800" dirty="0"/>
              <a:t/>
            </a:r>
            <a:br>
              <a:rPr lang="en-US" sz="800" dirty="0"/>
            </a:br>
            <a:r>
              <a:rPr lang="en-US" dirty="0"/>
              <a:t>319: </a:t>
            </a:r>
            <a:r>
              <a:rPr lang="en-US" dirty="0">
                <a:hlinkClick r:id="rId13"/>
              </a:rPr>
              <a:t>Root Certificates</a:t>
            </a:r>
            <a:r>
              <a:rPr lang="en-US" sz="800" dirty="0"/>
              <a:t/>
            </a:r>
            <a:br>
              <a:rPr lang="en-US" sz="800" dirty="0"/>
            </a:br>
            <a:r>
              <a:rPr lang="en-US" dirty="0"/>
              <a:t>322: </a:t>
            </a:r>
            <a:r>
              <a:rPr lang="en-US" dirty="0">
                <a:hlinkClick r:id="rId14"/>
              </a:rPr>
              <a:t>Time-Based Release Versioning</a:t>
            </a:r>
            <a:endParaRPr lang="en-US" sz="800" dirty="0"/>
          </a:p>
        </p:txBody>
      </p:sp>
      <p:sp>
        <p:nvSpPr>
          <p:cNvPr id="2" name="Rectangle 1"/>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15"/>
              </a:rPr>
              <a:t>https</a:t>
            </a:r>
            <a:r>
              <a:rPr lang="en-US" dirty="0">
                <a:hlinkClick r:id="rId15"/>
              </a:rPr>
              <a:t>://</a:t>
            </a:r>
            <a:r>
              <a:rPr lang="en-US" dirty="0" smtClean="0">
                <a:hlinkClick r:id="rId15"/>
              </a:rPr>
              <a:t>github.com/azatsatklichov/Java-Features/tree/master/src/main/java/features/in/java10</a:t>
            </a:r>
            <a:endParaRPr lang="en-US" dirty="0" smtClean="0"/>
          </a:p>
        </p:txBody>
      </p:sp>
    </p:spTree>
    <p:extLst>
      <p:ext uri="{BB962C8B-B14F-4D97-AF65-F5344CB8AC3E}">
        <p14:creationId xmlns:p14="http://schemas.microsoft.com/office/powerpoint/2010/main" val="30971242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750" y="777266"/>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a:solidFill>
                  <a:srgbClr val="395DA1"/>
                </a:solidFill>
                <a:latin typeface="Consolas" panose="020B0609020204030204" pitchFamily="49" charset="0"/>
              </a:rPr>
              <a:t>Root certificate - </a:t>
            </a:r>
            <a:r>
              <a:rPr lang="en-US" altLang="en-US" b="1" dirty="0" err="1">
                <a:solidFill>
                  <a:srgbClr val="395DA1"/>
                </a:solidFill>
                <a:latin typeface="Consolas" panose="020B0609020204030204" pitchFamily="49" charset="0"/>
              </a:rPr>
              <a:t>cacerts</a:t>
            </a:r>
            <a:r>
              <a:rPr lang="en-US" altLang="en-US" dirty="0">
                <a:solidFill>
                  <a:srgbClr val="395DA1"/>
                </a:solidFill>
                <a:latin typeface="Consolas" panose="020B0609020204030204" pitchFamily="49" charset="0"/>
              </a:rPr>
              <a:t>: </a:t>
            </a:r>
            <a:endParaRPr lang="en-US" altLang="en-US" dirty="0" smtClean="0">
              <a:solidFill>
                <a:srgbClr val="395DA1"/>
              </a:solidFill>
              <a:latin typeface="Consolas" panose="020B0609020204030204" pitchFamily="49" charset="0"/>
            </a:endParaRPr>
          </a:p>
          <a:p>
            <a:r>
              <a:rPr lang="en-US" altLang="en-US" dirty="0" smtClean="0"/>
              <a:t>With </a:t>
            </a:r>
            <a:r>
              <a:rPr lang="en-US" altLang="en-US" dirty="0"/>
              <a:t>Java 10, Oracle has open-sourced the root </a:t>
            </a:r>
            <a:r>
              <a:rPr lang="en-US" altLang="en-US" dirty="0" smtClean="0"/>
              <a:t>certificates. </a:t>
            </a:r>
            <a:r>
              <a:rPr lang="en-US" dirty="0"/>
              <a:t>Oracle's Root CA program to be ported to OpenJDK. </a:t>
            </a:r>
            <a:endParaRPr lang="en-US" altLang="en-US" dirty="0"/>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TextBox 15"/>
          <p:cNvSpPr txBox="1"/>
          <p:nvPr/>
        </p:nvSpPr>
        <p:spPr>
          <a:xfrm>
            <a:off x="337130" y="1392021"/>
            <a:ext cx="10902369" cy="276999"/>
          </a:xfrm>
          <a:prstGeom prst="rect">
            <a:avLst/>
          </a:prstGeom>
          <a:noFill/>
        </p:spPr>
        <p:txBody>
          <a:bodyPr wrap="square" rtlCol="0">
            <a:spAutoFit/>
          </a:bodyPr>
          <a:lstStyle/>
          <a:p>
            <a:pPr lvl="0" eaLnBrk="0" fontAlgn="base" hangingPunct="0">
              <a:spcBef>
                <a:spcPct val="0"/>
              </a:spcBef>
              <a:spcAft>
                <a:spcPct val="0"/>
              </a:spcAft>
            </a:pPr>
            <a:r>
              <a:rPr lang="en-US" altLang="en-US" sz="1200" dirty="0" smtClean="0">
                <a:solidFill>
                  <a:srgbClr val="395DA1"/>
                </a:solidFill>
                <a:latin typeface="Consolas" panose="020B0609020204030204" pitchFamily="49" charset="0"/>
              </a:rPr>
              <a:t>See all public certificates</a:t>
            </a:r>
            <a:r>
              <a:rPr lang="en-US" altLang="en-US" sz="1200" dirty="0">
                <a:solidFill>
                  <a:srgbClr val="395DA1"/>
                </a:solidFill>
                <a:latin typeface="Consolas" panose="020B0609020204030204" pitchFamily="49" charset="0"/>
                <a:sym typeface="Wingdings" panose="05000000000000000000" pitchFamily="2" charset="2"/>
              </a:rPr>
              <a:t> </a:t>
            </a:r>
            <a:r>
              <a:rPr lang="en-US" altLang="en-US" sz="1200" dirty="0" smtClean="0">
                <a:solidFill>
                  <a:srgbClr val="395DA1"/>
                </a:solidFill>
                <a:latin typeface="Consolas" panose="020B0609020204030204" pitchFamily="49" charset="0"/>
                <a:sym typeface="Wingdings" panose="05000000000000000000" pitchFamily="2" charset="2"/>
              </a:rPr>
              <a:t>:) </a:t>
            </a:r>
            <a:r>
              <a:rPr lang="en-US" altLang="en-US" sz="1200" dirty="0" smtClean="0">
                <a:solidFill>
                  <a:srgbClr val="395DA1"/>
                </a:solidFill>
                <a:latin typeface="Consolas" panose="020B0609020204030204" pitchFamily="49" charset="0"/>
              </a:rPr>
              <a:t> </a:t>
            </a:r>
            <a:r>
              <a:rPr lang="en-US" altLang="en-US" sz="1200" dirty="0">
                <a:solidFill>
                  <a:srgbClr val="395DA1"/>
                </a:solidFill>
                <a:latin typeface="Consolas" panose="020B0609020204030204" pitchFamily="49" charset="0"/>
              </a:rPr>
              <a:t>&gt; cd </a:t>
            </a:r>
            <a:r>
              <a:rPr lang="en-US" altLang="en-US" sz="1200" dirty="0" smtClean="0">
                <a:solidFill>
                  <a:srgbClr val="395DA1"/>
                </a:solidFill>
                <a:latin typeface="Consolas" panose="020B0609020204030204" pitchFamily="49" charset="0"/>
              </a:rPr>
              <a:t>C</a:t>
            </a:r>
            <a:r>
              <a:rPr lang="en-US" altLang="en-US" sz="1200" dirty="0">
                <a:solidFill>
                  <a:srgbClr val="395DA1"/>
                </a:solidFill>
                <a:latin typeface="Consolas" panose="020B0609020204030204" pitchFamily="49" charset="0"/>
              </a:rPr>
              <a:t>:\</a:t>
            </a:r>
            <a:r>
              <a:rPr lang="en-US" altLang="en-US" sz="1200" dirty="0" smtClean="0">
                <a:solidFill>
                  <a:srgbClr val="395DA1"/>
                </a:solidFill>
                <a:latin typeface="Consolas" panose="020B0609020204030204" pitchFamily="49" charset="0"/>
              </a:rPr>
              <a:t>apps\Java\jdk-14\lib\security  &gt; </a:t>
            </a:r>
            <a:r>
              <a:rPr lang="en-US" altLang="en-US" sz="1200" dirty="0" err="1">
                <a:solidFill>
                  <a:srgbClr val="395DA1"/>
                </a:solidFill>
                <a:latin typeface="Consolas" panose="020B0609020204030204" pitchFamily="49" charset="0"/>
              </a:rPr>
              <a:t>keytool</a:t>
            </a:r>
            <a:r>
              <a:rPr lang="en-US" altLang="en-US" sz="1200" dirty="0">
                <a:solidFill>
                  <a:srgbClr val="395DA1"/>
                </a:solidFill>
                <a:latin typeface="Consolas" panose="020B0609020204030204" pitchFamily="49" charset="0"/>
              </a:rPr>
              <a:t> -list -</a:t>
            </a:r>
            <a:r>
              <a:rPr lang="en-US" altLang="en-US" sz="1200" dirty="0" err="1">
                <a:solidFill>
                  <a:srgbClr val="395DA1"/>
                </a:solidFill>
                <a:latin typeface="Consolas" panose="020B0609020204030204" pitchFamily="49" charset="0"/>
              </a:rPr>
              <a:t>keystore</a:t>
            </a:r>
            <a:r>
              <a:rPr lang="en-US" altLang="en-US" sz="1200" dirty="0">
                <a:solidFill>
                  <a:srgbClr val="395DA1"/>
                </a:solidFill>
                <a:latin typeface="Consolas" panose="020B0609020204030204" pitchFamily="49" charset="0"/>
              </a:rPr>
              <a:t> </a:t>
            </a:r>
            <a:r>
              <a:rPr lang="en-US" altLang="en-US" sz="1200" dirty="0" err="1">
                <a:solidFill>
                  <a:srgbClr val="395DA1"/>
                </a:solidFill>
                <a:latin typeface="Consolas" panose="020B0609020204030204" pitchFamily="49" charset="0"/>
              </a:rPr>
              <a:t>cacerts</a:t>
            </a:r>
            <a:r>
              <a:rPr lang="en-US" altLang="en-US" sz="1200" dirty="0">
                <a:solidFill>
                  <a:srgbClr val="395DA1"/>
                </a:solidFill>
                <a:latin typeface="Consolas" panose="020B0609020204030204" pitchFamily="49" charset="0"/>
              </a:rPr>
              <a:t> </a:t>
            </a:r>
            <a:r>
              <a:rPr lang="en-US" altLang="en-US" sz="1200" dirty="0" smtClean="0">
                <a:solidFill>
                  <a:srgbClr val="395DA1"/>
                </a:solidFill>
                <a:latin typeface="Consolas" panose="020B0609020204030204" pitchFamily="49" charset="0"/>
              </a:rPr>
              <a:t>   &gt; * </a:t>
            </a:r>
            <a:r>
              <a:rPr lang="en-US" altLang="en-US" sz="1200" dirty="0" err="1" smtClean="0">
                <a:solidFill>
                  <a:srgbClr val="395DA1"/>
                </a:solidFill>
                <a:latin typeface="Consolas" panose="020B0609020204030204" pitchFamily="49" charset="0"/>
              </a:rPr>
              <a:t>changeit</a:t>
            </a:r>
            <a:r>
              <a:rPr lang="en-US" altLang="en-US" sz="1200" dirty="0" smtClean="0">
                <a:solidFill>
                  <a:srgbClr val="395DA1"/>
                </a:solidFill>
                <a:latin typeface="Consolas" panose="020B0609020204030204" pitchFamily="49" charset="0"/>
              </a:rPr>
              <a:t> </a:t>
            </a:r>
            <a:endParaRPr lang="en-US" altLang="en-US" sz="2800" dirty="0">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10 </a:t>
            </a:r>
            <a:endParaRPr lang="en-US" sz="3600" dirty="0"/>
          </a:p>
        </p:txBody>
      </p:sp>
      <p:sp>
        <p:nvSpPr>
          <p:cNvPr id="50" name="TextBox 49"/>
          <p:cNvSpPr txBox="1"/>
          <p:nvPr/>
        </p:nvSpPr>
        <p:spPr>
          <a:xfrm>
            <a:off x="337130" y="1669020"/>
            <a:ext cx="11137900" cy="2308324"/>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Deprecations and removals </a:t>
            </a:r>
          </a:p>
          <a:p>
            <a:pPr marL="285750" indent="-285750">
              <a:buFont typeface="Arial" panose="020B0604020202020204" pitchFamily="34" charset="0"/>
              <a:buChar char="•"/>
            </a:pPr>
            <a:r>
              <a:rPr lang="en-US" altLang="en-US" b="1" dirty="0" smtClean="0"/>
              <a:t> </a:t>
            </a:r>
            <a:r>
              <a:rPr lang="en-US" b="1" dirty="0" err="1" smtClean="0"/>
              <a:t>javah</a:t>
            </a:r>
            <a:r>
              <a:rPr lang="en-US" b="1" dirty="0" smtClean="0"/>
              <a:t> </a:t>
            </a:r>
            <a:r>
              <a:rPr lang="en-US" dirty="0" smtClean="0"/>
              <a:t>command-line-tool is removed.  Use alternative:  </a:t>
            </a:r>
            <a:r>
              <a:rPr lang="en-US" b="1" dirty="0" err="1" smtClean="0"/>
              <a:t>javac</a:t>
            </a:r>
            <a:r>
              <a:rPr lang="en-US" b="1" dirty="0" smtClean="0"/>
              <a:t> </a:t>
            </a:r>
            <a:r>
              <a:rPr lang="en-US" b="1" dirty="0"/>
              <a:t>-h &lt;</a:t>
            </a:r>
            <a:r>
              <a:rPr lang="en-US" b="1" dirty="0" err="1"/>
              <a:t>dir</a:t>
            </a:r>
            <a:r>
              <a:rPr lang="en-US" b="1" dirty="0"/>
              <a:t>&gt; </a:t>
            </a:r>
            <a:r>
              <a:rPr lang="en-US" b="1" dirty="0" smtClean="0"/>
              <a:t> </a:t>
            </a:r>
            <a:r>
              <a:rPr lang="en-US" dirty="0" smtClean="0"/>
              <a:t> </a:t>
            </a:r>
          </a:p>
          <a:p>
            <a:pPr marL="285750" indent="-285750">
              <a:buFont typeface="Arial" panose="020B0604020202020204" pitchFamily="34" charset="0"/>
              <a:buChar char="•"/>
            </a:pPr>
            <a:r>
              <a:rPr lang="en-US" b="1" dirty="0" err="1" smtClean="0"/>
              <a:t>Policytool</a:t>
            </a:r>
            <a:r>
              <a:rPr lang="en-US" dirty="0" smtClean="0"/>
              <a:t> is removed.  Even simple text editors can be used to create/edit policy files in case need</a:t>
            </a:r>
          </a:p>
          <a:p>
            <a:pPr marL="285750" indent="-285750">
              <a:buFont typeface="Arial" panose="020B0604020202020204" pitchFamily="34" charset="0"/>
              <a:buChar char="•"/>
            </a:pPr>
            <a:r>
              <a:rPr lang="en-US" dirty="0"/>
              <a:t>Removed command-line </a:t>
            </a:r>
            <a:r>
              <a:rPr lang="en-US" dirty="0" smtClean="0"/>
              <a:t>tools/options: </a:t>
            </a:r>
            <a:r>
              <a:rPr lang="en-US" b="1" dirty="0"/>
              <a:t>-</a:t>
            </a:r>
            <a:r>
              <a:rPr lang="en-US" b="1" dirty="0" err="1"/>
              <a:t>X:prof</a:t>
            </a:r>
            <a:r>
              <a:rPr lang="en-US" dirty="0"/>
              <a:t> </a:t>
            </a:r>
            <a:r>
              <a:rPr lang="en-US" dirty="0" smtClean="0"/>
              <a:t>-&gt; If you want profiling info, use </a:t>
            </a:r>
            <a:r>
              <a:rPr lang="en-US" dirty="0" err="1" smtClean="0">
                <a:solidFill>
                  <a:srgbClr val="00B050"/>
                </a:solidFill>
              </a:rPr>
              <a:t>jmap</a:t>
            </a:r>
            <a:r>
              <a:rPr lang="en-US" dirty="0" smtClean="0">
                <a:solidFill>
                  <a:srgbClr val="00B050"/>
                </a:solidFill>
              </a:rPr>
              <a:t> </a:t>
            </a:r>
            <a:r>
              <a:rPr lang="en-US" dirty="0" smtClean="0"/>
              <a:t>tool, or 3</a:t>
            </a:r>
            <a:r>
              <a:rPr lang="en-US" baseline="30000" dirty="0" smtClean="0"/>
              <a:t>rd</a:t>
            </a:r>
            <a:r>
              <a:rPr lang="en-US" dirty="0" smtClean="0"/>
              <a:t> party profilers</a:t>
            </a:r>
            <a:endParaRPr lang="en-US" dirty="0" smtClean="0">
              <a:solidFill>
                <a:srgbClr val="00B050"/>
              </a:solidFill>
            </a:endParaRPr>
          </a:p>
          <a:p>
            <a:pPr marL="285750" indent="-285750">
              <a:buFont typeface="Arial" panose="020B0604020202020204" pitchFamily="34" charset="0"/>
              <a:buChar char="•"/>
            </a:pPr>
            <a:r>
              <a:rPr lang="en-US" dirty="0" smtClean="0"/>
              <a:t>Deprecated APIs (keep in mind during migration): </a:t>
            </a:r>
          </a:p>
          <a:p>
            <a:pPr lvl="1"/>
            <a:r>
              <a:rPr lang="en-US" dirty="0" err="1"/>
              <a:t>java.security.acl</a:t>
            </a:r>
            <a:r>
              <a:rPr lang="en-US" dirty="0"/>
              <a:t> -&gt; </a:t>
            </a:r>
            <a:r>
              <a:rPr lang="en-US" dirty="0" err="1"/>
              <a:t>java.security</a:t>
            </a:r>
            <a:r>
              <a:rPr lang="en-US" dirty="0"/>
              <a:t>.</a:t>
            </a:r>
          </a:p>
          <a:p>
            <a:pPr lvl="1">
              <a:defRPr/>
            </a:pPr>
            <a:r>
              <a:rPr lang="en-US" dirty="0" smtClean="0"/>
              <a:t>In </a:t>
            </a:r>
            <a:r>
              <a:rPr lang="en-US" dirty="0" err="1" smtClean="0"/>
              <a:t>java.security</a:t>
            </a:r>
            <a:r>
              <a:rPr lang="en-US" dirty="0" smtClean="0"/>
              <a:t> package types {</a:t>
            </a:r>
            <a:r>
              <a:rPr lang="en-US" dirty="0" err="1" smtClean="0"/>
              <a:t>Certificate,Identity,IdentityScope,Signer</a:t>
            </a:r>
            <a:r>
              <a:rPr lang="en-US" dirty="0" smtClean="0"/>
              <a:t>} are deprecated </a:t>
            </a:r>
            <a:endParaRPr lang="en-US" dirty="0"/>
          </a:p>
          <a:p>
            <a:pPr lvl="1"/>
            <a:r>
              <a:rPr lang="en-US" dirty="0" err="1" smtClean="0"/>
              <a:t>javax.security.auth.Policy</a:t>
            </a:r>
            <a:r>
              <a:rPr lang="en-US" dirty="0" smtClean="0"/>
              <a:t> </a:t>
            </a:r>
            <a:r>
              <a:rPr lang="en-US" dirty="0"/>
              <a:t>-&gt; </a:t>
            </a:r>
            <a:r>
              <a:rPr lang="en-US" dirty="0" err="1" smtClean="0"/>
              <a:t>java.security.Policy</a:t>
            </a:r>
            <a:endParaRPr lang="en-US" dirty="0" smtClean="0"/>
          </a:p>
        </p:txBody>
      </p:sp>
      <p:sp>
        <p:nvSpPr>
          <p:cNvPr id="46" name="Rectangle 45"/>
          <p:cNvSpPr/>
          <p:nvPr/>
        </p:nvSpPr>
        <p:spPr>
          <a:xfrm>
            <a:off x="138430" y="4348277"/>
            <a:ext cx="12004040" cy="2308324"/>
          </a:xfrm>
          <a:prstGeom prst="rect">
            <a:avLst/>
          </a:prstGeom>
        </p:spPr>
        <p:txBody>
          <a:bodyPr wrap="square">
            <a:spAutoFit/>
          </a:bodyPr>
          <a:lstStyle/>
          <a:p>
            <a:pPr marL="285750" indent="-285750">
              <a:buFont typeface="Wingdings" panose="05000000000000000000" pitchFamily="2" charset="2"/>
              <a:buChar char="§"/>
            </a:pPr>
            <a:r>
              <a:rPr lang="en-US" dirty="0"/>
              <a:t>Local-variable </a:t>
            </a:r>
            <a:r>
              <a:rPr lang="en-US" dirty="0">
                <a:solidFill>
                  <a:srgbClr val="0070C0"/>
                </a:solidFill>
              </a:rPr>
              <a:t>Type </a:t>
            </a:r>
            <a:r>
              <a:rPr lang="en-US" dirty="0" smtClean="0">
                <a:solidFill>
                  <a:srgbClr val="0070C0"/>
                </a:solidFill>
              </a:rPr>
              <a:t>Inference [already Java7 &lt;&gt; LHS, or lambdas] </a:t>
            </a:r>
            <a:r>
              <a:rPr lang="en-US" dirty="0" smtClean="0"/>
              <a:t>like C#, Scala, </a:t>
            </a:r>
            <a:r>
              <a:rPr lang="en-US" dirty="0" err="1" smtClean="0"/>
              <a:t>Kotlin</a:t>
            </a:r>
            <a:r>
              <a:rPr lang="en-US" dirty="0" smtClean="0"/>
              <a:t>. Also </a:t>
            </a:r>
            <a:r>
              <a:rPr lang="en-US" dirty="0" smtClean="0">
                <a:solidFill>
                  <a:srgbClr val="0070C0"/>
                </a:solidFill>
              </a:rPr>
              <a:t>Lombok</a:t>
            </a:r>
            <a:r>
              <a:rPr lang="en-US" dirty="0" smtClean="0"/>
              <a:t> has “</a:t>
            </a:r>
            <a:r>
              <a:rPr lang="en-US" dirty="0" err="1" smtClean="0"/>
              <a:t>var</a:t>
            </a:r>
            <a:r>
              <a:rPr lang="en-US" dirty="0" smtClean="0"/>
              <a:t>”, “</a:t>
            </a:r>
            <a:r>
              <a:rPr lang="en-US" dirty="0" err="1" smtClean="0"/>
              <a:t>val</a:t>
            </a:r>
            <a:r>
              <a:rPr lang="en-US" dirty="0" smtClean="0"/>
              <a:t>” as like</a:t>
            </a:r>
          </a:p>
          <a:p>
            <a:r>
              <a:rPr lang="en-US" dirty="0" smtClean="0"/>
              <a:t>-    Focus on variable names (readability), less  code, </a:t>
            </a:r>
            <a:r>
              <a:rPr lang="en-US" dirty="0"/>
              <a:t>vertical alignments (cursor ;). Driving the meaning of variable</a:t>
            </a:r>
            <a:r>
              <a:rPr lang="en-US" dirty="0" smtClean="0"/>
              <a:t>.</a:t>
            </a:r>
          </a:p>
          <a:p>
            <a:pPr marL="285750" indent="-285750">
              <a:buFontTx/>
              <a:buChar char="-"/>
            </a:pPr>
            <a:r>
              <a:rPr lang="en-US" dirty="0" err="1" smtClean="0">
                <a:solidFill>
                  <a:srgbClr val="0070C0"/>
                </a:solidFill>
              </a:rPr>
              <a:t>var</a:t>
            </a:r>
            <a:r>
              <a:rPr lang="en-US" dirty="0" smtClean="0">
                <a:solidFill>
                  <a:srgbClr val="0070C0"/>
                </a:solidFill>
              </a:rPr>
              <a:t> not makes Java dynamic</a:t>
            </a:r>
            <a:r>
              <a:rPr lang="en-US" dirty="0" smtClean="0"/>
              <a:t>. Just during compilation helps us, inferred by compiler only.  </a:t>
            </a:r>
          </a:p>
          <a:p>
            <a:pPr marL="285750" indent="-285750">
              <a:buFontTx/>
              <a:buChar char="-"/>
            </a:pPr>
            <a:r>
              <a:rPr lang="en-US" dirty="0" smtClean="0"/>
              <a:t>There are rules, how to use when to use “</a:t>
            </a:r>
            <a:r>
              <a:rPr lang="en-US" dirty="0" err="1" smtClean="0">
                <a:solidFill>
                  <a:srgbClr val="00B050"/>
                </a:solidFill>
              </a:rPr>
              <a:t>var</a:t>
            </a:r>
            <a:r>
              <a:rPr lang="en-US" dirty="0" smtClean="0"/>
              <a:t>”.  Not handy to use all the time (not make someone to </a:t>
            </a:r>
            <a:r>
              <a:rPr lang="en-US" b="1" dirty="0" smtClean="0"/>
              <a:t>GUESS TYPE</a:t>
            </a:r>
            <a:r>
              <a:rPr lang="en-US" dirty="0" smtClean="0"/>
              <a:t>).</a:t>
            </a:r>
          </a:p>
          <a:p>
            <a:pPr marL="285750" indent="-285750">
              <a:buFontTx/>
              <a:buChar char="-"/>
            </a:pPr>
            <a:r>
              <a:rPr lang="en-US" dirty="0" smtClean="0"/>
              <a:t>Not use </a:t>
            </a:r>
            <a:r>
              <a:rPr lang="en-US" dirty="0" err="1" smtClean="0"/>
              <a:t>var</a:t>
            </a:r>
            <a:r>
              <a:rPr lang="en-US" dirty="0" smtClean="0"/>
              <a:t> with lambda combination. Not use </a:t>
            </a:r>
            <a:r>
              <a:rPr lang="en-US" dirty="0" err="1" smtClean="0"/>
              <a:t>var</a:t>
            </a:r>
            <a:r>
              <a:rPr lang="en-US" dirty="0" smtClean="0"/>
              <a:t> with diamond operator.  Not use on chained-methods.  </a:t>
            </a:r>
          </a:p>
          <a:p>
            <a:pPr marL="285750" indent="-285750">
              <a:buFont typeface="Wingdings" panose="05000000000000000000" pitchFamily="2" charset="2"/>
              <a:buChar char="§"/>
            </a:pPr>
            <a:r>
              <a:rPr lang="en-US" dirty="0" smtClean="0"/>
              <a:t>Non denotable types: Null, Anonymous class instances, Intersection types (Comparable &amp; Serializable)</a:t>
            </a:r>
          </a:p>
          <a:p>
            <a:pPr marL="285750" indent="-285750">
              <a:buFontTx/>
              <a:buChar char="-"/>
            </a:pPr>
            <a:r>
              <a:rPr lang="en-US" dirty="0" err="1"/>
              <a:t>v</a:t>
            </a:r>
            <a:r>
              <a:rPr lang="en-US" dirty="0" err="1" smtClean="0"/>
              <a:t>ar</a:t>
            </a:r>
            <a:r>
              <a:rPr lang="en-US" dirty="0" smtClean="0"/>
              <a:t> empty = null; //NO.     </a:t>
            </a:r>
            <a:r>
              <a:rPr lang="en-US" dirty="0" err="1" smtClean="0"/>
              <a:t>var</a:t>
            </a:r>
            <a:r>
              <a:rPr lang="en-US" dirty="0" smtClean="0"/>
              <a:t>  </a:t>
            </a:r>
            <a:r>
              <a:rPr lang="en-US" dirty="0" err="1" smtClean="0"/>
              <a:t>obj</a:t>
            </a:r>
            <a:r>
              <a:rPr lang="en-US" dirty="0" smtClean="0"/>
              <a:t> = new Object(){} //Object$1 extends Object </a:t>
            </a:r>
          </a:p>
          <a:p>
            <a:pPr marL="285750" indent="-285750">
              <a:buFontTx/>
              <a:buChar char="-"/>
            </a:pPr>
            <a:r>
              <a:rPr lang="en-US" dirty="0" err="1"/>
              <a:t>var</a:t>
            </a:r>
            <a:r>
              <a:rPr lang="en-US" dirty="0"/>
              <a:t> </a:t>
            </a:r>
            <a:r>
              <a:rPr lang="en-US" dirty="0" smtClean="0"/>
              <a:t>ls = </a:t>
            </a:r>
            <a:r>
              <a:rPr lang="en-US" dirty="0" err="1" smtClean="0"/>
              <a:t>List.of</a:t>
            </a:r>
            <a:r>
              <a:rPr lang="en-US" dirty="0" smtClean="0"/>
              <a:t>(1, “2”, 4.67); //List&lt;? extends </a:t>
            </a:r>
            <a:r>
              <a:rPr lang="en-US" dirty="0"/>
              <a:t>Comparable &amp; </a:t>
            </a:r>
            <a:r>
              <a:rPr lang="en-US" dirty="0" smtClean="0"/>
              <a:t>Serializable &lt;..&gt;&gt;  //NO</a:t>
            </a:r>
            <a:endParaRPr lang="en-US" dirty="0"/>
          </a:p>
        </p:txBody>
      </p:sp>
      <p:sp>
        <p:nvSpPr>
          <p:cNvPr id="52" name="Rectangle 51"/>
          <p:cNvSpPr/>
          <p:nvPr/>
        </p:nvSpPr>
        <p:spPr>
          <a:xfrm>
            <a:off x="152400" y="3978945"/>
            <a:ext cx="11600870" cy="369332"/>
          </a:xfrm>
          <a:prstGeom prst="rect">
            <a:avLst/>
          </a:prstGeom>
        </p:spPr>
        <p:txBody>
          <a:bodyPr wrap="square">
            <a:spAutoFit/>
          </a:bodyPr>
          <a:lstStyle/>
          <a:p>
            <a:r>
              <a:rPr lang="en-US" dirty="0" smtClean="0">
                <a:solidFill>
                  <a:srgbClr val="395DA1"/>
                </a:solidFill>
                <a:latin typeface="Consolas" panose="020B0609020204030204" pitchFamily="49" charset="0"/>
              </a:rPr>
              <a:t>Local-variable  </a:t>
            </a:r>
            <a:r>
              <a:rPr lang="en-US" dirty="0"/>
              <a:t>(</a:t>
            </a:r>
            <a:r>
              <a:rPr lang="en-US" dirty="0" err="1"/>
              <a:t>var</a:t>
            </a:r>
            <a:r>
              <a:rPr lang="en-US" dirty="0"/>
              <a:t> is not a </a:t>
            </a:r>
            <a:r>
              <a:rPr lang="en-US" dirty="0" smtClean="0"/>
              <a:t>keyword, also using </a:t>
            </a:r>
            <a:r>
              <a:rPr lang="en-US" dirty="0" err="1" smtClean="0"/>
              <a:t>var</a:t>
            </a:r>
            <a:r>
              <a:rPr lang="en-US" dirty="0" smtClean="0"/>
              <a:t> is compiled time inferred by </a:t>
            </a:r>
            <a:r>
              <a:rPr lang="en-US" b="1" dirty="0" smtClean="0"/>
              <a:t>RHS rule</a:t>
            </a:r>
            <a:r>
              <a:rPr lang="en-US" dirty="0" smtClean="0"/>
              <a:t>, no runtime overhead)</a:t>
            </a:r>
            <a:endParaRPr lang="en-US" dirty="0"/>
          </a:p>
        </p:txBody>
      </p:sp>
    </p:spTree>
    <p:extLst>
      <p:ext uri="{BB962C8B-B14F-4D97-AF65-F5344CB8AC3E}">
        <p14:creationId xmlns:p14="http://schemas.microsoft.com/office/powerpoint/2010/main" val="3812306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TextBox 35"/>
          <p:cNvSpPr txBox="1"/>
          <p:nvPr/>
        </p:nvSpPr>
        <p:spPr>
          <a:xfrm>
            <a:off x="686236" y="1093609"/>
            <a:ext cx="2428101" cy="1077218"/>
          </a:xfrm>
          <a:prstGeom prst="rect">
            <a:avLst/>
          </a:prstGeom>
          <a:noFill/>
        </p:spPr>
        <p:txBody>
          <a:bodyPr wrap="none" rtlCol="0">
            <a:spAutoFit/>
          </a:bodyPr>
          <a:lstStyle/>
          <a:p>
            <a:r>
              <a:rPr lang="en-US" sz="1600" dirty="0" smtClean="0"/>
              <a:t>Oracle JDK 8,9,10  </a:t>
            </a:r>
          </a:p>
          <a:p>
            <a:r>
              <a:rPr lang="en-US" sz="1600" dirty="0" smtClean="0"/>
              <a:t>    Binary Code License</a:t>
            </a:r>
          </a:p>
          <a:p>
            <a:r>
              <a:rPr lang="en-US" sz="1600" dirty="0" smtClean="0"/>
              <a:t>    Paid</a:t>
            </a:r>
          </a:p>
          <a:p>
            <a:r>
              <a:rPr lang="en-US" sz="1600" dirty="0" smtClean="0"/>
              <a:t>    Oracle Support Contract </a:t>
            </a:r>
            <a:endParaRPr lang="en-US" sz="1600" dirty="0"/>
          </a:p>
        </p:txBody>
      </p:sp>
      <p:sp>
        <p:nvSpPr>
          <p:cNvPr id="9" name="Rectangle 8"/>
          <p:cNvSpPr/>
          <p:nvPr/>
        </p:nvSpPr>
        <p:spPr>
          <a:xfrm>
            <a:off x="3714431" y="500161"/>
            <a:ext cx="696024" cy="1323439"/>
          </a:xfrm>
          <a:prstGeom prst="rect">
            <a:avLst/>
          </a:prstGeom>
        </p:spPr>
        <p:txBody>
          <a:bodyPr wrap="none">
            <a:spAutoFit/>
          </a:bodyPr>
          <a:lstStyle/>
          <a:p>
            <a:r>
              <a:rPr lang="en-US" sz="8000" dirty="0" smtClean="0"/>
              <a:t>≠</a:t>
            </a:r>
            <a:endParaRPr lang="en-US" sz="8000" dirty="0"/>
          </a:p>
        </p:txBody>
      </p:sp>
      <p:sp>
        <p:nvSpPr>
          <p:cNvPr id="39" name="TextBox 38"/>
          <p:cNvSpPr txBox="1"/>
          <p:nvPr/>
        </p:nvSpPr>
        <p:spPr>
          <a:xfrm>
            <a:off x="5307883" y="1132514"/>
            <a:ext cx="6581161" cy="1077218"/>
          </a:xfrm>
          <a:prstGeom prst="rect">
            <a:avLst/>
          </a:prstGeom>
          <a:noFill/>
        </p:spPr>
        <p:txBody>
          <a:bodyPr wrap="none" rtlCol="0">
            <a:spAutoFit/>
          </a:bodyPr>
          <a:lstStyle/>
          <a:p>
            <a:r>
              <a:rPr lang="en-US" sz="1600" dirty="0"/>
              <a:t>Open JDK </a:t>
            </a:r>
            <a:r>
              <a:rPr lang="en-US" sz="1600" dirty="0" smtClean="0"/>
              <a:t>8,9, 10</a:t>
            </a:r>
          </a:p>
          <a:p>
            <a:r>
              <a:rPr lang="en-US" sz="1600" dirty="0" smtClean="0"/>
              <a:t>    GPL v2</a:t>
            </a:r>
          </a:p>
          <a:p>
            <a:r>
              <a:rPr lang="en-US" sz="1600" dirty="0" smtClean="0"/>
              <a:t>    Free</a:t>
            </a:r>
          </a:p>
          <a:p>
            <a:r>
              <a:rPr lang="en-US" sz="1600" dirty="0" smtClean="0"/>
              <a:t>    Amazon Corretto, AtoptOpen JDK (Prebuilt OpenJDK), RedHat Open JDK, .. </a:t>
            </a:r>
            <a:endParaRPr lang="en-US" sz="1600" dirty="0"/>
          </a:p>
        </p:txBody>
      </p:sp>
      <p:sp>
        <p:nvSpPr>
          <p:cNvPr id="49" name="Rectangle 48"/>
          <p:cNvSpPr/>
          <p:nvPr/>
        </p:nvSpPr>
        <p:spPr>
          <a:xfrm>
            <a:off x="2649787" y="2931714"/>
            <a:ext cx="696024" cy="1323439"/>
          </a:xfrm>
          <a:prstGeom prst="rect">
            <a:avLst/>
          </a:prstGeom>
        </p:spPr>
        <p:txBody>
          <a:bodyPr wrap="none">
            <a:spAutoFit/>
          </a:bodyPr>
          <a:lstStyle/>
          <a:p>
            <a:r>
              <a:rPr lang="en-US" sz="8000" dirty="0" smtClean="0"/>
              <a:t>=</a:t>
            </a:r>
            <a:endParaRPr lang="en-US" sz="8000" dirty="0"/>
          </a:p>
        </p:txBody>
      </p:sp>
      <p:sp>
        <p:nvSpPr>
          <p:cNvPr id="2" name="Rectangle 1"/>
          <p:cNvSpPr/>
          <p:nvPr/>
        </p:nvSpPr>
        <p:spPr>
          <a:xfrm>
            <a:off x="184731" y="2396659"/>
            <a:ext cx="11603547" cy="1077218"/>
          </a:xfrm>
          <a:prstGeom prst="rect">
            <a:avLst/>
          </a:prstGeom>
        </p:spPr>
        <p:txBody>
          <a:bodyPr wrap="square">
            <a:spAutoFit/>
          </a:bodyPr>
          <a:lstStyle/>
          <a:p>
            <a:r>
              <a:rPr lang="en-US" sz="1600" dirty="0" smtClean="0">
                <a:solidFill>
                  <a:srgbClr val="000000"/>
                </a:solidFill>
                <a:latin typeface="raleway"/>
              </a:rPr>
              <a:t>Since version 11, </a:t>
            </a:r>
            <a:r>
              <a:rPr lang="en-US" sz="1600" b="1" dirty="0" smtClean="0">
                <a:solidFill>
                  <a:srgbClr val="000000"/>
                </a:solidFill>
                <a:latin typeface="raleway"/>
              </a:rPr>
              <a:t>Oracle contributes some commercial features to OpenJDK community</a:t>
            </a:r>
            <a:r>
              <a:rPr lang="en-US" sz="1600" dirty="0" smtClean="0">
                <a:solidFill>
                  <a:srgbClr val="000000"/>
                </a:solidFill>
                <a:latin typeface="raleway"/>
              </a:rPr>
              <a:t>. Oracle JDK “commercial </a:t>
            </a:r>
            <a:r>
              <a:rPr lang="en-US" sz="1600" dirty="0">
                <a:solidFill>
                  <a:srgbClr val="000000"/>
                </a:solidFill>
                <a:latin typeface="raleway"/>
              </a:rPr>
              <a:t>features” such as </a:t>
            </a:r>
            <a:r>
              <a:rPr lang="en-US" sz="1600" dirty="0">
                <a:solidFill>
                  <a:srgbClr val="00B050"/>
                </a:solidFill>
                <a:latin typeface="raleway"/>
              </a:rPr>
              <a:t>Flight Recorder, Java Mission Control, and Application Class-Data Sharing, as well as the Z Garbage Collector</a:t>
            </a:r>
            <a:r>
              <a:rPr lang="en-US" sz="1600" dirty="0">
                <a:solidFill>
                  <a:srgbClr val="000000"/>
                </a:solidFill>
                <a:latin typeface="raleway"/>
              </a:rPr>
              <a:t>, are now available in OpenJDK. Therefore, </a:t>
            </a:r>
            <a:r>
              <a:rPr lang="en-US" sz="1600" b="1" dirty="0">
                <a:solidFill>
                  <a:srgbClr val="000000"/>
                </a:solidFill>
                <a:latin typeface="raleway"/>
              </a:rPr>
              <a:t>Oracle JDK and OpenJDK builds are essentially identical from Java 11 onward</a:t>
            </a:r>
            <a:r>
              <a:rPr lang="en-US" sz="1600" dirty="0">
                <a:solidFill>
                  <a:srgbClr val="000000"/>
                </a:solidFill>
                <a:latin typeface="raleway"/>
              </a:rPr>
              <a:t>.</a:t>
            </a:r>
            <a:endParaRPr lang="en-US" sz="1600" dirty="0"/>
          </a:p>
        </p:txBody>
      </p:sp>
      <p:sp>
        <p:nvSpPr>
          <p:cNvPr id="37" name="TextBox 36"/>
          <p:cNvSpPr txBox="1"/>
          <p:nvPr/>
        </p:nvSpPr>
        <p:spPr>
          <a:xfrm>
            <a:off x="456712" y="3505253"/>
            <a:ext cx="3355662" cy="1077218"/>
          </a:xfrm>
          <a:prstGeom prst="rect">
            <a:avLst/>
          </a:prstGeom>
          <a:noFill/>
        </p:spPr>
        <p:txBody>
          <a:bodyPr wrap="none" rtlCol="0">
            <a:spAutoFit/>
          </a:bodyPr>
          <a:lstStyle/>
          <a:p>
            <a:r>
              <a:rPr lang="en-US" sz="1600" dirty="0" smtClean="0"/>
              <a:t>Oracle JDK 11  </a:t>
            </a:r>
          </a:p>
          <a:p>
            <a:r>
              <a:rPr lang="en-US" sz="1600" dirty="0" smtClean="0"/>
              <a:t>    Binary Code License</a:t>
            </a:r>
          </a:p>
          <a:p>
            <a:r>
              <a:rPr lang="en-US" sz="1600" dirty="0" smtClean="0"/>
              <a:t>    Paid </a:t>
            </a:r>
          </a:p>
          <a:p>
            <a:r>
              <a:rPr lang="en-US" sz="1600" b="1" dirty="0" smtClean="0"/>
              <a:t>    LTS Support</a:t>
            </a:r>
            <a:r>
              <a:rPr lang="en-US" sz="1600" dirty="0" smtClean="0"/>
              <a:t> by Java SE Subscription</a:t>
            </a:r>
            <a:endParaRPr lang="en-US" sz="1600" dirty="0"/>
          </a:p>
        </p:txBody>
      </p:sp>
      <p:sp>
        <p:nvSpPr>
          <p:cNvPr id="40" name="TextBox 39"/>
          <p:cNvSpPr txBox="1"/>
          <p:nvPr/>
        </p:nvSpPr>
        <p:spPr>
          <a:xfrm>
            <a:off x="3624037" y="3494389"/>
            <a:ext cx="7836697" cy="1077218"/>
          </a:xfrm>
          <a:prstGeom prst="rect">
            <a:avLst/>
          </a:prstGeom>
          <a:noFill/>
        </p:spPr>
        <p:txBody>
          <a:bodyPr wrap="none" rtlCol="0">
            <a:spAutoFit/>
          </a:bodyPr>
          <a:lstStyle/>
          <a:p>
            <a:r>
              <a:rPr lang="en-US" sz="1600" dirty="0"/>
              <a:t>Open </a:t>
            </a:r>
            <a:r>
              <a:rPr lang="en-US" sz="1600" dirty="0" smtClean="0"/>
              <a:t>11</a:t>
            </a:r>
          </a:p>
          <a:p>
            <a:r>
              <a:rPr lang="en-US" sz="1600" dirty="0" smtClean="0"/>
              <a:t>    GPL v2</a:t>
            </a:r>
          </a:p>
          <a:p>
            <a:r>
              <a:rPr lang="en-US" sz="1600" dirty="0" smtClean="0"/>
              <a:t>    Free</a:t>
            </a:r>
          </a:p>
          <a:p>
            <a:r>
              <a:rPr lang="en-US" sz="1600" dirty="0" smtClean="0"/>
              <a:t>    </a:t>
            </a:r>
            <a:r>
              <a:rPr lang="en-US" sz="1600" b="1" dirty="0" smtClean="0"/>
              <a:t>LTS Support </a:t>
            </a:r>
            <a:r>
              <a:rPr lang="en-US" sz="1600" dirty="0" smtClean="0"/>
              <a:t>by Amazon Corretto, AtoptOpen JDK (Prebuilt OpenJDK), RedHat Open JDK .. </a:t>
            </a:r>
            <a:endParaRPr lang="en-US" sz="1600" dirty="0"/>
          </a:p>
        </p:txBody>
      </p:sp>
      <p:sp>
        <p:nvSpPr>
          <p:cNvPr id="5" name="Rectangle 4"/>
          <p:cNvSpPr/>
          <p:nvPr/>
        </p:nvSpPr>
        <p:spPr>
          <a:xfrm>
            <a:off x="286898" y="4786143"/>
            <a:ext cx="11735287" cy="1815882"/>
          </a:xfrm>
          <a:prstGeom prst="rect">
            <a:avLst/>
          </a:prstGeom>
        </p:spPr>
        <p:txBody>
          <a:bodyPr wrap="square">
            <a:spAutoFit/>
          </a:bodyPr>
          <a:lstStyle/>
          <a:p>
            <a:r>
              <a:rPr lang="en-US" sz="1400" b="1" dirty="0" smtClean="0">
                <a:solidFill>
                  <a:srgbClr val="000000"/>
                </a:solidFill>
                <a:latin typeface="raleway"/>
              </a:rPr>
              <a:t>Main differences between Oracle JDK 11 (A) and Open JDK 11 (B)</a:t>
            </a:r>
          </a:p>
          <a:p>
            <a:pPr>
              <a:buFont typeface="Arial" panose="020B0604020202020204" pitchFamily="34" charset="0"/>
              <a:buChar char="•"/>
            </a:pPr>
            <a:r>
              <a:rPr lang="en-US" sz="1400" dirty="0" smtClean="0">
                <a:solidFill>
                  <a:srgbClr val="000000"/>
                </a:solidFill>
                <a:latin typeface="raleway"/>
              </a:rPr>
              <a:t>  </a:t>
            </a:r>
            <a:r>
              <a:rPr lang="en-US" sz="1400" b="1" dirty="0" smtClean="0">
                <a:solidFill>
                  <a:srgbClr val="000000"/>
                </a:solidFill>
                <a:latin typeface="raleway"/>
              </a:rPr>
              <a:t>(A)</a:t>
            </a:r>
            <a:r>
              <a:rPr lang="en-US" sz="1400" dirty="0" smtClean="0">
                <a:solidFill>
                  <a:srgbClr val="000000"/>
                </a:solidFill>
                <a:latin typeface="raleway"/>
              </a:rPr>
              <a:t> </a:t>
            </a:r>
            <a:r>
              <a:rPr lang="en-US" sz="1400" dirty="0" smtClean="0">
                <a:solidFill>
                  <a:srgbClr val="00B0F0"/>
                </a:solidFill>
                <a:latin typeface="raleway"/>
              </a:rPr>
              <a:t> emits a </a:t>
            </a:r>
            <a:r>
              <a:rPr lang="en-US" sz="1400" dirty="0">
                <a:solidFill>
                  <a:srgbClr val="00B0F0"/>
                </a:solidFill>
                <a:latin typeface="raleway"/>
              </a:rPr>
              <a:t>warning</a:t>
            </a:r>
            <a:r>
              <a:rPr lang="en-US" sz="1400" dirty="0">
                <a:solidFill>
                  <a:srgbClr val="000000"/>
                </a:solidFill>
                <a:latin typeface="raleway"/>
              </a:rPr>
              <a:t> when using the </a:t>
            </a:r>
            <a:r>
              <a:rPr lang="en-US" sz="1400" i="1" dirty="0">
                <a:solidFill>
                  <a:srgbClr val="00B0F0"/>
                </a:solidFill>
                <a:latin typeface="raleway"/>
              </a:rPr>
              <a:t>-XX:+</a:t>
            </a:r>
            <a:r>
              <a:rPr lang="en-US" sz="1400" i="1" dirty="0" err="1">
                <a:solidFill>
                  <a:srgbClr val="00B0F0"/>
                </a:solidFill>
                <a:latin typeface="raleway"/>
              </a:rPr>
              <a:t>UnlockCommercialFeatures</a:t>
            </a:r>
            <a:r>
              <a:rPr lang="en-US" sz="1400" dirty="0">
                <a:solidFill>
                  <a:srgbClr val="00B0F0"/>
                </a:solidFill>
                <a:latin typeface="raleway"/>
              </a:rPr>
              <a:t> </a:t>
            </a:r>
            <a:r>
              <a:rPr lang="en-US" sz="1400" dirty="0">
                <a:solidFill>
                  <a:srgbClr val="000000"/>
                </a:solidFill>
                <a:latin typeface="raleway"/>
              </a:rPr>
              <a:t>option</a:t>
            </a:r>
            <a:r>
              <a:rPr lang="en-US" sz="1400" dirty="0" smtClean="0">
                <a:solidFill>
                  <a:srgbClr val="000000"/>
                </a:solidFill>
                <a:latin typeface="raleway"/>
              </a:rPr>
              <a:t>, with</a:t>
            </a:r>
            <a:r>
              <a:rPr lang="en-US" sz="1400" b="1" dirty="0" smtClean="0">
                <a:solidFill>
                  <a:srgbClr val="000000"/>
                </a:solidFill>
                <a:latin typeface="raleway"/>
              </a:rPr>
              <a:t> (B)</a:t>
            </a:r>
            <a:r>
              <a:rPr lang="en-US" sz="1400" dirty="0" smtClean="0">
                <a:solidFill>
                  <a:srgbClr val="000000"/>
                </a:solidFill>
                <a:latin typeface="raleway"/>
              </a:rPr>
              <a:t> builds this </a:t>
            </a:r>
            <a:r>
              <a:rPr lang="en-US" sz="1400" dirty="0">
                <a:solidFill>
                  <a:srgbClr val="000000"/>
                </a:solidFill>
                <a:latin typeface="raleway"/>
              </a:rPr>
              <a:t>option results in an </a:t>
            </a:r>
            <a:r>
              <a:rPr lang="en-US" sz="1400" dirty="0">
                <a:solidFill>
                  <a:srgbClr val="00B0F0"/>
                </a:solidFill>
                <a:latin typeface="raleway"/>
              </a:rPr>
              <a:t>error</a:t>
            </a:r>
          </a:p>
          <a:p>
            <a:pPr>
              <a:buFont typeface="Arial" panose="020B0604020202020204" pitchFamily="34" charset="0"/>
              <a:buChar char="•"/>
            </a:pPr>
            <a:r>
              <a:rPr lang="en-US" sz="1400" dirty="0" smtClean="0">
                <a:solidFill>
                  <a:srgbClr val="000000"/>
                </a:solidFill>
                <a:latin typeface="raleway"/>
              </a:rPr>
              <a:t>  </a:t>
            </a:r>
            <a:r>
              <a:rPr lang="en-US" sz="1400" b="1" dirty="0" smtClean="0">
                <a:solidFill>
                  <a:srgbClr val="000000"/>
                </a:solidFill>
                <a:latin typeface="raleway"/>
              </a:rPr>
              <a:t>(A)</a:t>
            </a:r>
            <a:r>
              <a:rPr lang="en-US" sz="1400" dirty="0" smtClean="0">
                <a:solidFill>
                  <a:srgbClr val="000000"/>
                </a:solidFill>
                <a:latin typeface="raleway"/>
              </a:rPr>
              <a:t> offers</a:t>
            </a:r>
            <a:r>
              <a:rPr lang="en-US" sz="1400" dirty="0">
                <a:solidFill>
                  <a:srgbClr val="000000"/>
                </a:solidFill>
                <a:latin typeface="raleway"/>
              </a:rPr>
              <a:t> a configuration to provide usage log data to the “Advanced Management Console” tool</a:t>
            </a:r>
          </a:p>
          <a:p>
            <a:pPr>
              <a:buFont typeface="Arial" panose="020B0604020202020204" pitchFamily="34" charset="0"/>
              <a:buChar char="•"/>
            </a:pPr>
            <a:r>
              <a:rPr lang="en-US" sz="1400" dirty="0" smtClean="0">
                <a:solidFill>
                  <a:srgbClr val="000000"/>
                </a:solidFill>
                <a:latin typeface="raleway"/>
              </a:rPr>
              <a:t>  </a:t>
            </a:r>
            <a:r>
              <a:rPr lang="en-US" sz="1400" b="1" dirty="0" smtClean="0">
                <a:solidFill>
                  <a:srgbClr val="000000"/>
                </a:solidFill>
                <a:latin typeface="raleway"/>
              </a:rPr>
              <a:t>(A)</a:t>
            </a:r>
            <a:r>
              <a:rPr lang="en-US" sz="1400" dirty="0" smtClean="0">
                <a:solidFill>
                  <a:srgbClr val="000000"/>
                </a:solidFill>
                <a:latin typeface="raleway"/>
              </a:rPr>
              <a:t> required </a:t>
            </a:r>
            <a:r>
              <a:rPr lang="en-US" sz="1400" dirty="0">
                <a:solidFill>
                  <a:srgbClr val="000000"/>
                </a:solidFill>
                <a:latin typeface="raleway"/>
              </a:rPr>
              <a:t>third party cryptographic providers to be signed by a known certificate, while cryptography framework in </a:t>
            </a:r>
            <a:r>
              <a:rPr lang="en-US" sz="1400" b="1" dirty="0" smtClean="0">
                <a:solidFill>
                  <a:srgbClr val="000000"/>
                </a:solidFill>
                <a:latin typeface="raleway"/>
              </a:rPr>
              <a:t>(B)</a:t>
            </a:r>
            <a:r>
              <a:rPr lang="en-US" sz="1400" dirty="0" smtClean="0">
                <a:solidFill>
                  <a:srgbClr val="000000"/>
                </a:solidFill>
                <a:latin typeface="raleway"/>
              </a:rPr>
              <a:t> </a:t>
            </a:r>
            <a:r>
              <a:rPr lang="en-US" sz="1400" dirty="0">
                <a:solidFill>
                  <a:srgbClr val="000000"/>
                </a:solidFill>
                <a:latin typeface="raleway"/>
              </a:rPr>
              <a:t>has an open cryptographic interface, which means there is no restriction as to which providers can be </a:t>
            </a:r>
            <a:r>
              <a:rPr lang="en-US" sz="1400" dirty="0" smtClean="0">
                <a:solidFill>
                  <a:srgbClr val="000000"/>
                </a:solidFill>
                <a:latin typeface="raleway"/>
              </a:rPr>
              <a:t>used </a:t>
            </a:r>
            <a:endParaRPr lang="en-US" sz="1400" dirty="0">
              <a:solidFill>
                <a:srgbClr val="000000"/>
              </a:solidFill>
              <a:latin typeface="raleway"/>
            </a:endParaRPr>
          </a:p>
          <a:p>
            <a:pPr>
              <a:buFont typeface="Arial" panose="020B0604020202020204" pitchFamily="34" charset="0"/>
              <a:buChar char="•"/>
            </a:pPr>
            <a:r>
              <a:rPr lang="en-US" sz="1400" dirty="0" smtClean="0">
                <a:solidFill>
                  <a:srgbClr val="000000"/>
                </a:solidFill>
                <a:latin typeface="raleway"/>
              </a:rPr>
              <a:t> </a:t>
            </a:r>
            <a:r>
              <a:rPr lang="en-US" sz="1400" b="1" dirty="0" smtClean="0">
                <a:solidFill>
                  <a:srgbClr val="000000"/>
                </a:solidFill>
                <a:latin typeface="raleway"/>
              </a:rPr>
              <a:t>(A)</a:t>
            </a:r>
            <a:r>
              <a:rPr lang="en-US" sz="1400" dirty="0" smtClean="0">
                <a:solidFill>
                  <a:srgbClr val="000000"/>
                </a:solidFill>
                <a:latin typeface="raleway"/>
              </a:rPr>
              <a:t> </a:t>
            </a:r>
            <a:r>
              <a:rPr lang="en-US" sz="1400" dirty="0">
                <a:solidFill>
                  <a:srgbClr val="000000"/>
                </a:solidFill>
                <a:latin typeface="raleway"/>
              </a:rPr>
              <a:t>will continue to include installers, branding, and JRE packaging, whereas </a:t>
            </a:r>
            <a:r>
              <a:rPr lang="en-US" sz="1400" b="1" dirty="0" smtClean="0">
                <a:solidFill>
                  <a:srgbClr val="000000"/>
                </a:solidFill>
                <a:latin typeface="raleway"/>
              </a:rPr>
              <a:t>(B)</a:t>
            </a:r>
            <a:r>
              <a:rPr lang="en-US" sz="1400" dirty="0" smtClean="0">
                <a:solidFill>
                  <a:srgbClr val="000000"/>
                </a:solidFill>
                <a:latin typeface="raleway"/>
              </a:rPr>
              <a:t> </a:t>
            </a:r>
            <a:r>
              <a:rPr lang="en-US" sz="1400" dirty="0">
                <a:solidFill>
                  <a:srgbClr val="000000"/>
                </a:solidFill>
                <a:latin typeface="raleway"/>
              </a:rPr>
              <a:t>builds are currently available as </a:t>
            </a:r>
            <a:r>
              <a:rPr lang="en-US" sz="1400" i="1" dirty="0">
                <a:solidFill>
                  <a:srgbClr val="000000"/>
                </a:solidFill>
                <a:latin typeface="raleway"/>
              </a:rPr>
              <a:t>zip</a:t>
            </a:r>
            <a:r>
              <a:rPr lang="en-US" sz="1400" dirty="0">
                <a:solidFill>
                  <a:srgbClr val="000000"/>
                </a:solidFill>
                <a:latin typeface="raleway"/>
              </a:rPr>
              <a:t> and </a:t>
            </a:r>
            <a:r>
              <a:rPr lang="en-US" sz="1400" i="1" dirty="0">
                <a:solidFill>
                  <a:srgbClr val="000000"/>
                </a:solidFill>
                <a:latin typeface="raleway"/>
              </a:rPr>
              <a:t>tar.gz</a:t>
            </a:r>
            <a:r>
              <a:rPr lang="en-US" sz="1400" dirty="0">
                <a:solidFill>
                  <a:srgbClr val="000000"/>
                </a:solidFill>
                <a:latin typeface="raleway"/>
              </a:rPr>
              <a:t> files</a:t>
            </a:r>
          </a:p>
          <a:p>
            <a:pPr>
              <a:buFont typeface="Arial" panose="020B0604020202020204" pitchFamily="34" charset="0"/>
              <a:buChar char="•"/>
            </a:pPr>
            <a:r>
              <a:rPr lang="en-US" sz="1400" dirty="0" smtClean="0">
                <a:solidFill>
                  <a:srgbClr val="000000"/>
                </a:solidFill>
                <a:latin typeface="raleway"/>
              </a:rPr>
              <a:t>  The</a:t>
            </a:r>
            <a:r>
              <a:rPr lang="en-US" sz="1400" dirty="0">
                <a:solidFill>
                  <a:srgbClr val="00B0F0"/>
                </a:solidFill>
                <a:latin typeface="raleway"/>
              </a:rPr>
              <a:t> </a:t>
            </a:r>
            <a:r>
              <a:rPr lang="en-US" sz="1400" i="1" dirty="0" err="1">
                <a:solidFill>
                  <a:srgbClr val="00B0F0"/>
                </a:solidFill>
                <a:latin typeface="raleway"/>
              </a:rPr>
              <a:t>javac</a:t>
            </a:r>
            <a:r>
              <a:rPr lang="en-US" sz="1400" i="1" dirty="0">
                <a:solidFill>
                  <a:srgbClr val="00B0F0"/>
                </a:solidFill>
                <a:latin typeface="raleway"/>
              </a:rPr>
              <a:t> –release</a:t>
            </a:r>
            <a:r>
              <a:rPr lang="en-US" sz="1400" dirty="0">
                <a:solidFill>
                  <a:srgbClr val="000000"/>
                </a:solidFill>
                <a:latin typeface="raleway"/>
              </a:rPr>
              <a:t> command behaves differently for the Java 9 and </a:t>
            </a:r>
            <a:r>
              <a:rPr lang="en-US" sz="1400" dirty="0" smtClean="0">
                <a:solidFill>
                  <a:srgbClr val="000000"/>
                </a:solidFill>
                <a:latin typeface="raleway"/>
              </a:rPr>
              <a:t>10 </a:t>
            </a:r>
            <a:r>
              <a:rPr lang="en-US" sz="1400" dirty="0">
                <a:solidFill>
                  <a:srgbClr val="000000"/>
                </a:solidFill>
                <a:latin typeface="raleway"/>
              </a:rPr>
              <a:t>targets due to the presence of some additional modules in </a:t>
            </a:r>
            <a:r>
              <a:rPr lang="en-US" sz="1400" dirty="0" smtClean="0">
                <a:solidFill>
                  <a:srgbClr val="000000"/>
                </a:solidFill>
                <a:latin typeface="raleway"/>
              </a:rPr>
              <a:t>(</a:t>
            </a:r>
            <a:r>
              <a:rPr lang="en-US" sz="1400" b="1" dirty="0" smtClean="0">
                <a:solidFill>
                  <a:srgbClr val="000000"/>
                </a:solidFill>
                <a:latin typeface="raleway"/>
              </a:rPr>
              <a:t>A)’s</a:t>
            </a:r>
            <a:r>
              <a:rPr lang="en-US" sz="1400" dirty="0" smtClean="0">
                <a:solidFill>
                  <a:srgbClr val="000000"/>
                </a:solidFill>
                <a:latin typeface="raleway"/>
              </a:rPr>
              <a:t> </a:t>
            </a:r>
            <a:r>
              <a:rPr lang="en-US" sz="1400" dirty="0">
                <a:solidFill>
                  <a:srgbClr val="000000"/>
                </a:solidFill>
                <a:latin typeface="raleway"/>
              </a:rPr>
              <a:t>release</a:t>
            </a:r>
          </a:p>
          <a:p>
            <a:pPr>
              <a:buFont typeface="Arial" panose="020B0604020202020204" pitchFamily="34" charset="0"/>
              <a:buChar char="•"/>
            </a:pPr>
            <a:r>
              <a:rPr lang="en-US" sz="1400" dirty="0" smtClean="0">
                <a:solidFill>
                  <a:srgbClr val="000000"/>
                </a:solidFill>
                <a:latin typeface="raleway"/>
              </a:rPr>
              <a:t>  The </a:t>
            </a:r>
            <a:r>
              <a:rPr lang="en-US" sz="1400" dirty="0">
                <a:solidFill>
                  <a:srgbClr val="000000"/>
                </a:solidFill>
                <a:latin typeface="raleway"/>
              </a:rPr>
              <a:t>output of the</a:t>
            </a:r>
            <a:r>
              <a:rPr lang="en-US" sz="1400" dirty="0">
                <a:solidFill>
                  <a:srgbClr val="00B0F0"/>
                </a:solidFill>
                <a:latin typeface="raleway"/>
              </a:rPr>
              <a:t> </a:t>
            </a:r>
            <a:r>
              <a:rPr lang="en-US" sz="1400" i="1" dirty="0">
                <a:solidFill>
                  <a:srgbClr val="00B0F0"/>
                </a:solidFill>
                <a:latin typeface="raleway"/>
              </a:rPr>
              <a:t>java –version</a:t>
            </a:r>
            <a:r>
              <a:rPr lang="en-US" sz="1400" dirty="0">
                <a:solidFill>
                  <a:srgbClr val="000000"/>
                </a:solidFill>
                <a:latin typeface="raleway"/>
              </a:rPr>
              <a:t> and </a:t>
            </a:r>
            <a:r>
              <a:rPr lang="en-US" sz="1400" i="1" dirty="0">
                <a:solidFill>
                  <a:srgbClr val="00B0F0"/>
                </a:solidFill>
                <a:latin typeface="raleway"/>
              </a:rPr>
              <a:t>java -</a:t>
            </a:r>
            <a:r>
              <a:rPr lang="en-US" sz="1400" i="1" dirty="0" err="1">
                <a:solidFill>
                  <a:srgbClr val="00B0F0"/>
                </a:solidFill>
                <a:latin typeface="raleway"/>
              </a:rPr>
              <a:t>fullversion</a:t>
            </a:r>
            <a:r>
              <a:rPr lang="en-US" sz="1400" dirty="0">
                <a:solidFill>
                  <a:srgbClr val="000000"/>
                </a:solidFill>
                <a:latin typeface="raleway"/>
              </a:rPr>
              <a:t> commands will distinguish Oracle's builds from OpenJDK builds</a:t>
            </a:r>
            <a:endParaRPr lang="en-US" sz="1400" b="0" i="0" dirty="0">
              <a:solidFill>
                <a:srgbClr val="000000"/>
              </a:solidFill>
              <a:effectLst/>
              <a:latin typeface="raleway"/>
            </a:endParaRPr>
          </a:p>
        </p:txBody>
      </p:sp>
      <p:sp>
        <p:nvSpPr>
          <p:cNvPr id="7" name="Rectangle 6"/>
          <p:cNvSpPr/>
          <p:nvPr/>
        </p:nvSpPr>
        <p:spPr>
          <a:xfrm>
            <a:off x="6420998" y="480009"/>
            <a:ext cx="5601187" cy="369332"/>
          </a:xfrm>
          <a:prstGeom prst="rect">
            <a:avLst/>
          </a:prstGeom>
        </p:spPr>
        <p:txBody>
          <a:bodyPr wrap="square">
            <a:spAutoFit/>
          </a:bodyPr>
          <a:lstStyle/>
          <a:p>
            <a:r>
              <a:rPr lang="en-US" b="1" dirty="0">
                <a:solidFill>
                  <a:srgbClr val="404040"/>
                </a:solidFill>
                <a:latin typeface="Gotham-Bold"/>
              </a:rPr>
              <a:t>Goal</a:t>
            </a:r>
            <a:r>
              <a:rPr lang="en-US" dirty="0">
                <a:solidFill>
                  <a:srgbClr val="404040"/>
                </a:solidFill>
                <a:latin typeface="Gotham-Light"/>
              </a:rPr>
              <a:t>: convergence </a:t>
            </a:r>
            <a:r>
              <a:rPr lang="en-US" dirty="0" smtClean="0">
                <a:solidFill>
                  <a:srgbClr val="404040"/>
                </a:solidFill>
                <a:latin typeface="Gotham-Light"/>
              </a:rPr>
              <a:t>of Oracle </a:t>
            </a:r>
            <a:r>
              <a:rPr lang="en-US" dirty="0">
                <a:solidFill>
                  <a:srgbClr val="404040"/>
                </a:solidFill>
                <a:latin typeface="Gotham-Light"/>
              </a:rPr>
              <a:t>&amp; </a:t>
            </a:r>
            <a:r>
              <a:rPr lang="en-US" dirty="0" smtClean="0">
                <a:solidFill>
                  <a:srgbClr val="404040"/>
                </a:solidFill>
                <a:latin typeface="Gotham-Light"/>
              </a:rPr>
              <a:t>OpenJDK codebases</a:t>
            </a:r>
            <a:endParaRPr lang="en-US" dirty="0"/>
          </a:p>
        </p:txBody>
      </p:sp>
      <p:sp>
        <p:nvSpPr>
          <p:cNvPr id="8" name="Rectangle 7"/>
          <p:cNvSpPr/>
          <p:nvPr/>
        </p:nvSpPr>
        <p:spPr>
          <a:xfrm>
            <a:off x="6420998" y="140993"/>
            <a:ext cx="3633770" cy="923330"/>
          </a:xfrm>
          <a:prstGeom prst="rect">
            <a:avLst/>
          </a:prstGeom>
        </p:spPr>
        <p:txBody>
          <a:bodyPr wrap="square">
            <a:spAutoFit/>
          </a:bodyPr>
          <a:lstStyle/>
          <a:p>
            <a:r>
              <a:rPr lang="en-US" b="1" i="1" dirty="0">
                <a:solidFill>
                  <a:schemeClr val="accent6">
                    <a:lumMod val="50000"/>
                  </a:schemeClr>
                </a:solidFill>
              </a:rPr>
              <a:t>JAVA 10 – Last free version of JDK</a:t>
            </a:r>
          </a:p>
          <a:p>
            <a:r>
              <a:rPr lang="en-US" b="1" i="1" dirty="0"/>
              <a:t> </a:t>
            </a:r>
          </a:p>
          <a:p>
            <a:endParaRPr lang="en-US" b="1" i="1" dirty="0"/>
          </a:p>
        </p:txBody>
      </p:sp>
      <p:sp>
        <p:nvSpPr>
          <p:cNvPr id="41" name="Subtitle 2"/>
          <p:cNvSpPr txBox="1">
            <a:spLocks/>
          </p:cNvSpPr>
          <p:nvPr/>
        </p:nvSpPr>
        <p:spPr>
          <a:xfrm>
            <a:off x="345452" y="219271"/>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i="1" dirty="0" smtClean="0">
                <a:solidFill>
                  <a:schemeClr val="accent6">
                    <a:lumMod val="50000"/>
                  </a:schemeClr>
                </a:solidFill>
              </a:rPr>
              <a:t>JAVA 8 and Beyond</a:t>
            </a:r>
          </a:p>
          <a:p>
            <a:pPr algn="l"/>
            <a:r>
              <a:rPr lang="en-US" sz="3600" b="1" i="1" dirty="0" smtClean="0"/>
              <a:t> </a:t>
            </a:r>
          </a:p>
          <a:p>
            <a:pPr algn="l"/>
            <a:endParaRPr lang="en-US" sz="3600" b="1" i="1" dirty="0"/>
          </a:p>
        </p:txBody>
      </p:sp>
    </p:spTree>
    <p:extLst>
      <p:ext uri="{BB962C8B-B14F-4D97-AF65-F5344CB8AC3E}">
        <p14:creationId xmlns:p14="http://schemas.microsoft.com/office/powerpoint/2010/main" val="406832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131" y="919292"/>
            <a:ext cx="11137900" cy="1477328"/>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JVM Performance Improvements </a:t>
            </a:r>
          </a:p>
          <a:p>
            <a:pPr marL="285750" indent="-285750">
              <a:buFontTx/>
              <a:buChar char="-"/>
            </a:pPr>
            <a:r>
              <a:rPr lang="en-US" altLang="en-US" dirty="0" smtClean="0"/>
              <a:t>G1GC: look Java 9. In Java 9 G1GC is serial full GC </a:t>
            </a:r>
          </a:p>
          <a:p>
            <a:pPr marL="285750" indent="-285750">
              <a:buFontTx/>
              <a:buChar char="-"/>
            </a:pPr>
            <a:r>
              <a:rPr lang="en-US" altLang="en-US" dirty="0" smtClean="0"/>
              <a:t>Java 10, G1GC became parallel full GC:   </a:t>
            </a:r>
            <a:r>
              <a:rPr lang="en-US" b="1" dirty="0"/>
              <a:t>-</a:t>
            </a:r>
            <a:r>
              <a:rPr lang="en-US" b="1" dirty="0" err="1" smtClean="0"/>
              <a:t>XX:ParallelGCThreads</a:t>
            </a:r>
            <a:endParaRPr lang="en-US" b="1" dirty="0" smtClean="0"/>
          </a:p>
          <a:p>
            <a:pPr marL="285750" indent="-285750">
              <a:buFontTx/>
              <a:buChar char="-"/>
            </a:pPr>
            <a:endParaRPr lang="en-US" altLang="en-US" b="1" dirty="0" smtClean="0"/>
          </a:p>
          <a:p>
            <a:pPr marL="285750" indent="-285750">
              <a:buFontTx/>
              <a:buChar char="-"/>
            </a:pPr>
            <a:endParaRPr lang="en-US" altLang="en-US" dirty="0"/>
          </a:p>
        </p:txBody>
      </p:sp>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10 </a:t>
            </a:r>
            <a:endParaRPr lang="en-US" sz="3600" dirty="0"/>
          </a:p>
        </p:txBody>
      </p:sp>
      <p:sp>
        <p:nvSpPr>
          <p:cNvPr id="46" name="TextBox 45"/>
          <p:cNvSpPr txBox="1"/>
          <p:nvPr/>
        </p:nvSpPr>
        <p:spPr>
          <a:xfrm>
            <a:off x="244765" y="1902947"/>
            <a:ext cx="11137900" cy="1200329"/>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Application Class Data Sharing – ACDS   (later in Java 12 improved) </a:t>
            </a:r>
          </a:p>
          <a:p>
            <a:pPr marL="285750" indent="-285750" eaLnBrk="0" fontAlgn="base" hangingPunct="0">
              <a:spcBef>
                <a:spcPct val="0"/>
              </a:spcBef>
              <a:spcAft>
                <a:spcPct val="0"/>
              </a:spcAft>
              <a:buFontTx/>
              <a:buChar char="-"/>
            </a:pPr>
            <a:r>
              <a:rPr lang="en-US" altLang="en-US" dirty="0" smtClean="0"/>
              <a:t>Improve VM start-up time (useful also running same code or repeated execution with multiple VMs )</a:t>
            </a:r>
          </a:p>
          <a:p>
            <a:pPr marL="285750" indent="-285750" eaLnBrk="0" fontAlgn="base" hangingPunct="0">
              <a:spcBef>
                <a:spcPct val="0"/>
              </a:spcBef>
              <a:spcAft>
                <a:spcPct val="0"/>
              </a:spcAft>
              <a:buFontTx/>
              <a:buChar char="-"/>
            </a:pPr>
            <a:r>
              <a:rPr lang="en-US" altLang="en-US" dirty="0" smtClean="0"/>
              <a:t>System Class Data Sharing: </a:t>
            </a:r>
            <a:r>
              <a:rPr lang="en-US" altLang="en-US" dirty="0" err="1" smtClean="0"/>
              <a:t>classes.jsa</a:t>
            </a:r>
            <a:r>
              <a:rPr lang="en-US" altLang="en-US" dirty="0" smtClean="0"/>
              <a:t>  (saves </a:t>
            </a:r>
            <a:r>
              <a:rPr lang="en-US" altLang="en-US" dirty="0" err="1" smtClean="0"/>
              <a:t>upto</a:t>
            </a:r>
            <a:r>
              <a:rPr lang="en-US" altLang="en-US" dirty="0" smtClean="0"/>
              <a:t> 10-30% startup time)</a:t>
            </a:r>
          </a:p>
          <a:p>
            <a:pPr marL="285750" indent="-285750" eaLnBrk="0" fontAlgn="base" hangingPunct="0">
              <a:spcBef>
                <a:spcPct val="0"/>
              </a:spcBef>
              <a:spcAft>
                <a:spcPct val="0"/>
              </a:spcAft>
              <a:buFontTx/>
              <a:buChar char="-"/>
            </a:pPr>
            <a:r>
              <a:rPr lang="en-US" altLang="en-US" dirty="0" smtClean="0">
                <a:hlinkClick r:id="rId3"/>
              </a:rPr>
              <a:t>Application Class Data </a:t>
            </a:r>
            <a:r>
              <a:rPr lang="en-US" altLang="en-US" dirty="0">
                <a:hlinkClick r:id="rId3"/>
              </a:rPr>
              <a:t>Sharing</a:t>
            </a:r>
            <a:r>
              <a:rPr lang="en-US" altLang="en-US" dirty="0"/>
              <a:t>: </a:t>
            </a:r>
            <a:r>
              <a:rPr lang="en-US" altLang="en-US" dirty="0" err="1" smtClean="0"/>
              <a:t>myApp.jsa</a:t>
            </a:r>
            <a:r>
              <a:rPr lang="en-US" altLang="en-US" dirty="0" smtClean="0"/>
              <a:t>, need a extracted class list first:  </a:t>
            </a:r>
            <a:r>
              <a:rPr lang="en-US" dirty="0"/>
              <a:t>-</a:t>
            </a:r>
            <a:r>
              <a:rPr lang="en-US" dirty="0" err="1" smtClean="0"/>
              <a:t>XX:DumpLoadedClassList</a:t>
            </a:r>
            <a:r>
              <a:rPr lang="en-US" dirty="0" smtClean="0"/>
              <a:t>=</a:t>
            </a:r>
            <a:r>
              <a:rPr lang="en-US" dirty="0" err="1" smtClean="0"/>
              <a:t>myApp.lst</a:t>
            </a:r>
            <a:endParaRPr lang="en-US" altLang="en-US" dirty="0"/>
          </a:p>
        </p:txBody>
      </p:sp>
      <p:sp>
        <p:nvSpPr>
          <p:cNvPr id="48" name="TextBox 47"/>
          <p:cNvSpPr txBox="1"/>
          <p:nvPr/>
        </p:nvSpPr>
        <p:spPr>
          <a:xfrm>
            <a:off x="244765" y="3281646"/>
            <a:ext cx="11137900" cy="369332"/>
          </a:xfrm>
          <a:prstGeom prst="rect">
            <a:avLst/>
          </a:prstGeom>
          <a:noFill/>
        </p:spPr>
        <p:txBody>
          <a:bodyPr wrap="square" rtlCol="0">
            <a:spAutoFit/>
          </a:bodyPr>
          <a:lstStyle/>
          <a:p>
            <a:pPr eaLnBrk="0" fontAlgn="base" hangingPunct="0">
              <a:spcBef>
                <a:spcPct val="0"/>
              </a:spcBef>
              <a:spcAft>
                <a:spcPct val="0"/>
              </a:spcAft>
            </a:pPr>
            <a:r>
              <a:rPr lang="en-US" dirty="0" smtClean="0">
                <a:solidFill>
                  <a:srgbClr val="395DA1"/>
                </a:solidFill>
                <a:latin typeface="Consolas" panose="020B0609020204030204" pitchFamily="49" charset="0"/>
              </a:rPr>
              <a:t>Improved Docker Container Awareness: </a:t>
            </a:r>
            <a:r>
              <a:rPr lang="en-US" dirty="0"/>
              <a:t>Query container instead of host </a:t>
            </a:r>
            <a:r>
              <a:rPr lang="en-US" dirty="0" smtClean="0"/>
              <a:t>OS</a:t>
            </a:r>
            <a:r>
              <a:rPr lang="en-US" dirty="0" smtClean="0">
                <a:solidFill>
                  <a:srgbClr val="395DA1"/>
                </a:solidFill>
                <a:latin typeface="Consolas" panose="020B0609020204030204" pitchFamily="49" charset="0"/>
              </a:rPr>
              <a:t> </a:t>
            </a:r>
            <a:endParaRPr lang="en-US" altLang="en-US" dirty="0"/>
          </a:p>
        </p:txBody>
      </p:sp>
      <p:sp>
        <p:nvSpPr>
          <p:cNvPr id="49" name="TextBox 48"/>
          <p:cNvSpPr txBox="1"/>
          <p:nvPr/>
        </p:nvSpPr>
        <p:spPr>
          <a:xfrm>
            <a:off x="244765" y="3829348"/>
            <a:ext cx="5499588" cy="2677656"/>
          </a:xfrm>
          <a:prstGeom prst="rect">
            <a:avLst/>
          </a:prstGeom>
          <a:noFill/>
        </p:spPr>
        <p:txBody>
          <a:bodyPr wrap="square" rtlCol="0">
            <a:spAutoFit/>
          </a:bodyPr>
          <a:lstStyle/>
          <a:p>
            <a:r>
              <a:rPr lang="en-US" altLang="en-US" dirty="0" smtClean="0">
                <a:solidFill>
                  <a:srgbClr val="395DA1"/>
                </a:solidFill>
                <a:latin typeface="Consolas" panose="020B0609020204030204" pitchFamily="49" charset="0"/>
              </a:rPr>
              <a:t>Optional class improvement: </a:t>
            </a:r>
          </a:p>
          <a:p>
            <a:endParaRPr lang="en-US" altLang="en-US" dirty="0">
              <a:solidFill>
                <a:srgbClr val="395DA1"/>
              </a:solidFill>
              <a:latin typeface="Consolas" panose="020B0609020204030204" pitchFamily="49" charset="0"/>
            </a:endParaRPr>
          </a:p>
          <a:p>
            <a:r>
              <a:rPr lang="en-US" altLang="en-US" sz="1200" b="1" dirty="0" err="1" smtClean="0">
                <a:solidFill>
                  <a:srgbClr val="395DA1"/>
                </a:solidFill>
                <a:latin typeface="Consolas" panose="020B0609020204030204" pitchFamily="49" charset="0"/>
              </a:rPr>
              <a:t>orElseThrow</a:t>
            </a:r>
            <a:r>
              <a:rPr lang="en-US" altLang="en-US" sz="1200" b="1" dirty="0" smtClean="0">
                <a:solidFill>
                  <a:srgbClr val="395DA1"/>
                </a:solidFill>
                <a:latin typeface="Consolas" panose="020B0609020204030204" pitchFamily="49" charset="0"/>
              </a:rPr>
              <a:t> </a:t>
            </a:r>
            <a:r>
              <a:rPr lang="en-US" altLang="en-US" sz="1200" dirty="0">
                <a:solidFill>
                  <a:srgbClr val="395DA1"/>
                </a:solidFill>
                <a:latin typeface="Consolas" panose="020B0609020204030204" pitchFamily="49" charset="0"/>
              </a:rPr>
              <a:t>-  </a:t>
            </a:r>
            <a:r>
              <a:rPr lang="en-US" altLang="en-US" sz="1200" dirty="0" err="1">
                <a:solidFill>
                  <a:srgbClr val="395DA1"/>
                </a:solidFill>
                <a:latin typeface="Consolas" panose="020B0609020204030204" pitchFamily="49" charset="0"/>
              </a:rPr>
              <a:t>java.util.Optional</a:t>
            </a:r>
            <a:r>
              <a:rPr lang="en-US" altLang="en-US" sz="1200" dirty="0">
                <a:solidFill>
                  <a:srgbClr val="395DA1"/>
                </a:solidFill>
                <a:latin typeface="Consolas" panose="020B0609020204030204" pitchFamily="49" charset="0"/>
              </a:rPr>
              <a:t>, </a:t>
            </a:r>
            <a:r>
              <a:rPr lang="en-US" altLang="en-US" sz="1200" dirty="0" err="1">
                <a:solidFill>
                  <a:srgbClr val="395DA1"/>
                </a:solidFill>
                <a:latin typeface="Consolas" panose="020B0609020204030204" pitchFamily="49" charset="0"/>
              </a:rPr>
              <a:t>java.util.OptionalDouble</a:t>
            </a:r>
            <a:r>
              <a:rPr lang="en-US" altLang="en-US" sz="1200" dirty="0">
                <a:solidFill>
                  <a:srgbClr val="395DA1"/>
                </a:solidFill>
                <a:latin typeface="Consolas" panose="020B0609020204030204" pitchFamily="49" charset="0"/>
              </a:rPr>
              <a:t>, </a:t>
            </a:r>
            <a:r>
              <a:rPr lang="en-US" altLang="en-US" sz="1200" dirty="0" err="1">
                <a:solidFill>
                  <a:srgbClr val="395DA1"/>
                </a:solidFill>
                <a:latin typeface="Consolas" panose="020B0609020204030204" pitchFamily="49" charset="0"/>
              </a:rPr>
              <a:t>java.util.OptionalInt</a:t>
            </a:r>
            <a:r>
              <a:rPr lang="en-US" altLang="en-US" sz="1200" dirty="0">
                <a:solidFill>
                  <a:srgbClr val="395DA1"/>
                </a:solidFill>
                <a:latin typeface="Consolas" panose="020B0609020204030204" pitchFamily="49" charset="0"/>
              </a:rPr>
              <a:t> and </a:t>
            </a:r>
            <a:r>
              <a:rPr lang="en-US" altLang="en-US" sz="1200" dirty="0" err="1">
                <a:solidFill>
                  <a:srgbClr val="395DA1"/>
                </a:solidFill>
                <a:latin typeface="Consolas" panose="020B0609020204030204" pitchFamily="49" charset="0"/>
              </a:rPr>
              <a:t>java.util.OptionalLong</a:t>
            </a:r>
            <a:r>
              <a:rPr lang="en-US" altLang="en-US" sz="1200" dirty="0">
                <a:solidFill>
                  <a:srgbClr val="395DA1"/>
                </a:solidFill>
                <a:latin typeface="Consolas" panose="020B0609020204030204" pitchFamily="49" charset="0"/>
              </a:rPr>
              <a:t> each got</a:t>
            </a:r>
            <a:br>
              <a:rPr lang="en-US" altLang="en-US" sz="1200" dirty="0">
                <a:solidFill>
                  <a:srgbClr val="395DA1"/>
                </a:solidFill>
                <a:latin typeface="Consolas" panose="020B0609020204030204" pitchFamily="49" charset="0"/>
              </a:rPr>
            </a:br>
            <a:r>
              <a:rPr lang="en-US" altLang="en-US" sz="1200" dirty="0" smtClean="0">
                <a:solidFill>
                  <a:srgbClr val="395DA1"/>
                </a:solidFill>
                <a:latin typeface="Consolas" panose="020B0609020204030204" pitchFamily="49" charset="0"/>
              </a:rPr>
              <a:t> a </a:t>
            </a:r>
            <a:r>
              <a:rPr lang="en-US" altLang="en-US" sz="1200" dirty="0">
                <a:solidFill>
                  <a:srgbClr val="395DA1"/>
                </a:solidFill>
                <a:latin typeface="Consolas" panose="020B0609020204030204" pitchFamily="49" charset="0"/>
              </a:rPr>
              <a:t>new method </a:t>
            </a:r>
            <a:r>
              <a:rPr lang="en-US" altLang="en-US" sz="1200" dirty="0" err="1">
                <a:solidFill>
                  <a:srgbClr val="395DA1"/>
                </a:solidFill>
                <a:latin typeface="Consolas" panose="020B0609020204030204" pitchFamily="49" charset="0"/>
              </a:rPr>
              <a:t>orElseThrow</a:t>
            </a:r>
            <a:r>
              <a:rPr lang="en-US" altLang="en-US" sz="1200" dirty="0" smtClean="0">
                <a:solidFill>
                  <a:srgbClr val="395DA1"/>
                </a:solidFill>
                <a:latin typeface="Consolas" panose="020B0609020204030204" pitchFamily="49" charset="0"/>
              </a:rPr>
              <a:t>()</a:t>
            </a:r>
          </a:p>
          <a:p>
            <a:endParaRPr lang="en-US" altLang="en-US" sz="1200" dirty="0">
              <a:solidFill>
                <a:srgbClr val="395DA1"/>
              </a:solidFill>
              <a:latin typeface="Consolas" panose="020B0609020204030204" pitchFamily="49" charset="0"/>
            </a:endParaRPr>
          </a:p>
          <a:p>
            <a:endParaRPr lang="en-US" altLang="en-US" sz="1200" dirty="0" smtClean="0">
              <a:solidFill>
                <a:srgbClr val="395DA1"/>
              </a:solidFill>
              <a:latin typeface="Consolas" panose="020B0609020204030204" pitchFamily="49" charset="0"/>
            </a:endParaRPr>
          </a:p>
          <a:p>
            <a:endParaRPr lang="en-US" altLang="en-US" sz="1200" dirty="0" smtClean="0">
              <a:solidFill>
                <a:srgbClr val="395DA1"/>
              </a:solidFill>
              <a:latin typeface="Consolas" panose="020B0609020204030204" pitchFamily="49" charset="0"/>
            </a:endParaRPr>
          </a:p>
          <a:p>
            <a:r>
              <a:rPr lang="en-US" altLang="en-US" dirty="0" smtClean="0">
                <a:solidFill>
                  <a:srgbClr val="395DA1"/>
                </a:solidFill>
                <a:latin typeface="Consolas" panose="020B0609020204030204" pitchFamily="49" charset="0"/>
              </a:rPr>
              <a:t>Unmodifiable Collectors: </a:t>
            </a:r>
          </a:p>
          <a:p>
            <a:endParaRPr lang="en-US" altLang="en-US" dirty="0">
              <a:solidFill>
                <a:srgbClr val="395DA1"/>
              </a:solidFill>
              <a:latin typeface="Consolas" panose="020B0609020204030204" pitchFamily="49" charset="0"/>
            </a:endParaRPr>
          </a:p>
          <a:p>
            <a:r>
              <a:rPr lang="en-US" altLang="en-US" sz="1200" dirty="0" smtClean="0">
                <a:solidFill>
                  <a:srgbClr val="395DA1"/>
                </a:solidFill>
                <a:latin typeface="Consolas" panose="020B0609020204030204" pitchFamily="49" charset="0"/>
              </a:rPr>
              <a:t>Unmodifiable collections – </a:t>
            </a:r>
            <a:r>
              <a:rPr lang="en-US" altLang="en-US" sz="1200" b="1" dirty="0" err="1" smtClean="0">
                <a:solidFill>
                  <a:srgbClr val="00B050"/>
                </a:solidFill>
                <a:latin typeface="Consolas" panose="020B0609020204030204" pitchFamily="49" charset="0"/>
              </a:rPr>
              <a:t>copyOf</a:t>
            </a:r>
            <a:r>
              <a:rPr lang="en-US" altLang="en-US" sz="1200" dirty="0" smtClean="0">
                <a:solidFill>
                  <a:srgbClr val="395DA1"/>
                </a:solidFill>
                <a:latin typeface="Consolas" panose="020B0609020204030204" pitchFamily="49" charset="0"/>
              </a:rPr>
              <a:t>() on List, Set, Map and </a:t>
            </a:r>
          </a:p>
          <a:p>
            <a:r>
              <a:rPr lang="en-US" altLang="en-US" sz="1200" dirty="0" err="1" smtClean="0">
                <a:solidFill>
                  <a:srgbClr val="0F467D"/>
                </a:solidFill>
                <a:latin typeface="Consolas" panose="020B0609020204030204" pitchFamily="49" charset="0"/>
              </a:rPr>
              <a:t>Collectors</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toUnmodifiableList</a:t>
            </a:r>
            <a:r>
              <a:rPr lang="en-US" altLang="en-US" sz="1200" dirty="0" smtClean="0">
                <a:solidFill>
                  <a:srgbClr val="0F2107"/>
                </a:solidFill>
                <a:latin typeface="Consolas" panose="020B0609020204030204" pitchFamily="49" charset="0"/>
              </a:rPr>
              <a:t>()</a:t>
            </a:r>
            <a:endParaRPr lang="en-US" sz="1200" dirty="0">
              <a:solidFill>
                <a:srgbClr val="0F467D"/>
              </a:solidFill>
              <a:latin typeface="Consolas" panose="020B0609020204030204" pitchFamily="49" charset="0"/>
            </a:endParaRPr>
          </a:p>
        </p:txBody>
      </p:sp>
      <p:sp>
        <p:nvSpPr>
          <p:cNvPr id="50" name="TextBox 49"/>
          <p:cNvSpPr txBox="1"/>
          <p:nvPr/>
        </p:nvSpPr>
        <p:spPr>
          <a:xfrm>
            <a:off x="5906081" y="3810596"/>
            <a:ext cx="6171619" cy="2862322"/>
          </a:xfrm>
          <a:prstGeom prst="rect">
            <a:avLst/>
          </a:prstGeom>
          <a:noFill/>
        </p:spPr>
        <p:txBody>
          <a:bodyPr wrap="square" rtlCol="0">
            <a:spAutoFit/>
          </a:bodyPr>
          <a:lstStyle/>
          <a:p>
            <a:pPr eaLnBrk="0" fontAlgn="base" hangingPunct="0">
              <a:spcBef>
                <a:spcPct val="0"/>
              </a:spcBef>
              <a:spcAft>
                <a:spcPct val="0"/>
              </a:spcAft>
            </a:pPr>
            <a:r>
              <a:rPr lang="en-US" altLang="en-US" sz="1200" dirty="0" err="1">
                <a:solidFill>
                  <a:srgbClr val="0F467D"/>
                </a:solidFill>
                <a:latin typeface="Consolas" panose="020B0609020204030204" pitchFamily="49" charset="0"/>
              </a:rPr>
              <a:t>OptionalInt</a:t>
            </a:r>
            <a:r>
              <a:rPr lang="en-US" altLang="en-US" sz="1200" dirty="0">
                <a:solidFill>
                  <a:srgbClr val="0F467D"/>
                </a:solidFill>
                <a:latin typeface="Consolas" panose="020B0609020204030204" pitchFamily="49" charset="0"/>
              </a:rPr>
              <a:t> </a:t>
            </a:r>
            <a:r>
              <a:rPr lang="en-US" altLang="en-US" sz="1200" dirty="0" err="1">
                <a:solidFill>
                  <a:srgbClr val="3C45E7"/>
                </a:solidFill>
                <a:latin typeface="Consolas" panose="020B0609020204030204" pitchFamily="49" charset="0"/>
              </a:rPr>
              <a:t>opInt</a:t>
            </a:r>
            <a:r>
              <a:rPr lang="en-US" altLang="en-US" sz="1200" dirty="0">
                <a:solidFill>
                  <a:srgbClr val="3C45E7"/>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err="1">
                <a:solidFill>
                  <a:srgbClr val="0F467D"/>
                </a:solidFill>
                <a:latin typeface="Consolas" panose="020B0609020204030204" pitchFamily="49" charset="0"/>
              </a:rPr>
              <a:t>OptionalInt</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of</a:t>
            </a:r>
            <a:r>
              <a:rPr lang="en-US" altLang="en-US" sz="1200" dirty="0">
                <a:solidFill>
                  <a:srgbClr val="0F2107"/>
                </a:solidFill>
                <a:latin typeface="Consolas" panose="020B0609020204030204" pitchFamily="49" charset="0"/>
              </a:rPr>
              <a:t>(</a:t>
            </a:r>
            <a:r>
              <a:rPr lang="en-US" altLang="en-US" sz="1200" b="1" dirty="0">
                <a:solidFill>
                  <a:srgbClr val="333333"/>
                </a:solidFill>
                <a:latin typeface="Consolas" panose="020B0609020204030204" pitchFamily="49" charset="0"/>
              </a:rPr>
              <a:t>12345</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br>
              <a:rPr lang="en-US" altLang="en-US" sz="1200" dirty="0">
                <a:solidFill>
                  <a:srgbClr val="333333"/>
                </a:solidFill>
                <a:latin typeface="Consolas" panose="020B0609020204030204" pitchFamily="49" charset="0"/>
              </a:rPr>
            </a:br>
            <a:r>
              <a:rPr lang="en-US" altLang="en-US" sz="1200" dirty="0" err="1">
                <a:solidFill>
                  <a:srgbClr val="0F467D"/>
                </a:solidFill>
                <a:latin typeface="Consolas" panose="020B0609020204030204" pitchFamily="49" charset="0"/>
              </a:rPr>
              <a:t>System</a:t>
            </a:r>
            <a:r>
              <a:rPr lang="en-US" altLang="en-US" sz="1200" dirty="0" err="1">
                <a:solidFill>
                  <a:srgbClr val="333333"/>
                </a:solidFill>
                <a:latin typeface="Consolas" panose="020B0609020204030204" pitchFamily="49" charset="0"/>
              </a:rPr>
              <a:t>.</a:t>
            </a:r>
            <a:r>
              <a:rPr lang="en-US" altLang="en-US" sz="1200" b="1" i="1" dirty="0" err="1">
                <a:solidFill>
                  <a:srgbClr val="660E7A"/>
                </a:solidFill>
                <a:latin typeface="Consolas" panose="020B0609020204030204" pitchFamily="49" charset="0"/>
              </a:rPr>
              <a:t>out</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println</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t>
            </a:r>
            <a:r>
              <a:rPr lang="en-US" altLang="en-US" sz="1200" dirty="0" err="1">
                <a:solidFill>
                  <a:srgbClr val="424F69"/>
                </a:solidFill>
                <a:latin typeface="Consolas" panose="020B0609020204030204" pitchFamily="49" charset="0"/>
              </a:rPr>
              <a:t>int</a:t>
            </a:r>
            <a:r>
              <a:rPr lang="en-US" altLang="en-US" sz="1200" dirty="0">
                <a:solidFill>
                  <a:srgbClr val="424F69"/>
                </a:solidFill>
                <a:latin typeface="Consolas" panose="020B0609020204030204" pitchFamily="49" charset="0"/>
              </a:rPr>
              <a:t> </a:t>
            </a:r>
            <a:r>
              <a:rPr lang="en-US" altLang="en-US" sz="1200" dirty="0" smtClean="0">
                <a:solidFill>
                  <a:srgbClr val="424F69"/>
                </a:solidFill>
                <a:latin typeface="Consolas" panose="020B0609020204030204" pitchFamily="49" charset="0"/>
              </a:rPr>
              <a:t>Value via </a:t>
            </a:r>
            <a:r>
              <a:rPr lang="en-US" altLang="en-US" sz="1200" dirty="0">
                <a:solidFill>
                  <a:srgbClr val="424F69"/>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a:solidFill>
                  <a:srgbClr val="424F69"/>
                </a:solidFill>
                <a:latin typeface="Consolas" panose="020B0609020204030204" pitchFamily="49" charset="0"/>
              </a:rPr>
              <a:t>" </a:t>
            </a:r>
            <a:r>
              <a:rPr lang="en-US" altLang="en-US" sz="1200" dirty="0" err="1">
                <a:solidFill>
                  <a:srgbClr val="424F69"/>
                </a:solidFill>
                <a:latin typeface="Consolas" panose="020B0609020204030204" pitchFamily="49" charset="0"/>
              </a:rPr>
              <a:t>orElseThrow</a:t>
            </a:r>
            <a:r>
              <a:rPr lang="en-US" altLang="en-US" sz="1200" dirty="0">
                <a:solidFill>
                  <a:srgbClr val="424F69"/>
                </a:solidFill>
                <a:latin typeface="Consolas" panose="020B0609020204030204" pitchFamily="49" charset="0"/>
              </a:rPr>
              <a:t>() = " </a:t>
            </a:r>
            <a:r>
              <a:rPr lang="en-US" altLang="en-US" sz="1200" dirty="0">
                <a:solidFill>
                  <a:srgbClr val="333333"/>
                </a:solidFill>
                <a:latin typeface="Consolas" panose="020B0609020204030204" pitchFamily="49" charset="0"/>
              </a:rPr>
              <a:t>+ </a:t>
            </a:r>
            <a:r>
              <a:rPr lang="en-US" altLang="en-US" sz="1200" dirty="0" err="1">
                <a:solidFill>
                  <a:srgbClr val="3C45E7"/>
                </a:solidFill>
                <a:latin typeface="Consolas" panose="020B0609020204030204" pitchFamily="49" charset="0"/>
              </a:rPr>
              <a:t>opInt</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orElseThrow</a:t>
            </a:r>
            <a:r>
              <a:rPr lang="en-US" altLang="en-US" sz="1200" dirty="0">
                <a:solidFill>
                  <a:srgbClr val="425991"/>
                </a:solidFill>
                <a:latin typeface="Consolas" panose="020B0609020204030204" pitchFamily="49" charset="0"/>
              </a:rPr>
              <a:t>());/</a:t>
            </a:r>
            <a:r>
              <a:rPr lang="en-US" altLang="en-US" sz="1100" dirty="0">
                <a:latin typeface="Consolas" panose="020B0609020204030204" pitchFamily="49" charset="0"/>
              </a:rPr>
              <a:t>/</a:t>
            </a:r>
            <a:r>
              <a:rPr lang="en-US" altLang="en-US" sz="1100" dirty="0" err="1" smtClean="0">
                <a:latin typeface="Consolas" panose="020B0609020204030204" pitchFamily="49" charset="0"/>
              </a:rPr>
              <a:t>NoSuchElementException</a:t>
            </a:r>
            <a:endParaRPr lang="en-US" altLang="en-US" sz="1100" dirty="0">
              <a:latin typeface="Arial" panose="020B0604020202020204" pitchFamily="34" charset="0"/>
            </a:endParaRPr>
          </a:p>
          <a:p>
            <a:pPr lvl="0" eaLnBrk="0" fontAlgn="base" hangingPunct="0">
              <a:spcBef>
                <a:spcPct val="0"/>
              </a:spcBef>
              <a:spcAft>
                <a:spcPct val="0"/>
              </a:spcAft>
            </a:pPr>
            <a:endParaRPr lang="en-US" altLang="en-US" sz="1200" dirty="0" smtClean="0">
              <a:solidFill>
                <a:srgbClr val="0B7EB7"/>
              </a:solidFill>
              <a:latin typeface="Consolas" panose="020B0609020204030204" pitchFamily="49" charset="0"/>
            </a:endParaRPr>
          </a:p>
          <a:p>
            <a:pPr lvl="0" eaLnBrk="0" fontAlgn="base" hangingPunct="0">
              <a:spcBef>
                <a:spcPct val="0"/>
              </a:spcBef>
              <a:spcAft>
                <a:spcPct val="0"/>
              </a:spcAft>
            </a:pPr>
            <a:endParaRPr lang="en-US" altLang="en-US" sz="1200" dirty="0" smtClean="0">
              <a:solidFill>
                <a:srgbClr val="0B7EB7"/>
              </a:solidFill>
              <a:latin typeface="Consolas" panose="020B0609020204030204" pitchFamily="49" charset="0"/>
            </a:endParaRPr>
          </a:p>
          <a:p>
            <a:pPr lvl="0" eaLnBrk="0" fontAlgn="base" hangingPunct="0">
              <a:spcBef>
                <a:spcPct val="0"/>
              </a:spcBef>
              <a:spcAft>
                <a:spcPct val="0"/>
              </a:spcAft>
            </a:pPr>
            <a:r>
              <a:rPr lang="en-US" altLang="en-US" sz="1200" dirty="0" smtClean="0">
                <a:solidFill>
                  <a:srgbClr val="0B7EB7"/>
                </a:solidFill>
                <a:latin typeface="Consolas" panose="020B0609020204030204" pitchFamily="49" charset="0"/>
              </a:rPr>
              <a:t>//existing one </a:t>
            </a:r>
            <a:endParaRPr lang="en-US" altLang="en-US" sz="1200" dirty="0">
              <a:solidFill>
                <a:srgbClr val="0B7EB7"/>
              </a:solidFill>
              <a:latin typeface="Consolas" panose="020B0609020204030204" pitchFamily="49" charset="0"/>
            </a:endParaRPr>
          </a:p>
          <a:p>
            <a:pPr lvl="0" eaLnBrk="0" fontAlgn="base" hangingPunct="0">
              <a:spcBef>
                <a:spcPct val="0"/>
              </a:spcBef>
              <a:spcAft>
                <a:spcPct val="0"/>
              </a:spcAft>
            </a:pPr>
            <a:r>
              <a:rPr lang="en-US" altLang="en-US" sz="1200" dirty="0" err="1" smtClean="0">
                <a:solidFill>
                  <a:srgbClr val="0B7EB7"/>
                </a:solidFill>
                <a:latin typeface="Consolas" panose="020B0609020204030204" pitchFamily="49" charset="0"/>
              </a:rPr>
              <a:t>IntStream</a:t>
            </a:r>
            <a:r>
              <a:rPr lang="en-US" altLang="en-US" sz="1200" dirty="0" err="1" smtClean="0">
                <a:solidFill>
                  <a:srgbClr val="333333"/>
                </a:solidFill>
                <a:latin typeface="Consolas" panose="020B0609020204030204" pitchFamily="49" charset="0"/>
              </a:rPr>
              <a:t>.</a:t>
            </a:r>
            <a:r>
              <a:rPr lang="en-US" altLang="en-US" sz="1200" b="1" dirty="0" err="1" smtClean="0">
                <a:solidFill>
                  <a:srgbClr val="7010C5"/>
                </a:solidFill>
                <a:latin typeface="Consolas" panose="020B0609020204030204" pitchFamily="49" charset="0"/>
              </a:rPr>
              <a:t>of</a:t>
            </a:r>
            <a:r>
              <a:rPr lang="en-US" altLang="en-US" sz="1200" dirty="0" smtClean="0">
                <a:solidFill>
                  <a:srgbClr val="0F2107"/>
                </a:solidFill>
                <a:latin typeface="Consolas" panose="020B0609020204030204" pitchFamily="49" charset="0"/>
              </a:rPr>
              <a:t>(</a:t>
            </a:r>
            <a:r>
              <a:rPr lang="en-US" altLang="en-US" sz="1200" b="1" dirty="0" smtClean="0">
                <a:solidFill>
                  <a:srgbClr val="333333"/>
                </a:solidFill>
                <a:latin typeface="Consolas" panose="020B0609020204030204" pitchFamily="49" charset="0"/>
              </a:rPr>
              <a:t>1</a:t>
            </a:r>
            <a:r>
              <a:rPr lang="en-US" altLang="en-US" sz="1200" dirty="0">
                <a:solidFill>
                  <a:srgbClr val="333333"/>
                </a:solidFill>
                <a:latin typeface="Consolas" panose="020B0609020204030204" pitchFamily="49" charset="0"/>
              </a:rPr>
              <a:t>, </a:t>
            </a:r>
            <a:r>
              <a:rPr lang="en-US" altLang="en-US" sz="1200" b="1" dirty="0">
                <a:solidFill>
                  <a:srgbClr val="333333"/>
                </a:solidFill>
                <a:latin typeface="Consolas" panose="020B0609020204030204" pitchFamily="49" charset="0"/>
              </a:rPr>
              <a:t>2</a:t>
            </a:r>
            <a:r>
              <a:rPr lang="en-US" altLang="en-US" sz="1200" dirty="0">
                <a:solidFill>
                  <a:srgbClr val="333333"/>
                </a:solidFill>
                <a:latin typeface="Consolas" panose="020B0609020204030204" pitchFamily="49" charset="0"/>
              </a:rPr>
              <a:t>, </a:t>
            </a:r>
            <a:r>
              <a:rPr lang="en-US" altLang="en-US" sz="1200" b="1" dirty="0">
                <a:solidFill>
                  <a:srgbClr val="333333"/>
                </a:solidFill>
                <a:latin typeface="Consolas" panose="020B0609020204030204" pitchFamily="49" charset="0"/>
              </a:rPr>
              <a:t>3</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a:solidFill>
                  <a:srgbClr val="BF6024"/>
                </a:solidFill>
                <a:latin typeface="Consolas" panose="020B0609020204030204" pitchFamily="49" charset="0"/>
              </a:rPr>
              <a:t>average</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orElseThrow</a:t>
            </a:r>
            <a:r>
              <a:rPr lang="en-US" altLang="en-US" sz="1200" dirty="0">
                <a:solidFill>
                  <a:srgbClr val="0F2107"/>
                </a:solidFill>
                <a:latin typeface="Consolas" panose="020B0609020204030204" pitchFamily="49" charset="0"/>
              </a:rPr>
              <a:t>(() </a:t>
            </a:r>
            <a:r>
              <a:rPr lang="en-US" altLang="en-US" sz="1200" dirty="0">
                <a:solidFill>
                  <a:srgbClr val="000000"/>
                </a:solidFill>
                <a:latin typeface="Consolas" panose="020B0609020204030204" pitchFamily="49" charset="0"/>
              </a:rPr>
              <a:t>-&gt; </a:t>
            </a:r>
            <a:r>
              <a:rPr lang="en-US" altLang="en-US" sz="1200" b="1" dirty="0">
                <a:solidFill>
                  <a:srgbClr val="7F0055"/>
                </a:solidFill>
                <a:latin typeface="Consolas" panose="020B0609020204030204" pitchFamily="49" charset="0"/>
              </a:rPr>
              <a:t>new </a:t>
            </a:r>
            <a:r>
              <a:rPr lang="en-US" altLang="en-US" sz="1200" dirty="0" err="1">
                <a:solidFill>
                  <a:srgbClr val="170591"/>
                </a:solidFill>
                <a:latin typeface="Consolas" panose="020B0609020204030204" pitchFamily="49" charset="0"/>
              </a:rPr>
              <a:t>IllegalArgumentException</a:t>
            </a:r>
            <a:r>
              <a:rPr lang="en-US" altLang="en-US" sz="1200" dirty="0">
                <a:solidFill>
                  <a:srgbClr val="0F2107"/>
                </a:solidFill>
                <a:latin typeface="Consolas" panose="020B0609020204030204" pitchFamily="49" charset="0"/>
              </a:rPr>
              <a:t>(</a:t>
            </a:r>
            <a:r>
              <a:rPr lang="en-US" altLang="en-US" sz="1200" dirty="0">
                <a:solidFill>
                  <a:srgbClr val="424F69"/>
                </a:solidFill>
                <a:latin typeface="Consolas" panose="020B0609020204030204" pitchFamily="49" charset="0"/>
              </a:rPr>
              <a:t>"Array is empty</a:t>
            </a:r>
            <a:r>
              <a:rPr lang="en-US" altLang="en-US" sz="1200" dirty="0" smtClean="0">
                <a:solidFill>
                  <a:srgbClr val="424F69"/>
                </a:solidFill>
                <a:latin typeface="Consolas" panose="020B0609020204030204" pitchFamily="49" charset="0"/>
              </a:rPr>
              <a:t>"</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p>
          <a:p>
            <a:pPr lvl="0" eaLnBrk="0" fontAlgn="base" hangingPunct="0">
              <a:spcBef>
                <a:spcPct val="0"/>
              </a:spcBef>
              <a:spcAft>
                <a:spcPct val="0"/>
              </a:spcAft>
            </a:pPr>
            <a:endParaRPr lang="en-US" altLang="en-US" sz="1200" dirty="0">
              <a:solidFill>
                <a:srgbClr val="333333"/>
              </a:solidFill>
              <a:latin typeface="Consolas" panose="020B0609020204030204" pitchFamily="49" charset="0"/>
            </a:endParaRPr>
          </a:p>
          <a:p>
            <a:pPr eaLnBrk="0" fontAlgn="base" hangingPunct="0">
              <a:spcBef>
                <a:spcPct val="0"/>
              </a:spcBef>
              <a:spcAft>
                <a:spcPct val="0"/>
              </a:spcAft>
            </a:pPr>
            <a:r>
              <a:rPr lang="en-US" altLang="en-US" sz="1200" dirty="0" smtClean="0">
                <a:solidFill>
                  <a:srgbClr val="3F7F5F"/>
                </a:solidFill>
                <a:latin typeface="Consolas" panose="020B0609020204030204" pitchFamily="49" charset="0"/>
              </a:rPr>
              <a:t>//</a:t>
            </a:r>
            <a:r>
              <a:rPr lang="en-US" altLang="en-US" sz="1200" dirty="0" err="1" smtClean="0">
                <a:solidFill>
                  <a:srgbClr val="3F7F5F"/>
                </a:solidFill>
                <a:latin typeface="Consolas" panose="020B0609020204030204" pitchFamily="49" charset="0"/>
              </a:rPr>
              <a:t>MAP.put</a:t>
            </a:r>
            <a:r>
              <a:rPr lang="en-US" altLang="en-US" sz="1200" dirty="0" smtClean="0">
                <a:solidFill>
                  <a:srgbClr val="3F7F5F"/>
                </a:solidFill>
                <a:latin typeface="Consolas" panose="020B0609020204030204" pitchFamily="49" charset="0"/>
              </a:rPr>
              <a:t>(</a:t>
            </a:r>
            <a:r>
              <a:rPr lang="en-US" altLang="en-US" sz="1200" dirty="0" err="1" smtClean="0">
                <a:solidFill>
                  <a:srgbClr val="3F7F5F"/>
                </a:solidFill>
                <a:latin typeface="Consolas" panose="020B0609020204030204" pitchFamily="49" charset="0"/>
              </a:rPr>
              <a:t>entry.getKey</a:t>
            </a:r>
            <a:r>
              <a:rPr lang="en-US" altLang="en-US" sz="1200" dirty="0">
                <a:solidFill>
                  <a:srgbClr val="3F7F5F"/>
                </a:solidFill>
                <a:latin typeface="Consolas" panose="020B0609020204030204" pitchFamily="49" charset="0"/>
              </a:rPr>
              <a:t>(), </a:t>
            </a:r>
            <a:r>
              <a:rPr lang="en-US" altLang="en-US" sz="1200" dirty="0" err="1">
                <a:solidFill>
                  <a:srgbClr val="3F7F5F"/>
                </a:solidFill>
                <a:latin typeface="Consolas" panose="020B0609020204030204" pitchFamily="49" charset="0"/>
              </a:rPr>
              <a:t>ImmutableSet.copyOf</a:t>
            </a:r>
            <a:r>
              <a:rPr lang="en-US" altLang="en-US" sz="1200" dirty="0">
                <a:solidFill>
                  <a:srgbClr val="3F7F5F"/>
                </a:solidFill>
                <a:latin typeface="Consolas" panose="020B0609020204030204" pitchFamily="49" charset="0"/>
              </a:rPr>
              <a:t>(</a:t>
            </a:r>
            <a:r>
              <a:rPr lang="en-US" altLang="en-US" sz="1200" dirty="0" err="1">
                <a:solidFill>
                  <a:srgbClr val="3F7F5F"/>
                </a:solidFill>
                <a:latin typeface="Consolas" panose="020B0609020204030204" pitchFamily="49" charset="0"/>
              </a:rPr>
              <a:t>entry.getValue</a:t>
            </a:r>
            <a:r>
              <a:rPr lang="en-US" altLang="en-US" sz="1200" dirty="0">
                <a:solidFill>
                  <a:srgbClr val="3F7F5F"/>
                </a:solidFill>
                <a:latin typeface="Consolas" panose="020B0609020204030204" pitchFamily="49" charset="0"/>
              </a:rPr>
              <a:t>()));</a:t>
            </a:r>
            <a:endParaRPr lang="en-US" altLang="en-US" sz="1200" dirty="0">
              <a:latin typeface="Arial" panose="020B0604020202020204" pitchFamily="34" charset="0"/>
            </a:endParaRPr>
          </a:p>
          <a:p>
            <a:pPr eaLnBrk="0" fontAlgn="base" hangingPunct="0">
              <a:spcBef>
                <a:spcPct val="0"/>
              </a:spcBef>
              <a:spcAft>
                <a:spcPct val="0"/>
              </a:spcAft>
            </a:pPr>
            <a:r>
              <a:rPr lang="en-US" altLang="en-US" sz="1200" b="1" i="1" dirty="0" err="1" smtClean="0">
                <a:solidFill>
                  <a:srgbClr val="660E7A"/>
                </a:solidFill>
                <a:latin typeface="Consolas" panose="020B0609020204030204" pitchFamily="49" charset="0"/>
              </a:rPr>
              <a:t>MAP</a:t>
            </a:r>
            <a:r>
              <a:rPr lang="en-US" altLang="en-US" sz="1200" dirty="0" err="1" smtClean="0">
                <a:solidFill>
                  <a:srgbClr val="333333"/>
                </a:solidFill>
                <a:latin typeface="Consolas" panose="020B0609020204030204" pitchFamily="49" charset="0"/>
              </a:rPr>
              <a:t>.</a:t>
            </a:r>
            <a:r>
              <a:rPr lang="en-US" altLang="en-US" sz="1200" dirty="0" err="1" smtClean="0">
                <a:solidFill>
                  <a:srgbClr val="BF6024"/>
                </a:solidFill>
                <a:latin typeface="Consolas" panose="020B0609020204030204" pitchFamily="49" charset="0"/>
              </a:rPr>
              <a:t>put</a:t>
            </a:r>
            <a:r>
              <a:rPr lang="en-US" altLang="en-US" sz="1200" dirty="0" smtClean="0">
                <a:solidFill>
                  <a:srgbClr val="0F2107"/>
                </a:solidFill>
                <a:latin typeface="Consolas" panose="020B0609020204030204" pitchFamily="49" charset="0"/>
              </a:rPr>
              <a:t>(</a:t>
            </a:r>
            <a:r>
              <a:rPr lang="en-US" altLang="en-US" sz="1200" dirty="0" err="1" smtClean="0">
                <a:solidFill>
                  <a:srgbClr val="3C45E7"/>
                </a:solidFill>
                <a:latin typeface="Consolas" panose="020B0609020204030204" pitchFamily="49" charset="0"/>
              </a:rPr>
              <a:t>entry</a:t>
            </a:r>
            <a:r>
              <a:rPr lang="en-US" altLang="en-US" sz="1200" dirty="0" err="1" smtClean="0">
                <a:solidFill>
                  <a:srgbClr val="333333"/>
                </a:solidFill>
                <a:latin typeface="Consolas" panose="020B0609020204030204" pitchFamily="49" charset="0"/>
              </a:rPr>
              <a:t>.</a:t>
            </a:r>
            <a:r>
              <a:rPr lang="en-US" altLang="en-US" sz="1200" dirty="0" err="1" smtClean="0">
                <a:solidFill>
                  <a:srgbClr val="BF6024"/>
                </a:solidFill>
                <a:latin typeface="Consolas" panose="020B0609020204030204" pitchFamily="49" charset="0"/>
              </a:rPr>
              <a:t>getKey</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 </a:t>
            </a:r>
            <a:r>
              <a:rPr lang="en-US" altLang="en-US" sz="1200" dirty="0" err="1">
                <a:solidFill>
                  <a:srgbClr val="0B7EB7"/>
                </a:solidFill>
                <a:latin typeface="Consolas" panose="020B0609020204030204" pitchFamily="49" charset="0"/>
              </a:rPr>
              <a:t>Set</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copyOf</a:t>
            </a:r>
            <a:r>
              <a:rPr lang="en-US" altLang="en-US" sz="1200" dirty="0">
                <a:solidFill>
                  <a:srgbClr val="0F2107"/>
                </a:solidFill>
                <a:latin typeface="Consolas" panose="020B0609020204030204" pitchFamily="49" charset="0"/>
              </a:rPr>
              <a:t>(</a:t>
            </a:r>
            <a:r>
              <a:rPr lang="en-US" altLang="en-US" sz="1200" dirty="0" err="1">
                <a:solidFill>
                  <a:srgbClr val="3C45E7"/>
                </a:solidFill>
                <a:latin typeface="Consolas" panose="020B0609020204030204" pitchFamily="49" charset="0"/>
              </a:rPr>
              <a:t>entry</a:t>
            </a:r>
            <a:r>
              <a:rPr lang="en-US" altLang="en-US" sz="1200" dirty="0" err="1">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getValue</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endParaRPr lang="en-US" altLang="en-US" sz="1200" dirty="0">
              <a:latin typeface="Arial" panose="020B0604020202020204" pitchFamily="34" charset="0"/>
            </a:endParaRPr>
          </a:p>
          <a:p>
            <a:pPr eaLnBrk="0" fontAlgn="base" hangingPunct="0">
              <a:spcBef>
                <a:spcPct val="0"/>
              </a:spcBef>
              <a:spcAft>
                <a:spcPct val="0"/>
              </a:spcAft>
            </a:pPr>
            <a:endParaRPr lang="en-US" altLang="en-US" sz="1200" dirty="0" smtClean="0">
              <a:solidFill>
                <a:srgbClr val="0B7EB7"/>
              </a:solidFill>
              <a:latin typeface="Consolas" panose="020B0609020204030204" pitchFamily="49" charset="0"/>
            </a:endParaRPr>
          </a:p>
          <a:p>
            <a:pPr eaLnBrk="0" fontAlgn="base" hangingPunct="0">
              <a:spcBef>
                <a:spcPct val="0"/>
              </a:spcBef>
              <a:spcAft>
                <a:spcPct val="0"/>
              </a:spcAft>
            </a:pPr>
            <a:r>
              <a:rPr lang="en-US" altLang="en-US" sz="1200" dirty="0" smtClean="0">
                <a:solidFill>
                  <a:srgbClr val="0B7EB7"/>
                </a:solidFill>
                <a:latin typeface="Consolas" panose="020B0609020204030204" pitchFamily="49" charset="0"/>
              </a:rPr>
              <a:t>List</a:t>
            </a:r>
            <a:r>
              <a:rPr lang="en-US" altLang="en-US" sz="1200" dirty="0" smtClean="0">
                <a:solidFill>
                  <a:srgbClr val="333333"/>
                </a:solidFill>
                <a:latin typeface="Consolas" panose="020B0609020204030204" pitchFamily="49" charset="0"/>
              </a:rPr>
              <a:t>&lt;</a:t>
            </a:r>
            <a:r>
              <a:rPr lang="en-US" altLang="en-US" sz="1200" dirty="0" smtClean="0">
                <a:solidFill>
                  <a:srgbClr val="0F467D"/>
                </a:solidFill>
                <a:latin typeface="Consolas" panose="020B0609020204030204" pitchFamily="49" charset="0"/>
              </a:rPr>
              <a:t>Integer</a:t>
            </a:r>
            <a:r>
              <a:rPr lang="en-US" altLang="en-US" sz="1200" dirty="0">
                <a:solidFill>
                  <a:srgbClr val="333333"/>
                </a:solidFill>
                <a:latin typeface="Consolas" panose="020B0609020204030204" pitchFamily="49" charset="0"/>
              </a:rPr>
              <a:t>&gt; </a:t>
            </a:r>
            <a:r>
              <a:rPr lang="en-US" altLang="en-US" sz="1200" dirty="0" err="1">
                <a:solidFill>
                  <a:srgbClr val="3C45E7"/>
                </a:solidFill>
                <a:latin typeface="Consolas" panose="020B0609020204030204" pitchFamily="49" charset="0"/>
              </a:rPr>
              <a:t>evenList</a:t>
            </a:r>
            <a:r>
              <a:rPr lang="en-US" altLang="en-US" sz="1200" dirty="0">
                <a:solidFill>
                  <a:srgbClr val="3C45E7"/>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dirty="0" err="1">
                <a:solidFill>
                  <a:srgbClr val="3C45E7"/>
                </a:solidFill>
                <a:latin typeface="Consolas" panose="020B0609020204030204" pitchFamily="49" charset="0"/>
              </a:rPr>
              <a:t>ints</a:t>
            </a:r>
            <a:r>
              <a:rPr lang="en-US" altLang="en-US" sz="1200" dirty="0" err="1">
                <a:solidFill>
                  <a:srgbClr val="333333"/>
                </a:solidFill>
                <a:latin typeface="Consolas" panose="020B0609020204030204" pitchFamily="49" charset="0"/>
              </a:rPr>
              <a:t>.</a:t>
            </a:r>
            <a:r>
              <a:rPr lang="en-US" altLang="en-US" sz="1200" dirty="0" err="1">
                <a:solidFill>
                  <a:srgbClr val="425991"/>
                </a:solidFill>
                <a:latin typeface="Consolas" panose="020B0609020204030204" pitchFamily="49" charset="0"/>
              </a:rPr>
              <a:t>stream</a:t>
            </a:r>
            <a:r>
              <a:rPr lang="en-US" altLang="en-US" sz="1200" dirty="0" smtClean="0">
                <a:solidFill>
                  <a:srgbClr val="0F2107"/>
                </a:solidFill>
                <a:latin typeface="Consolas" panose="020B0609020204030204" pitchFamily="49" charset="0"/>
              </a:rPr>
              <a:t>()</a:t>
            </a:r>
          </a:p>
          <a:p>
            <a:pPr eaLnBrk="0" fontAlgn="base" hangingPunct="0">
              <a:spcBef>
                <a:spcPct val="0"/>
              </a:spcBef>
              <a:spcAft>
                <a:spcPct val="0"/>
              </a:spcAft>
            </a:pPr>
            <a:r>
              <a:rPr lang="en-US" altLang="en-US" sz="1200" dirty="0" smtClean="0">
                <a:solidFill>
                  <a:srgbClr val="333333"/>
                </a:solidFill>
                <a:latin typeface="Consolas" panose="020B0609020204030204" pitchFamily="49" charset="0"/>
              </a:rPr>
              <a:t>.</a:t>
            </a:r>
            <a:r>
              <a:rPr lang="en-US" altLang="en-US" sz="1200" dirty="0">
                <a:solidFill>
                  <a:srgbClr val="BF6024"/>
                </a:solidFill>
                <a:latin typeface="Consolas" panose="020B0609020204030204" pitchFamily="49" charset="0"/>
              </a:rPr>
              <a:t>filter</a:t>
            </a:r>
            <a:r>
              <a:rPr lang="en-US" altLang="en-US" sz="1200" dirty="0">
                <a:solidFill>
                  <a:srgbClr val="0F2107"/>
                </a:solidFill>
                <a:latin typeface="Consolas" panose="020B0609020204030204" pitchFamily="49" charset="0"/>
              </a:rPr>
              <a:t>(</a:t>
            </a:r>
            <a:r>
              <a:rPr lang="en-US" altLang="en-US" sz="1200" i="1" dirty="0" err="1">
                <a:solidFill>
                  <a:srgbClr val="B40CCB"/>
                </a:solidFill>
                <a:latin typeface="Consolas" panose="020B0609020204030204" pitchFamily="49" charset="0"/>
              </a:rPr>
              <a:t>i</a:t>
            </a:r>
            <a:r>
              <a:rPr lang="en-US" altLang="en-US" sz="1200" i="1" dirty="0">
                <a:solidFill>
                  <a:srgbClr val="B40CCB"/>
                </a:solidFill>
                <a:latin typeface="Consolas" panose="020B0609020204030204" pitchFamily="49" charset="0"/>
              </a:rPr>
              <a:t> </a:t>
            </a:r>
            <a:r>
              <a:rPr lang="en-US" altLang="en-US" sz="1200" dirty="0">
                <a:solidFill>
                  <a:srgbClr val="000000"/>
                </a:solidFill>
                <a:latin typeface="Consolas" panose="020B0609020204030204" pitchFamily="49" charset="0"/>
              </a:rPr>
              <a:t>-&gt; </a:t>
            </a:r>
            <a:r>
              <a:rPr lang="en-US" altLang="en-US" sz="1200" i="1" dirty="0" err="1">
                <a:solidFill>
                  <a:srgbClr val="B40CCB"/>
                </a:solidFill>
                <a:latin typeface="Consolas" panose="020B0609020204030204" pitchFamily="49" charset="0"/>
              </a:rPr>
              <a:t>i</a:t>
            </a:r>
            <a:r>
              <a:rPr lang="en-US" altLang="en-US" sz="1200" i="1" dirty="0">
                <a:solidFill>
                  <a:srgbClr val="B40CCB"/>
                </a:solidFill>
                <a:latin typeface="Consolas" panose="020B0609020204030204" pitchFamily="49" charset="0"/>
              </a:rPr>
              <a:t> </a:t>
            </a:r>
            <a:r>
              <a:rPr lang="en-US" altLang="en-US" sz="1200" dirty="0">
                <a:solidFill>
                  <a:srgbClr val="333333"/>
                </a:solidFill>
                <a:latin typeface="Consolas" panose="020B0609020204030204" pitchFamily="49" charset="0"/>
              </a:rPr>
              <a:t>% </a:t>
            </a:r>
            <a:r>
              <a:rPr lang="en-US" altLang="en-US" sz="1200" b="1" dirty="0">
                <a:solidFill>
                  <a:srgbClr val="333333"/>
                </a:solidFill>
                <a:latin typeface="Consolas" panose="020B0609020204030204" pitchFamily="49" charset="0"/>
              </a:rPr>
              <a:t>2 </a:t>
            </a:r>
            <a:r>
              <a:rPr lang="en-US" altLang="en-US" sz="1200" dirty="0">
                <a:solidFill>
                  <a:srgbClr val="333333"/>
                </a:solidFill>
                <a:latin typeface="Consolas" panose="020B0609020204030204" pitchFamily="49" charset="0"/>
              </a:rPr>
              <a:t>== </a:t>
            </a:r>
            <a:r>
              <a:rPr lang="en-US" altLang="en-US" sz="1200" b="1" dirty="0">
                <a:solidFill>
                  <a:srgbClr val="333333"/>
                </a:solidFill>
                <a:latin typeface="Consolas" panose="020B0609020204030204" pitchFamily="49" charset="0"/>
              </a:rPr>
              <a:t>0</a:t>
            </a:r>
            <a:r>
              <a:rPr lang="en-US" altLang="en-US" sz="1200" dirty="0">
                <a:solidFill>
                  <a:srgbClr val="0F2107"/>
                </a:solidFill>
                <a:latin typeface="Consolas" panose="020B0609020204030204" pitchFamily="49" charset="0"/>
              </a:rPr>
              <a:t>)</a:t>
            </a:r>
            <a:r>
              <a:rPr lang="en-US" altLang="en-US" sz="1200" dirty="0">
                <a:solidFill>
                  <a:srgbClr val="333333"/>
                </a:solidFill>
                <a:latin typeface="Consolas" panose="020B0609020204030204" pitchFamily="49" charset="0"/>
              </a:rPr>
              <a:t>.</a:t>
            </a:r>
            <a:r>
              <a:rPr lang="en-US" altLang="en-US" sz="1200" dirty="0">
                <a:solidFill>
                  <a:srgbClr val="BF6024"/>
                </a:solidFill>
                <a:latin typeface="Consolas" panose="020B0609020204030204" pitchFamily="49" charset="0"/>
              </a:rPr>
              <a:t>collect</a:t>
            </a:r>
            <a:r>
              <a:rPr lang="en-US" altLang="en-US" sz="1200" dirty="0">
                <a:solidFill>
                  <a:srgbClr val="0F2107"/>
                </a:solidFill>
                <a:latin typeface="Consolas" panose="020B0609020204030204" pitchFamily="49" charset="0"/>
              </a:rPr>
              <a:t>(</a:t>
            </a:r>
            <a:r>
              <a:rPr lang="en-US" altLang="en-US" sz="1200" dirty="0" err="1">
                <a:solidFill>
                  <a:srgbClr val="0F467D"/>
                </a:solidFill>
                <a:latin typeface="Consolas" panose="020B0609020204030204" pitchFamily="49" charset="0"/>
              </a:rPr>
              <a:t>Collectors</a:t>
            </a:r>
            <a:r>
              <a:rPr lang="en-US" altLang="en-US" sz="1200" dirty="0" err="1">
                <a:solidFill>
                  <a:srgbClr val="333333"/>
                </a:solidFill>
                <a:latin typeface="Consolas" panose="020B0609020204030204" pitchFamily="49" charset="0"/>
              </a:rPr>
              <a:t>.</a:t>
            </a:r>
            <a:r>
              <a:rPr lang="en-US" altLang="en-US" sz="1200" b="1" dirty="0" err="1">
                <a:solidFill>
                  <a:srgbClr val="7010C5"/>
                </a:solidFill>
                <a:latin typeface="Consolas" panose="020B0609020204030204" pitchFamily="49" charset="0"/>
              </a:rPr>
              <a:t>toUnmodifiableList</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p>
          <a:p>
            <a:pPr eaLnBrk="0" fontAlgn="base" hangingPunct="0">
              <a:spcBef>
                <a:spcPct val="0"/>
              </a:spcBef>
              <a:spcAft>
                <a:spcPct val="0"/>
              </a:spcAft>
            </a:pPr>
            <a:r>
              <a:rPr lang="en-US" altLang="en-US" sz="1200" dirty="0" err="1">
                <a:solidFill>
                  <a:srgbClr val="3C45E7"/>
                </a:solidFill>
                <a:latin typeface="Consolas" panose="020B0609020204030204" pitchFamily="49" charset="0"/>
              </a:rPr>
              <a:t>evenList</a:t>
            </a:r>
            <a:r>
              <a:rPr lang="en-US" altLang="en-US" sz="1200" dirty="0" err="1">
                <a:solidFill>
                  <a:srgbClr val="333333"/>
                </a:solidFill>
                <a:latin typeface="Consolas" panose="020B0609020204030204" pitchFamily="49" charset="0"/>
              </a:rPr>
              <a:t>.</a:t>
            </a:r>
            <a:r>
              <a:rPr lang="en-US" altLang="en-US" sz="1200" dirty="0" err="1">
                <a:solidFill>
                  <a:srgbClr val="BF6024"/>
                </a:solidFill>
                <a:latin typeface="Consolas" panose="020B0609020204030204" pitchFamily="49" charset="0"/>
              </a:rPr>
              <a:t>add</a:t>
            </a:r>
            <a:r>
              <a:rPr lang="en-US" altLang="en-US" sz="1200" dirty="0">
                <a:solidFill>
                  <a:srgbClr val="0F2107"/>
                </a:solidFill>
                <a:latin typeface="Consolas" panose="020B0609020204030204" pitchFamily="49" charset="0"/>
              </a:rPr>
              <a:t>(</a:t>
            </a:r>
            <a:r>
              <a:rPr lang="en-US" altLang="en-US" sz="1200" b="1" dirty="0">
                <a:solidFill>
                  <a:srgbClr val="333333"/>
                </a:solidFill>
                <a:latin typeface="Consolas" panose="020B0609020204030204" pitchFamily="49" charset="0"/>
              </a:rPr>
              <a:t>4</a:t>
            </a:r>
            <a:r>
              <a:rPr lang="en-US" altLang="en-US" sz="1200" dirty="0" smtClean="0">
                <a:solidFill>
                  <a:srgbClr val="0F2107"/>
                </a:solidFill>
                <a:latin typeface="Consolas" panose="020B0609020204030204" pitchFamily="49" charset="0"/>
              </a:rPr>
              <a:t>)</a:t>
            </a:r>
            <a:r>
              <a:rPr lang="en-US" altLang="en-US" sz="1200" dirty="0" smtClean="0">
                <a:solidFill>
                  <a:srgbClr val="333333"/>
                </a:solidFill>
                <a:latin typeface="Consolas" panose="020B0609020204030204" pitchFamily="49" charset="0"/>
              </a:rPr>
              <a:t>;//</a:t>
            </a:r>
            <a:r>
              <a:rPr lang="en-US" altLang="en-US" sz="1200" dirty="0">
                <a:solidFill>
                  <a:srgbClr val="0F467D"/>
                </a:solidFill>
                <a:latin typeface="Consolas" panose="020B0609020204030204" pitchFamily="49" charset="0"/>
              </a:rPr>
              <a:t> </a:t>
            </a:r>
            <a:r>
              <a:rPr lang="en-US" altLang="en-US" sz="1200" dirty="0" err="1" smtClean="0">
                <a:solidFill>
                  <a:srgbClr val="0F467D"/>
                </a:solidFill>
                <a:latin typeface="Consolas" panose="020B0609020204030204" pitchFamily="49" charset="0"/>
              </a:rPr>
              <a:t>UnsupportedOperationException</a:t>
            </a:r>
            <a:endParaRPr lang="en-US" altLang="en-US" sz="2800" dirty="0">
              <a:latin typeface="Arial" panose="020B0604020202020204" pitchFamily="34" charset="0"/>
            </a:endParaRPr>
          </a:p>
        </p:txBody>
      </p:sp>
    </p:spTree>
    <p:extLst>
      <p:ext uri="{BB962C8B-B14F-4D97-AF65-F5344CB8AC3E}">
        <p14:creationId xmlns:p14="http://schemas.microsoft.com/office/powerpoint/2010/main" val="23849237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00312" y="1057275"/>
            <a:ext cx="7191375" cy="4743450"/>
          </a:xfrm>
          <a:prstGeom prst="rect">
            <a:avLst/>
          </a:prstGeom>
        </p:spPr>
      </p:pic>
    </p:spTree>
    <p:extLst>
      <p:ext uri="{BB962C8B-B14F-4D97-AF65-F5344CB8AC3E}">
        <p14:creationId xmlns:p14="http://schemas.microsoft.com/office/powerpoint/2010/main" val="216434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44675" y="1044575"/>
            <a:ext cx="6953250" cy="4886325"/>
          </a:xfrm>
          <a:prstGeom prst="rect">
            <a:avLst/>
          </a:prstGeom>
        </p:spPr>
      </p:pic>
    </p:spTree>
    <p:extLst>
      <p:ext uri="{BB962C8B-B14F-4D97-AF65-F5344CB8AC3E}">
        <p14:creationId xmlns:p14="http://schemas.microsoft.com/office/powerpoint/2010/main" val="454865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11 </a:t>
            </a:r>
            <a:endParaRPr lang="en-US" sz="3600" dirty="0"/>
          </a:p>
        </p:txBody>
      </p:sp>
      <p:sp>
        <p:nvSpPr>
          <p:cNvPr id="7" name="Rectangle 6"/>
          <p:cNvSpPr/>
          <p:nvPr/>
        </p:nvSpPr>
        <p:spPr>
          <a:xfrm>
            <a:off x="5583445" y="323687"/>
            <a:ext cx="6471393" cy="461665"/>
          </a:xfrm>
          <a:prstGeom prst="rect">
            <a:avLst/>
          </a:prstGeom>
        </p:spPr>
        <p:txBody>
          <a:bodyPr wrap="square">
            <a:spAutoFit/>
          </a:bodyPr>
          <a:lstStyle/>
          <a:p>
            <a:r>
              <a:rPr lang="en-US" b="1" i="1" dirty="0" smtClean="0">
                <a:solidFill>
                  <a:schemeClr val="accent6">
                    <a:lumMod val="50000"/>
                  </a:schemeClr>
                </a:solidFill>
              </a:rPr>
              <a:t>First </a:t>
            </a:r>
            <a:r>
              <a:rPr lang="en-US" sz="2400" b="1" i="1" dirty="0" smtClean="0">
                <a:solidFill>
                  <a:srgbClr val="00B050"/>
                </a:solidFill>
              </a:rPr>
              <a:t>LTS</a:t>
            </a:r>
            <a:r>
              <a:rPr lang="en-US" b="1" i="1" dirty="0" smtClean="0">
                <a:solidFill>
                  <a:srgbClr val="00B050"/>
                </a:solidFill>
              </a:rPr>
              <a:t> Release (Only by Oracle) </a:t>
            </a:r>
            <a:r>
              <a:rPr lang="en-US" b="1" i="1" dirty="0">
                <a:solidFill>
                  <a:schemeClr val="accent6">
                    <a:lumMod val="50000"/>
                  </a:schemeClr>
                </a:solidFill>
              </a:rPr>
              <a:t>after Java 8(2019), </a:t>
            </a:r>
            <a:r>
              <a:rPr lang="en-US" b="1" i="1" dirty="0" smtClean="0">
                <a:solidFill>
                  <a:schemeClr val="accent6">
                    <a:lumMod val="50000"/>
                  </a:schemeClr>
                </a:solidFill>
              </a:rPr>
              <a:t>next Java 17</a:t>
            </a:r>
            <a:endParaRPr lang="en-US" b="1" i="1" dirty="0">
              <a:solidFill>
                <a:schemeClr val="accent6">
                  <a:lumMod val="50000"/>
                </a:schemeClr>
              </a:solidFill>
            </a:endParaRPr>
          </a:p>
        </p:txBody>
      </p:sp>
      <p:sp>
        <p:nvSpPr>
          <p:cNvPr id="53" name="TextBox 52"/>
          <p:cNvSpPr txBox="1"/>
          <p:nvPr/>
        </p:nvSpPr>
        <p:spPr>
          <a:xfrm>
            <a:off x="379072" y="1332454"/>
            <a:ext cx="11457328" cy="1754326"/>
          </a:xfrm>
          <a:prstGeom prst="rect">
            <a:avLst/>
          </a:prstGeom>
          <a:noFill/>
        </p:spPr>
        <p:txBody>
          <a:bodyPr wrap="square" rtlCol="0">
            <a:spAutoFit/>
          </a:bodyPr>
          <a:lstStyle/>
          <a:p>
            <a:r>
              <a:rPr lang="en-US" dirty="0" smtClean="0">
                <a:solidFill>
                  <a:srgbClr val="000000"/>
                </a:solidFill>
                <a:latin typeface="raleway"/>
              </a:rPr>
              <a:t>Since </a:t>
            </a:r>
            <a:r>
              <a:rPr lang="en-US" dirty="0">
                <a:solidFill>
                  <a:srgbClr val="000000"/>
                </a:solidFill>
                <a:latin typeface="raleway"/>
              </a:rPr>
              <a:t>version 11, </a:t>
            </a:r>
            <a:r>
              <a:rPr lang="en-US" b="1" dirty="0">
                <a:solidFill>
                  <a:srgbClr val="000000"/>
                </a:solidFill>
                <a:latin typeface="raleway"/>
              </a:rPr>
              <a:t>Oracle </a:t>
            </a:r>
            <a:r>
              <a:rPr lang="en-US" b="1" dirty="0" smtClean="0">
                <a:solidFill>
                  <a:srgbClr val="000000"/>
                </a:solidFill>
                <a:latin typeface="raleway"/>
              </a:rPr>
              <a:t>contributes (starting from Java 9) </a:t>
            </a:r>
            <a:r>
              <a:rPr lang="en-US" b="1" dirty="0">
                <a:solidFill>
                  <a:srgbClr val="000000"/>
                </a:solidFill>
                <a:latin typeface="raleway"/>
              </a:rPr>
              <a:t>some commercial features to OpenJDK community</a:t>
            </a:r>
            <a:r>
              <a:rPr lang="en-US" dirty="0">
                <a:solidFill>
                  <a:srgbClr val="000000"/>
                </a:solidFill>
                <a:latin typeface="raleway"/>
              </a:rPr>
              <a:t>. Oracle JDK “commercial features” such as </a:t>
            </a:r>
            <a:r>
              <a:rPr lang="en-US" dirty="0">
                <a:solidFill>
                  <a:srgbClr val="00B050"/>
                </a:solidFill>
                <a:latin typeface="raleway"/>
              </a:rPr>
              <a:t>Flight Recorder, Java Mission Control, and Application Class-Data Sharing, as well as the Z Garbage Collector, and also </a:t>
            </a:r>
            <a:r>
              <a:rPr lang="en-US" altLang="en-US" dirty="0">
                <a:solidFill>
                  <a:srgbClr val="00B050"/>
                </a:solidFill>
                <a:latin typeface="raleway"/>
              </a:rPr>
              <a:t>Oracle has open-sourced the root certificates in Java 10</a:t>
            </a:r>
            <a:r>
              <a:rPr lang="en-US" dirty="0">
                <a:solidFill>
                  <a:srgbClr val="00B050"/>
                </a:solidFill>
                <a:latin typeface="raleway"/>
              </a:rPr>
              <a:t>,  </a:t>
            </a:r>
            <a:r>
              <a:rPr lang="en-US" dirty="0">
                <a:solidFill>
                  <a:srgbClr val="000000"/>
                </a:solidFill>
                <a:latin typeface="raleway"/>
              </a:rPr>
              <a:t>are now available in OpenJDK. Therefore, </a:t>
            </a:r>
            <a:r>
              <a:rPr lang="en-US" b="1" dirty="0">
                <a:solidFill>
                  <a:srgbClr val="000000"/>
                </a:solidFill>
                <a:latin typeface="raleway"/>
              </a:rPr>
              <a:t>Oracle JDK and OpenJDK builds are essentially identical from Java 11 onward</a:t>
            </a:r>
            <a:r>
              <a:rPr lang="en-US" dirty="0" smtClean="0">
                <a:solidFill>
                  <a:srgbClr val="000000"/>
                </a:solidFill>
                <a:latin typeface="raleway"/>
              </a:rPr>
              <a:t>. </a:t>
            </a:r>
            <a:r>
              <a:rPr lang="en-US" dirty="0">
                <a:solidFill>
                  <a:srgbClr val="000000"/>
                </a:solidFill>
                <a:latin typeface="raleway"/>
              </a:rPr>
              <a:t>There is no real technical difference between the two since the build process for the Oracle JDK is based on that of OpenJDK. OpenJDK, in contrast, will deliver releases more often. </a:t>
            </a:r>
            <a:endParaRPr lang="en-US" dirty="0"/>
          </a:p>
        </p:txBody>
      </p:sp>
      <p:pic>
        <p:nvPicPr>
          <p:cNvPr id="20" name="Picture 19"/>
          <p:cNvPicPr>
            <a:picLocks noChangeAspect="1"/>
          </p:cNvPicPr>
          <p:nvPr/>
        </p:nvPicPr>
        <p:blipFill>
          <a:blip r:embed="rId3"/>
          <a:stretch>
            <a:fillRect/>
          </a:stretch>
        </p:blipFill>
        <p:spPr>
          <a:xfrm>
            <a:off x="1145336" y="4874886"/>
            <a:ext cx="10691064" cy="1218284"/>
          </a:xfrm>
          <a:prstGeom prst="rect">
            <a:avLst/>
          </a:prstGeom>
        </p:spPr>
      </p:pic>
      <p:sp>
        <p:nvSpPr>
          <p:cNvPr id="54" name="Rectangle 53"/>
          <p:cNvSpPr/>
          <p:nvPr/>
        </p:nvSpPr>
        <p:spPr>
          <a:xfrm>
            <a:off x="244765" y="4339903"/>
            <a:ext cx="11744035" cy="369332"/>
          </a:xfrm>
          <a:prstGeom prst="rect">
            <a:avLst/>
          </a:prstGeom>
        </p:spPr>
        <p:txBody>
          <a:bodyPr wrap="square">
            <a:spAutoFit/>
          </a:bodyPr>
          <a:lstStyle/>
          <a:p>
            <a:r>
              <a:rPr lang="en-US" b="1" dirty="0">
                <a:solidFill>
                  <a:srgbClr val="404040"/>
                </a:solidFill>
                <a:latin typeface="Gotham-Bold"/>
              </a:rPr>
              <a:t>Goal</a:t>
            </a:r>
            <a:r>
              <a:rPr lang="en-US" dirty="0">
                <a:solidFill>
                  <a:srgbClr val="404040"/>
                </a:solidFill>
                <a:latin typeface="Gotham-Light"/>
              </a:rPr>
              <a:t>: </a:t>
            </a:r>
            <a:r>
              <a:rPr lang="en-US" b="1" dirty="0">
                <a:solidFill>
                  <a:srgbClr val="00B050"/>
                </a:solidFill>
                <a:latin typeface="Gotham-Light"/>
              </a:rPr>
              <a:t>convergence</a:t>
            </a:r>
            <a:r>
              <a:rPr lang="en-US" dirty="0">
                <a:solidFill>
                  <a:srgbClr val="404040"/>
                </a:solidFill>
                <a:latin typeface="Gotham-Light"/>
              </a:rPr>
              <a:t> </a:t>
            </a:r>
            <a:r>
              <a:rPr lang="en-US" dirty="0" smtClean="0">
                <a:solidFill>
                  <a:srgbClr val="404040"/>
                </a:solidFill>
                <a:latin typeface="Gotham-Light"/>
              </a:rPr>
              <a:t>of Oracle </a:t>
            </a:r>
            <a:r>
              <a:rPr lang="en-US" dirty="0">
                <a:solidFill>
                  <a:srgbClr val="404040"/>
                </a:solidFill>
                <a:latin typeface="Gotham-Light"/>
              </a:rPr>
              <a:t>&amp; </a:t>
            </a:r>
            <a:r>
              <a:rPr lang="en-US" dirty="0" smtClean="0">
                <a:solidFill>
                  <a:srgbClr val="404040"/>
                </a:solidFill>
                <a:latin typeface="Gotham-Light"/>
              </a:rPr>
              <a:t>OpenJDK codebases – </a:t>
            </a:r>
            <a:r>
              <a:rPr lang="en-US" dirty="0" smtClean="0">
                <a:solidFill>
                  <a:srgbClr val="00B050"/>
                </a:solidFill>
                <a:latin typeface="Gotham-Light"/>
              </a:rPr>
              <a:t>DONE,   removed: </a:t>
            </a:r>
            <a:r>
              <a:rPr lang="en-US" dirty="0" smtClean="0">
                <a:solidFill>
                  <a:srgbClr val="C00000"/>
                </a:solidFill>
                <a:latin typeface="Gotham-Light"/>
              </a:rPr>
              <a:t>-XX:+</a:t>
            </a:r>
            <a:r>
              <a:rPr lang="en-US" dirty="0" err="1" smtClean="0">
                <a:solidFill>
                  <a:srgbClr val="C00000"/>
                </a:solidFill>
                <a:latin typeface="Gotham-Light"/>
              </a:rPr>
              <a:t>UnlockCommercialFeatures</a:t>
            </a:r>
            <a:endParaRPr lang="en-US" dirty="0">
              <a:solidFill>
                <a:srgbClr val="C00000"/>
              </a:solidFill>
              <a:latin typeface="Gotham-Light"/>
            </a:endParaRPr>
          </a:p>
        </p:txBody>
      </p:sp>
      <p:sp>
        <p:nvSpPr>
          <p:cNvPr id="55" name="TextBox 54"/>
          <p:cNvSpPr txBox="1"/>
          <p:nvPr/>
        </p:nvSpPr>
        <p:spPr>
          <a:xfrm>
            <a:off x="184731" y="3404809"/>
            <a:ext cx="7144408" cy="307777"/>
          </a:xfrm>
          <a:prstGeom prst="rect">
            <a:avLst/>
          </a:prstGeom>
          <a:noFill/>
        </p:spPr>
        <p:txBody>
          <a:bodyPr wrap="square" rtlCol="0">
            <a:spAutoFit/>
          </a:bodyPr>
          <a:lstStyle/>
          <a:p>
            <a:r>
              <a:rPr lang="en-US" sz="1400" dirty="0" smtClean="0"/>
              <a:t>What about the support?  Via LTS (</a:t>
            </a:r>
            <a:r>
              <a:rPr lang="en-US" sz="1400" dirty="0" smtClean="0">
                <a:solidFill>
                  <a:srgbClr val="00B050"/>
                </a:solidFill>
              </a:rPr>
              <a:t>only Oracle and </a:t>
            </a:r>
            <a:r>
              <a:rPr lang="en-US" sz="1400" dirty="0" err="1" smtClean="0">
                <a:solidFill>
                  <a:srgbClr val="00B050"/>
                </a:solidFill>
              </a:rPr>
              <a:t>AdoptOpenJDK</a:t>
            </a:r>
            <a:r>
              <a:rPr lang="en-US" sz="1400" dirty="0">
                <a:solidFill>
                  <a:srgbClr val="00B050"/>
                </a:solidFill>
              </a:rPr>
              <a:t> </a:t>
            </a:r>
            <a:r>
              <a:rPr lang="en-US" sz="1400" dirty="0" smtClean="0">
                <a:solidFill>
                  <a:srgbClr val="00B050"/>
                </a:solidFill>
              </a:rPr>
              <a:t>offers </a:t>
            </a:r>
            <a:r>
              <a:rPr lang="en-US" sz="1400" dirty="0">
                <a:solidFill>
                  <a:srgbClr val="00B050"/>
                </a:solidFill>
              </a:rPr>
              <a:t>LTS </a:t>
            </a:r>
            <a:r>
              <a:rPr lang="en-US" sz="1400" dirty="0" smtClean="0"/>
              <a:t>)</a:t>
            </a:r>
            <a:endParaRPr lang="en-US" sz="1400" dirty="0"/>
          </a:p>
        </p:txBody>
      </p:sp>
      <p:pic>
        <p:nvPicPr>
          <p:cNvPr id="56" name="Picture 55"/>
          <p:cNvPicPr>
            <a:picLocks noChangeAspect="1"/>
          </p:cNvPicPr>
          <p:nvPr/>
        </p:nvPicPr>
        <p:blipFill>
          <a:blip r:embed="rId4"/>
          <a:stretch>
            <a:fillRect/>
          </a:stretch>
        </p:blipFill>
        <p:spPr>
          <a:xfrm>
            <a:off x="6073601" y="3198693"/>
            <a:ext cx="5695950" cy="866775"/>
          </a:xfrm>
          <a:prstGeom prst="rect">
            <a:avLst/>
          </a:prstGeom>
        </p:spPr>
      </p:pic>
      <p:sp>
        <p:nvSpPr>
          <p:cNvPr id="46" name="Rectangle 45"/>
          <p:cNvSpPr/>
          <p:nvPr/>
        </p:nvSpPr>
        <p:spPr>
          <a:xfrm>
            <a:off x="92365" y="6155732"/>
            <a:ext cx="11744035" cy="307777"/>
          </a:xfrm>
          <a:prstGeom prst="rect">
            <a:avLst/>
          </a:prstGeom>
        </p:spPr>
        <p:txBody>
          <a:bodyPr wrap="square">
            <a:spAutoFit/>
          </a:bodyPr>
          <a:lstStyle/>
          <a:p>
            <a:r>
              <a:rPr lang="en-US" sz="1400" dirty="0" smtClean="0">
                <a:solidFill>
                  <a:srgbClr val="002060"/>
                </a:solidFill>
                <a:latin typeface="Gotham-Light"/>
              </a:rPr>
              <a:t>Difference is on licensing. Oracle has Oracle Binary Code License Agreement whereas OpenJDK has GPL 2.  Both were free upon Java 10.</a:t>
            </a:r>
            <a:endParaRPr lang="en-US" sz="1400" dirty="0">
              <a:solidFill>
                <a:srgbClr val="002060"/>
              </a:solidFill>
            </a:endParaRPr>
          </a:p>
        </p:txBody>
      </p:sp>
      <p:sp>
        <p:nvSpPr>
          <p:cNvPr id="2" name="Rectangle 1"/>
          <p:cNvSpPr/>
          <p:nvPr/>
        </p:nvSpPr>
        <p:spPr>
          <a:xfrm>
            <a:off x="92364" y="6396335"/>
            <a:ext cx="11962475" cy="338554"/>
          </a:xfrm>
          <a:prstGeom prst="rect">
            <a:avLst/>
          </a:prstGeom>
        </p:spPr>
        <p:txBody>
          <a:bodyPr wrap="square">
            <a:spAutoFit/>
          </a:bodyPr>
          <a:lstStyle/>
          <a:p>
            <a:r>
              <a:rPr lang="en-US" sz="1600" dirty="0" err="1">
                <a:solidFill>
                  <a:srgbClr val="C00000"/>
                </a:solidFill>
                <a:hlinkClick r:id="rId5"/>
              </a:rPr>
              <a:t>WoooW</a:t>
            </a:r>
            <a:r>
              <a:rPr lang="en-US" sz="1600" dirty="0">
                <a:solidFill>
                  <a:srgbClr val="C00000"/>
                </a:solidFill>
                <a:hlinkClick r:id="rId5"/>
              </a:rPr>
              <a:t> LTS 2 years</a:t>
            </a:r>
            <a:r>
              <a:rPr lang="en-US" sz="1600" dirty="0">
                <a:solidFill>
                  <a:srgbClr val="C00000"/>
                </a:solidFill>
              </a:rPr>
              <a:t> – from Java 2017 - https://www.oracle.com/emea/news/announcement/oracle-releases-java-17-2021-09-14/</a:t>
            </a:r>
            <a:endParaRPr lang="en-US" sz="1600" dirty="0"/>
          </a:p>
        </p:txBody>
      </p:sp>
      <p:sp>
        <p:nvSpPr>
          <p:cNvPr id="48" name="Subtitle 2"/>
          <p:cNvSpPr txBox="1">
            <a:spLocks/>
          </p:cNvSpPr>
          <p:nvPr/>
        </p:nvSpPr>
        <p:spPr>
          <a:xfrm>
            <a:off x="5495172" y="929843"/>
            <a:ext cx="6366425" cy="192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i="1" dirty="0" smtClean="0">
                <a:solidFill>
                  <a:srgbClr val="C00000"/>
                </a:solidFill>
              </a:rPr>
              <a:t>See slide: JAVA 8 and Beyond</a:t>
            </a:r>
          </a:p>
          <a:p>
            <a:pPr algn="l"/>
            <a:r>
              <a:rPr lang="en-US" sz="2000" b="1" i="1" dirty="0" smtClean="0">
                <a:solidFill>
                  <a:srgbClr val="C00000"/>
                </a:solidFill>
              </a:rPr>
              <a:t> </a:t>
            </a:r>
          </a:p>
          <a:p>
            <a:pPr algn="l"/>
            <a:endParaRPr lang="en-US" sz="2000" b="1" i="1" dirty="0">
              <a:solidFill>
                <a:srgbClr val="C00000"/>
              </a:solidFill>
            </a:endParaRPr>
          </a:p>
        </p:txBody>
      </p:sp>
      <p:sp>
        <p:nvSpPr>
          <p:cNvPr id="49" name="TextBox 48"/>
          <p:cNvSpPr txBox="1"/>
          <p:nvPr/>
        </p:nvSpPr>
        <p:spPr>
          <a:xfrm>
            <a:off x="23783" y="3987021"/>
            <a:ext cx="12099636" cy="307777"/>
          </a:xfrm>
          <a:prstGeom prst="rect">
            <a:avLst/>
          </a:prstGeom>
          <a:noFill/>
        </p:spPr>
        <p:txBody>
          <a:bodyPr wrap="square" rtlCol="0">
            <a:spAutoFit/>
          </a:bodyPr>
          <a:lstStyle/>
          <a:p>
            <a:r>
              <a:rPr lang="en-US" sz="1400" dirty="0" smtClean="0"/>
              <a:t>Other vendors (Open JDK, RedHat, Azul) has support just for 6 mo. </a:t>
            </a:r>
            <a:r>
              <a:rPr lang="en-US" sz="1400" dirty="0" err="1"/>
              <a:t>i</a:t>
            </a:r>
            <a:r>
              <a:rPr lang="en-US" sz="1400" dirty="0" err="1" smtClean="0"/>
              <a:t>nc.</a:t>
            </a:r>
            <a:r>
              <a:rPr lang="en-US" sz="1400" dirty="0" smtClean="0"/>
              <a:t> Java 11, 17, … So no difference to keep Java 10 or 11 on Open JDK from support point of view. </a:t>
            </a:r>
            <a:endParaRPr lang="en-US" sz="1400" dirty="0"/>
          </a:p>
        </p:txBody>
      </p:sp>
    </p:spTree>
    <p:extLst>
      <p:ext uri="{BB962C8B-B14F-4D97-AF65-F5344CB8AC3E}">
        <p14:creationId xmlns:p14="http://schemas.microsoft.com/office/powerpoint/2010/main" val="3850644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11</a:t>
            </a:r>
          </a:p>
          <a:p>
            <a:r>
              <a:rPr lang="en-US" sz="3600" dirty="0" smtClean="0"/>
              <a:t> </a:t>
            </a:r>
            <a:endParaRPr lang="en-US" sz="3600" dirty="0"/>
          </a:p>
        </p:txBody>
      </p:sp>
      <p:sp>
        <p:nvSpPr>
          <p:cNvPr id="49" name="TextBox 48"/>
          <p:cNvSpPr txBox="1"/>
          <p:nvPr/>
        </p:nvSpPr>
        <p:spPr>
          <a:xfrm>
            <a:off x="904476" y="729857"/>
            <a:ext cx="9222504" cy="5355312"/>
          </a:xfrm>
          <a:prstGeom prst="rect">
            <a:avLst/>
          </a:prstGeom>
          <a:noFill/>
        </p:spPr>
        <p:txBody>
          <a:bodyPr wrap="square" rtlCol="0">
            <a:spAutoFit/>
          </a:bodyPr>
          <a:lstStyle/>
          <a:p>
            <a:r>
              <a:rPr lang="en-US" b="1" dirty="0"/>
              <a:t>Features</a:t>
            </a:r>
          </a:p>
          <a:p>
            <a:endParaRPr lang="en-US" dirty="0" smtClean="0"/>
          </a:p>
          <a:p>
            <a:r>
              <a:rPr lang="en-US" dirty="0" smtClean="0"/>
              <a:t>181</a:t>
            </a:r>
            <a:r>
              <a:rPr lang="en-US" dirty="0"/>
              <a:t>: </a:t>
            </a:r>
            <a:r>
              <a:rPr lang="en-US" dirty="0">
                <a:hlinkClick r:id="rId3"/>
              </a:rPr>
              <a:t>Nest-Based Access Control</a:t>
            </a:r>
            <a:r>
              <a:rPr lang="en-US" dirty="0"/>
              <a:t/>
            </a:r>
            <a:br>
              <a:rPr lang="en-US" dirty="0"/>
            </a:br>
            <a:r>
              <a:rPr lang="en-US" dirty="0"/>
              <a:t>309: </a:t>
            </a:r>
            <a:r>
              <a:rPr lang="en-US" dirty="0">
                <a:hlinkClick r:id="rId4"/>
              </a:rPr>
              <a:t>Dynamic Class-File Constants</a:t>
            </a:r>
            <a:r>
              <a:rPr lang="en-US" dirty="0"/>
              <a:t/>
            </a:r>
            <a:br>
              <a:rPr lang="en-US" dirty="0"/>
            </a:br>
            <a:r>
              <a:rPr lang="en-US" dirty="0"/>
              <a:t>315: </a:t>
            </a:r>
            <a:r>
              <a:rPr lang="en-US" dirty="0">
                <a:hlinkClick r:id="rId5"/>
              </a:rPr>
              <a:t>Improve Aarch64 </a:t>
            </a:r>
            <a:r>
              <a:rPr lang="en-US" dirty="0" err="1">
                <a:hlinkClick r:id="rId5"/>
              </a:rPr>
              <a:t>Intrinsics</a:t>
            </a:r>
            <a:r>
              <a:rPr lang="en-US" dirty="0"/>
              <a:t/>
            </a:r>
            <a:br>
              <a:rPr lang="en-US" dirty="0"/>
            </a:br>
            <a:r>
              <a:rPr lang="en-US" dirty="0"/>
              <a:t>318: </a:t>
            </a:r>
            <a:r>
              <a:rPr lang="en-US" dirty="0">
                <a:hlinkClick r:id="rId6"/>
              </a:rPr>
              <a:t>Epsilon: A No-Op Garbage Collector</a:t>
            </a:r>
            <a:r>
              <a:rPr lang="en-US" dirty="0"/>
              <a:t/>
            </a:r>
            <a:br>
              <a:rPr lang="en-US" dirty="0"/>
            </a:br>
            <a:r>
              <a:rPr lang="en-US" dirty="0"/>
              <a:t>320: </a:t>
            </a:r>
            <a:r>
              <a:rPr lang="en-US" dirty="0">
                <a:hlinkClick r:id="rId7"/>
              </a:rPr>
              <a:t>Remove the Java EE and CORBA Modules</a:t>
            </a:r>
            <a:r>
              <a:rPr lang="en-US" dirty="0"/>
              <a:t/>
            </a:r>
            <a:br>
              <a:rPr lang="en-US" dirty="0"/>
            </a:br>
            <a:r>
              <a:rPr lang="en-US" dirty="0"/>
              <a:t>321: </a:t>
            </a:r>
            <a:r>
              <a:rPr lang="en-US" dirty="0">
                <a:hlinkClick r:id="rId8"/>
              </a:rPr>
              <a:t>HTTP Client (Standard)</a:t>
            </a:r>
            <a:r>
              <a:rPr lang="en-US" dirty="0"/>
              <a:t/>
            </a:r>
            <a:br>
              <a:rPr lang="en-US" dirty="0"/>
            </a:br>
            <a:r>
              <a:rPr lang="en-US" dirty="0"/>
              <a:t>323: </a:t>
            </a:r>
            <a:r>
              <a:rPr lang="en-US" dirty="0">
                <a:hlinkClick r:id="rId9"/>
              </a:rPr>
              <a:t>Local-Variable Syntax for Lambda Parameters</a:t>
            </a:r>
            <a:r>
              <a:rPr lang="en-US" dirty="0"/>
              <a:t/>
            </a:r>
            <a:br>
              <a:rPr lang="en-US" dirty="0"/>
            </a:br>
            <a:r>
              <a:rPr lang="en-US" dirty="0"/>
              <a:t>324: </a:t>
            </a:r>
            <a:r>
              <a:rPr lang="en-US" dirty="0">
                <a:hlinkClick r:id="rId10"/>
              </a:rPr>
              <a:t>Key Agreement with Curve25519 and Curve448</a:t>
            </a:r>
            <a:r>
              <a:rPr lang="en-US" dirty="0"/>
              <a:t/>
            </a:r>
            <a:br>
              <a:rPr lang="en-US" dirty="0"/>
            </a:br>
            <a:r>
              <a:rPr lang="en-US" dirty="0"/>
              <a:t>327: </a:t>
            </a:r>
            <a:r>
              <a:rPr lang="en-US" dirty="0">
                <a:hlinkClick r:id="rId11"/>
              </a:rPr>
              <a:t>Unicode 10</a:t>
            </a:r>
            <a:r>
              <a:rPr lang="en-US" dirty="0"/>
              <a:t/>
            </a:r>
            <a:br>
              <a:rPr lang="en-US" dirty="0"/>
            </a:br>
            <a:r>
              <a:rPr lang="en-US" dirty="0"/>
              <a:t>328: </a:t>
            </a:r>
            <a:r>
              <a:rPr lang="en-US" dirty="0">
                <a:hlinkClick r:id="rId12"/>
              </a:rPr>
              <a:t>Flight Recorder</a:t>
            </a:r>
            <a:r>
              <a:rPr lang="en-US" dirty="0"/>
              <a:t/>
            </a:r>
            <a:br>
              <a:rPr lang="en-US" dirty="0"/>
            </a:br>
            <a:r>
              <a:rPr lang="en-US" dirty="0"/>
              <a:t>329: </a:t>
            </a:r>
            <a:r>
              <a:rPr lang="en-US" dirty="0">
                <a:hlinkClick r:id="rId13"/>
              </a:rPr>
              <a:t>ChaCha20 and Poly1305 Cryptographic Algorithms</a:t>
            </a:r>
            <a:r>
              <a:rPr lang="en-US" dirty="0"/>
              <a:t/>
            </a:r>
            <a:br>
              <a:rPr lang="en-US" dirty="0"/>
            </a:br>
            <a:r>
              <a:rPr lang="en-US" dirty="0"/>
              <a:t>330: </a:t>
            </a:r>
            <a:r>
              <a:rPr lang="en-US" dirty="0">
                <a:hlinkClick r:id="rId14"/>
              </a:rPr>
              <a:t>Launch Single-File Source-Code Programs</a:t>
            </a:r>
            <a:r>
              <a:rPr lang="en-US" dirty="0"/>
              <a:t/>
            </a:r>
            <a:br>
              <a:rPr lang="en-US" dirty="0"/>
            </a:br>
            <a:r>
              <a:rPr lang="en-US" dirty="0"/>
              <a:t>331: </a:t>
            </a:r>
            <a:r>
              <a:rPr lang="en-US" dirty="0">
                <a:hlinkClick r:id="rId15"/>
              </a:rPr>
              <a:t>Low-Overhead Heap Profiling</a:t>
            </a:r>
            <a:r>
              <a:rPr lang="en-US" dirty="0"/>
              <a:t/>
            </a:r>
            <a:br>
              <a:rPr lang="en-US" dirty="0"/>
            </a:br>
            <a:r>
              <a:rPr lang="en-US" dirty="0"/>
              <a:t>332: </a:t>
            </a:r>
            <a:r>
              <a:rPr lang="en-US" dirty="0">
                <a:hlinkClick r:id="rId16"/>
              </a:rPr>
              <a:t>Transport Layer Security (TLS) 1.3</a:t>
            </a:r>
            <a:r>
              <a:rPr lang="en-US" dirty="0"/>
              <a:t/>
            </a:r>
            <a:br>
              <a:rPr lang="en-US" dirty="0"/>
            </a:br>
            <a:r>
              <a:rPr lang="en-US" dirty="0"/>
              <a:t>333: </a:t>
            </a:r>
            <a:r>
              <a:rPr lang="en-US" dirty="0">
                <a:hlinkClick r:id="rId17"/>
              </a:rPr>
              <a:t>ZGC: A Scalable Low-Latency Garbage </a:t>
            </a:r>
            <a:r>
              <a:rPr lang="en-US" dirty="0" smtClean="0">
                <a:hlinkClick r:id="rId17"/>
              </a:rPr>
              <a:t>Collector (</a:t>
            </a:r>
            <a:r>
              <a:rPr lang="en-US" dirty="0">
                <a:hlinkClick r:id="rId17"/>
              </a:rPr>
              <a:t>Experimental)</a:t>
            </a:r>
            <a:r>
              <a:rPr lang="en-US" dirty="0"/>
              <a:t/>
            </a:r>
            <a:br>
              <a:rPr lang="en-US" dirty="0"/>
            </a:br>
            <a:r>
              <a:rPr lang="en-US" dirty="0"/>
              <a:t>335: </a:t>
            </a:r>
            <a:r>
              <a:rPr lang="en-US" dirty="0">
                <a:hlinkClick r:id="rId18"/>
              </a:rPr>
              <a:t>Deprecate the </a:t>
            </a:r>
            <a:r>
              <a:rPr lang="en-US" dirty="0" err="1">
                <a:hlinkClick r:id="rId18"/>
              </a:rPr>
              <a:t>Nashorn</a:t>
            </a:r>
            <a:r>
              <a:rPr lang="en-US" dirty="0">
                <a:hlinkClick r:id="rId18"/>
              </a:rPr>
              <a:t> JavaScript Engine</a:t>
            </a:r>
            <a:r>
              <a:rPr lang="en-US" dirty="0"/>
              <a:t/>
            </a:r>
            <a:br>
              <a:rPr lang="en-US" dirty="0"/>
            </a:br>
            <a:r>
              <a:rPr lang="en-US" dirty="0"/>
              <a:t>336: </a:t>
            </a:r>
            <a:r>
              <a:rPr lang="en-US" dirty="0">
                <a:hlinkClick r:id="rId19"/>
              </a:rPr>
              <a:t>Deprecate the Pack200 Tools and API</a:t>
            </a:r>
            <a:endParaRPr lang="en-US" sz="800" dirty="0"/>
          </a:p>
        </p:txBody>
      </p:sp>
      <p:sp>
        <p:nvSpPr>
          <p:cNvPr id="46" name="Rectangle 45"/>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20"/>
              </a:rPr>
              <a:t>https</a:t>
            </a:r>
            <a:r>
              <a:rPr lang="en-US" dirty="0">
                <a:hlinkClick r:id="rId20"/>
              </a:rPr>
              <a:t>://</a:t>
            </a:r>
            <a:r>
              <a:rPr lang="en-US" dirty="0" smtClean="0">
                <a:hlinkClick r:id="rId20"/>
              </a:rPr>
              <a:t>github.com/azatsatklichov/Java-Features/tree/master/src/main/java/features/in/java11</a:t>
            </a:r>
            <a:endParaRPr lang="en-US" dirty="0" smtClean="0"/>
          </a:p>
        </p:txBody>
      </p:sp>
    </p:spTree>
    <p:extLst>
      <p:ext uri="{BB962C8B-B14F-4D97-AF65-F5344CB8AC3E}">
        <p14:creationId xmlns:p14="http://schemas.microsoft.com/office/powerpoint/2010/main" val="1668605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226297" y="85470"/>
            <a:ext cx="11256354" cy="7161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en-US" sz="3600" dirty="0"/>
              <a:t>Deprecations and removed </a:t>
            </a:r>
            <a:r>
              <a:rPr lang="en-US" altLang="en-US" sz="3600" dirty="0" smtClean="0"/>
              <a:t>Technologies </a:t>
            </a:r>
            <a:r>
              <a:rPr lang="en-US" sz="3600" dirty="0" smtClean="0"/>
              <a:t>in JAVA 11 </a:t>
            </a:r>
            <a:endParaRPr lang="en-US" sz="3600" dirty="0"/>
          </a:p>
        </p:txBody>
      </p:sp>
      <p:sp>
        <p:nvSpPr>
          <p:cNvPr id="55" name="TextBox 54"/>
          <p:cNvSpPr txBox="1"/>
          <p:nvPr/>
        </p:nvSpPr>
        <p:spPr>
          <a:xfrm>
            <a:off x="286332" y="793234"/>
            <a:ext cx="11727868" cy="6063198"/>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read more </a:t>
            </a:r>
            <a:r>
              <a:rPr lang="en-US" altLang="en-US" dirty="0" smtClean="0">
                <a:solidFill>
                  <a:srgbClr val="395DA1"/>
                </a:solidFill>
                <a:latin typeface="Consolas" panose="020B0609020204030204" pitchFamily="49" charset="0"/>
                <a:hlinkClick r:id="rId3"/>
              </a:rPr>
              <a:t>client-roadmap</a:t>
            </a:r>
            <a:r>
              <a:rPr lang="en-US" altLang="en-US" dirty="0" smtClean="0">
                <a:solidFill>
                  <a:srgbClr val="395DA1"/>
                </a:solidFill>
                <a:latin typeface="Consolas" panose="020B0609020204030204" pitchFamily="49" charset="0"/>
              </a:rPr>
              <a:t>, </a:t>
            </a:r>
            <a:r>
              <a:rPr lang="en-US" altLang="en-US" dirty="0" smtClean="0">
                <a:solidFill>
                  <a:srgbClr val="395DA1"/>
                </a:solidFill>
                <a:latin typeface="Consolas" panose="020B0609020204030204" pitchFamily="49" charset="0"/>
                <a:hlinkClick r:id="rId4"/>
              </a:rPr>
              <a:t>roadmap-update</a:t>
            </a:r>
            <a:r>
              <a:rPr lang="en-US" altLang="en-US" dirty="0" smtClean="0">
                <a:solidFill>
                  <a:srgbClr val="395DA1"/>
                </a:solidFill>
                <a:latin typeface="Consolas" panose="020B0609020204030204" pitchFamily="49" charset="0"/>
              </a:rPr>
              <a:t>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p>
          <a:p>
            <a:pPr marL="285750" indent="-285750">
              <a:buFont typeface="Wingdings" panose="05000000000000000000" pitchFamily="2" charset="2"/>
              <a:buChar char="q"/>
            </a:pPr>
            <a:r>
              <a:rPr lang="en-US" altLang="en-US" dirty="0" smtClean="0"/>
              <a:t>Applets removed:  Only Java 8 Commercial Support left</a:t>
            </a:r>
          </a:p>
          <a:p>
            <a:pPr marL="285750" indent="-285750">
              <a:buFont typeface="Wingdings" panose="05000000000000000000" pitchFamily="2" charset="2"/>
              <a:buChar char="q"/>
            </a:pPr>
            <a:endParaRPr lang="en-US" altLang="en-US" dirty="0"/>
          </a:p>
          <a:p>
            <a:pPr marL="285750" indent="-285750">
              <a:buFont typeface="Wingdings" panose="05000000000000000000" pitchFamily="2" charset="2"/>
              <a:buChar char="q"/>
            </a:pPr>
            <a:r>
              <a:rPr lang="en-US" altLang="en-US" dirty="0" smtClean="0"/>
              <a:t>Java Web Start removed: Alternatives use tools</a:t>
            </a:r>
            <a:r>
              <a:rPr lang="en-US" altLang="en-US" dirty="0" smtClean="0">
                <a:solidFill>
                  <a:srgbClr val="00B050"/>
                </a:solidFill>
              </a:rPr>
              <a:t> </a:t>
            </a:r>
            <a:r>
              <a:rPr lang="en-US" altLang="en-US" dirty="0" err="1" smtClean="0">
                <a:solidFill>
                  <a:srgbClr val="00B050"/>
                </a:solidFill>
              </a:rPr>
              <a:t>jlint</a:t>
            </a:r>
            <a:r>
              <a:rPr lang="en-US" altLang="en-US" dirty="0" smtClean="0"/>
              <a:t> or </a:t>
            </a:r>
            <a:r>
              <a:rPr lang="en-US" altLang="en-US" dirty="0" err="1" smtClean="0">
                <a:solidFill>
                  <a:srgbClr val="00B050"/>
                </a:solidFill>
              </a:rPr>
              <a:t>jpackager</a:t>
            </a:r>
            <a:r>
              <a:rPr lang="en-US" altLang="en-US" dirty="0" smtClean="0">
                <a:solidFill>
                  <a:srgbClr val="00B050"/>
                </a:solidFill>
              </a:rPr>
              <a:t>?</a:t>
            </a:r>
            <a:r>
              <a:rPr lang="en-US" altLang="en-US" dirty="0" smtClean="0"/>
              <a:t> </a:t>
            </a:r>
          </a:p>
          <a:p>
            <a:pPr marL="285750" indent="-285750">
              <a:buFont typeface="Wingdings" panose="05000000000000000000" pitchFamily="2" charset="2"/>
              <a:buChar char="q"/>
            </a:pPr>
            <a:endParaRPr lang="en-US" altLang="en-US" dirty="0" smtClean="0"/>
          </a:p>
          <a:p>
            <a:pPr marL="285750" indent="-285750">
              <a:buFont typeface="Wingdings" panose="05000000000000000000" pitchFamily="2" charset="2"/>
              <a:buChar char="q"/>
            </a:pPr>
            <a:r>
              <a:rPr lang="en-US" dirty="0"/>
              <a:t>Deprecate the Pack200 Tools and API</a:t>
            </a:r>
            <a:endParaRPr lang="en-US" altLang="en-US" dirty="0" smtClean="0"/>
          </a:p>
          <a:p>
            <a:pPr marL="285750" indent="-285750">
              <a:buFont typeface="Wingdings" panose="05000000000000000000" pitchFamily="2" charset="2"/>
              <a:buChar char="q"/>
            </a:pPr>
            <a:endParaRPr lang="en-US" altLang="en-US" dirty="0" smtClean="0"/>
          </a:p>
          <a:p>
            <a:pPr marL="285750" indent="-285750">
              <a:buFont typeface="Wingdings" panose="05000000000000000000" pitchFamily="2" charset="2"/>
              <a:buChar char="q"/>
            </a:pPr>
            <a:r>
              <a:rPr lang="en-US" altLang="en-US" dirty="0" err="1" smtClean="0">
                <a:solidFill>
                  <a:srgbClr val="00B0F0"/>
                </a:solidFill>
              </a:rPr>
              <a:t>Nashorn</a:t>
            </a:r>
            <a:r>
              <a:rPr lang="en-US" altLang="en-US" dirty="0" smtClean="0"/>
              <a:t> deprecated (in Java 15 will be removed):  Alternatives </a:t>
            </a:r>
            <a:r>
              <a:rPr lang="en-US" altLang="en-US" dirty="0" smtClean="0">
                <a:hlinkClick r:id="rId5"/>
              </a:rPr>
              <a:t>Graal.js</a:t>
            </a:r>
            <a:r>
              <a:rPr lang="en-US" altLang="en-US" dirty="0" smtClean="0"/>
              <a:t>,  or </a:t>
            </a:r>
            <a:r>
              <a:rPr lang="en-US" altLang="en-US" dirty="0" smtClean="0">
                <a:hlinkClick r:id="rId6"/>
              </a:rPr>
              <a:t>Project Detroit </a:t>
            </a:r>
            <a:r>
              <a:rPr lang="en-US" altLang="en-US" dirty="0" smtClean="0"/>
              <a:t>(</a:t>
            </a:r>
            <a:r>
              <a:rPr lang="en-US" altLang="en-US" dirty="0" smtClean="0">
                <a:solidFill>
                  <a:srgbClr val="00B0F0"/>
                </a:solidFill>
              </a:rPr>
              <a:t>Google V8</a:t>
            </a:r>
            <a:r>
              <a:rPr lang="en-US" altLang="en-US" dirty="0" smtClean="0"/>
              <a:t>) – </a:t>
            </a:r>
            <a:r>
              <a:rPr lang="en-US" dirty="0"/>
              <a:t>aims to be the base for a native implementation of </a:t>
            </a:r>
            <a:r>
              <a:rPr lang="en-US" b="1" dirty="0" err="1"/>
              <a:t>javax.script</a:t>
            </a:r>
            <a:r>
              <a:rPr lang="en-US" dirty="0"/>
              <a:t> package based on the Open Source JavaScript engine V8</a:t>
            </a:r>
            <a:r>
              <a:rPr lang="en-US" altLang="en-US" dirty="0" smtClean="0"/>
              <a:t>. </a:t>
            </a:r>
            <a:r>
              <a:rPr lang="en-US" dirty="0" smtClean="0"/>
              <a:t> </a:t>
            </a:r>
          </a:p>
          <a:p>
            <a:r>
              <a:rPr lang="en-US" dirty="0" err="1" smtClean="0">
                <a:hlinkClick r:id="rId7"/>
              </a:rPr>
              <a:t>GraalVM</a:t>
            </a:r>
            <a:r>
              <a:rPr lang="en-US" dirty="0" smtClean="0"/>
              <a:t> provides </a:t>
            </a:r>
            <a:r>
              <a:rPr lang="en-US" dirty="0"/>
              <a:t>an ECMAScript-compliant runtime to execute </a:t>
            </a:r>
            <a:r>
              <a:rPr lang="en-US" dirty="0">
                <a:hlinkClick r:id="rId8"/>
              </a:rPr>
              <a:t>JavaScript</a:t>
            </a:r>
            <a:r>
              <a:rPr lang="en-US" dirty="0"/>
              <a:t> and Node.js applications</a:t>
            </a:r>
            <a:r>
              <a:rPr lang="en-US" dirty="0" smtClean="0"/>
              <a:t>.</a:t>
            </a:r>
          </a:p>
          <a:p>
            <a:pPr eaLnBrk="0" fontAlgn="base" hangingPunct="0">
              <a:spcBef>
                <a:spcPct val="0"/>
              </a:spcBef>
              <a:spcAft>
                <a:spcPct val="0"/>
              </a:spcAft>
            </a:pPr>
            <a:endParaRPr lang="en-US" altLang="en-US" dirty="0">
              <a:solidFill>
                <a:srgbClr val="395DA1"/>
              </a:solidFill>
              <a:latin typeface="Consolas" panose="020B0609020204030204" pitchFamily="49" charset="0"/>
            </a:endParaRPr>
          </a:p>
          <a:p>
            <a:pPr marL="285750" indent="-285750">
              <a:buFont typeface="Wingdings" panose="05000000000000000000" pitchFamily="2" charset="2"/>
              <a:buChar char="q"/>
            </a:pPr>
            <a:r>
              <a:rPr lang="en-US" altLang="en-US" dirty="0"/>
              <a:t> Removed enterprise  API </a:t>
            </a:r>
            <a:r>
              <a:rPr lang="en-US" dirty="0"/>
              <a:t>- </a:t>
            </a:r>
            <a:r>
              <a:rPr lang="en-US" dirty="0" smtClean="0"/>
              <a:t> java.xml.*,  bind(</a:t>
            </a:r>
            <a:r>
              <a:rPr lang="en-US" dirty="0" smtClean="0">
                <a:solidFill>
                  <a:srgbClr val="00B0F0"/>
                </a:solidFill>
              </a:rPr>
              <a:t>JAXB</a:t>
            </a:r>
            <a:r>
              <a:rPr lang="en-US" dirty="0" smtClean="0"/>
              <a:t>), </a:t>
            </a:r>
            <a:r>
              <a:rPr lang="en-US" dirty="0" err="1" smtClean="0"/>
              <a:t>ws</a:t>
            </a:r>
            <a:r>
              <a:rPr lang="en-US" dirty="0" smtClean="0"/>
              <a:t>(</a:t>
            </a:r>
            <a:r>
              <a:rPr lang="en-US" dirty="0" smtClean="0">
                <a:solidFill>
                  <a:srgbClr val="00B0F0"/>
                </a:solidFill>
              </a:rPr>
              <a:t>JAX-WS</a:t>
            </a:r>
            <a:r>
              <a:rPr lang="en-US" dirty="0" smtClean="0"/>
              <a:t>), </a:t>
            </a:r>
            <a:r>
              <a:rPr lang="en-US" dirty="0" err="1" smtClean="0"/>
              <a:t>ws.annotation</a:t>
            </a:r>
            <a:r>
              <a:rPr lang="en-US" dirty="0" smtClean="0"/>
              <a:t>, </a:t>
            </a:r>
            <a:r>
              <a:rPr lang="en-US" dirty="0" err="1" smtClean="0"/>
              <a:t>java.corba</a:t>
            </a:r>
            <a:r>
              <a:rPr lang="en-US" dirty="0" smtClean="0"/>
              <a:t>(CORBA), </a:t>
            </a:r>
            <a:r>
              <a:rPr lang="en-US" dirty="0" err="1" smtClean="0"/>
              <a:t>java.transaction</a:t>
            </a:r>
            <a:r>
              <a:rPr lang="en-US" dirty="0" smtClean="0"/>
              <a:t>(</a:t>
            </a:r>
            <a:r>
              <a:rPr lang="en-US" dirty="0" smtClean="0">
                <a:solidFill>
                  <a:srgbClr val="00B0F0"/>
                </a:solidFill>
              </a:rPr>
              <a:t>JTA</a:t>
            </a:r>
            <a:r>
              <a:rPr lang="en-US" dirty="0" smtClean="0"/>
              <a:t>), </a:t>
            </a:r>
            <a:r>
              <a:rPr lang="en-US" dirty="0"/>
              <a:t>Java Beans </a:t>
            </a:r>
            <a:r>
              <a:rPr lang="en-US" dirty="0" smtClean="0"/>
              <a:t>Activation, </a:t>
            </a:r>
            <a:r>
              <a:rPr lang="en-US" dirty="0" err="1" smtClean="0">
                <a:solidFill>
                  <a:srgbClr val="00B0F0"/>
                </a:solidFill>
              </a:rPr>
              <a:t>wsgen</a:t>
            </a:r>
            <a:r>
              <a:rPr lang="en-US" dirty="0" smtClean="0"/>
              <a:t>, </a:t>
            </a:r>
            <a:r>
              <a:rPr lang="en-US" dirty="0" err="1" smtClean="0"/>
              <a:t>wsimport</a:t>
            </a:r>
            <a:r>
              <a:rPr lang="en-US" dirty="0" smtClean="0"/>
              <a:t>, </a:t>
            </a:r>
            <a:r>
              <a:rPr lang="en-US" dirty="0" err="1" smtClean="0"/>
              <a:t>schemagen</a:t>
            </a:r>
            <a:r>
              <a:rPr lang="en-US" dirty="0" smtClean="0"/>
              <a:t>, </a:t>
            </a:r>
            <a:r>
              <a:rPr lang="en-US" dirty="0" err="1" smtClean="0"/>
              <a:t>xjc</a:t>
            </a:r>
            <a:r>
              <a:rPr lang="en-US" dirty="0" smtClean="0"/>
              <a:t>, </a:t>
            </a:r>
            <a:r>
              <a:rPr lang="en-US" dirty="0" err="1" smtClean="0"/>
              <a:t>idlj</a:t>
            </a:r>
            <a:r>
              <a:rPr lang="en-US" dirty="0" smtClean="0"/>
              <a:t>, </a:t>
            </a:r>
            <a:r>
              <a:rPr lang="en-US" dirty="0" err="1" smtClean="0"/>
              <a:t>orbd</a:t>
            </a:r>
            <a:r>
              <a:rPr lang="en-US" dirty="0" smtClean="0"/>
              <a:t>, </a:t>
            </a:r>
            <a:r>
              <a:rPr lang="en-US" dirty="0" err="1" smtClean="0"/>
              <a:t>servertool</a:t>
            </a:r>
            <a:r>
              <a:rPr lang="en-US" dirty="0" smtClean="0"/>
              <a:t>, </a:t>
            </a:r>
            <a:r>
              <a:rPr lang="en-US" dirty="0" err="1" smtClean="0"/>
              <a:t>tnamesrv</a:t>
            </a:r>
            <a:r>
              <a:rPr lang="en-US" dirty="0" smtClean="0"/>
              <a:t>, </a:t>
            </a:r>
            <a:endParaRPr lang="en-US" dirty="0"/>
          </a:p>
          <a:p>
            <a:r>
              <a:rPr lang="en-US" dirty="0"/>
              <a:t>      Alternatives: use related maven dependencies (most of them are now Apache projects, or in App-Server Runtime) </a:t>
            </a:r>
          </a:p>
          <a:p>
            <a:pPr marL="285750" indent="-285750">
              <a:buFont typeface="Wingdings" panose="05000000000000000000" pitchFamily="2" charset="2"/>
              <a:buChar char="q"/>
            </a:pPr>
            <a:r>
              <a:rPr lang="en-US" dirty="0" smtClean="0"/>
              <a:t>Removed </a:t>
            </a:r>
            <a:r>
              <a:rPr lang="en-US" dirty="0"/>
              <a:t>methods: </a:t>
            </a:r>
            <a:r>
              <a:rPr lang="en-US" dirty="0" err="1"/>
              <a:t>Thread#</a:t>
            </a:r>
            <a:r>
              <a:rPr lang="en-US" dirty="0" err="1">
                <a:solidFill>
                  <a:srgbClr val="00B0F0"/>
                </a:solidFill>
              </a:rPr>
              <a:t>destroy</a:t>
            </a:r>
            <a:r>
              <a:rPr lang="en-US" dirty="0"/>
              <a:t>(),</a:t>
            </a:r>
            <a:r>
              <a:rPr lang="en-US" dirty="0">
                <a:solidFill>
                  <a:srgbClr val="00B0F0"/>
                </a:solidFill>
              </a:rPr>
              <a:t>stop</a:t>
            </a:r>
            <a:r>
              <a:rPr lang="en-US" dirty="0"/>
              <a:t>(</a:t>
            </a:r>
            <a:r>
              <a:rPr lang="en-US" dirty="0" err="1"/>
              <a:t>Throwable</a:t>
            </a:r>
            <a:r>
              <a:rPr lang="en-US" dirty="0"/>
              <a:t> </a:t>
            </a:r>
            <a:r>
              <a:rPr lang="en-US" dirty="0" err="1"/>
              <a:t>obj</a:t>
            </a:r>
            <a:r>
              <a:rPr lang="en-US" dirty="0"/>
              <a:t>),  </a:t>
            </a:r>
            <a:r>
              <a:rPr lang="en-US" dirty="0" err="1"/>
              <a:t>java.lang.System</a:t>
            </a:r>
            <a:r>
              <a:rPr lang="en-US" dirty="0"/>
              <a:t>::</a:t>
            </a:r>
            <a:r>
              <a:rPr lang="en-US" dirty="0" err="1">
                <a:solidFill>
                  <a:srgbClr val="00B0F0"/>
                </a:solidFill>
              </a:rPr>
              <a:t>runFinalizersOnExit</a:t>
            </a:r>
            <a:r>
              <a:rPr lang="en-US" dirty="0"/>
              <a:t>, </a:t>
            </a:r>
            <a:r>
              <a:rPr lang="en-US" dirty="0" err="1"/>
              <a:t>ava.lang.Runtime</a:t>
            </a:r>
            <a:r>
              <a:rPr lang="en-US" dirty="0"/>
              <a:t>::</a:t>
            </a:r>
            <a:r>
              <a:rPr lang="en-US" dirty="0" err="1">
                <a:solidFill>
                  <a:srgbClr val="00B0F0"/>
                </a:solidFill>
              </a:rPr>
              <a:t>runFinalizersOnExi</a:t>
            </a:r>
            <a:r>
              <a:rPr lang="en-US" dirty="0" err="1"/>
              <a:t>t</a:t>
            </a:r>
            <a:r>
              <a:rPr lang="en-US" dirty="0"/>
              <a:t>, </a:t>
            </a:r>
            <a:r>
              <a:rPr lang="en-US" dirty="0" err="1" smtClean="0"/>
              <a:t>SecurityManager</a:t>
            </a:r>
            <a:r>
              <a:rPr lang="en-US" dirty="0" smtClean="0"/>
              <a:t> 4 methods #</a:t>
            </a:r>
            <a:r>
              <a:rPr lang="en-US" dirty="0" err="1" smtClean="0"/>
              <a:t>checkAwtEventQueueAccess</a:t>
            </a:r>
            <a:r>
              <a:rPr lang="en-US" dirty="0"/>
              <a:t>,  and etc</a:t>
            </a:r>
            <a:r>
              <a:rPr lang="en-US" dirty="0" smtClean="0"/>
              <a:t>. </a:t>
            </a:r>
          </a:p>
          <a:p>
            <a:r>
              <a:rPr lang="en-US" dirty="0" smtClean="0"/>
              <a:t>Instead of all these 4 methods you can use </a:t>
            </a:r>
            <a:r>
              <a:rPr lang="en-US" dirty="0" err="1" smtClean="0">
                <a:solidFill>
                  <a:srgbClr val="00B0F0"/>
                </a:solidFill>
              </a:rPr>
              <a:t>checkPermission</a:t>
            </a:r>
            <a:r>
              <a:rPr lang="en-US" dirty="0" smtClean="0"/>
              <a:t>(</a:t>
            </a:r>
            <a:r>
              <a:rPr lang="en-US" dirty="0" err="1" smtClean="0"/>
              <a:t>java.security.Permission</a:t>
            </a:r>
            <a:r>
              <a:rPr lang="en-US" dirty="0" smtClean="0"/>
              <a:t>) </a:t>
            </a:r>
          </a:p>
          <a:p>
            <a:pPr marL="285750" indent="-285750">
              <a:buFont typeface="Wingdings" panose="05000000000000000000" pitchFamily="2" charset="2"/>
              <a:buChar char="q"/>
            </a:pPr>
            <a:endParaRPr lang="en-US" altLang="en-US" dirty="0">
              <a:solidFill>
                <a:srgbClr val="395DA1"/>
              </a:solidFill>
              <a:latin typeface="Consolas" panose="020B0609020204030204" pitchFamily="49" charset="0"/>
            </a:endParaRPr>
          </a:p>
          <a:p>
            <a:pPr marL="285750" indent="-285750">
              <a:buFont typeface="Wingdings" panose="05000000000000000000" pitchFamily="2" charset="2"/>
              <a:buChar char="q"/>
            </a:pPr>
            <a:r>
              <a:rPr lang="en-US" altLang="en-US" dirty="0" smtClean="0">
                <a:solidFill>
                  <a:srgbClr val="395DA1"/>
                </a:solidFill>
                <a:latin typeface="Consolas" panose="020B0609020204030204" pitchFamily="49" charset="0"/>
              </a:rPr>
              <a:t>JavaFX </a:t>
            </a:r>
            <a:r>
              <a:rPr lang="en-US" altLang="en-US" dirty="0">
                <a:solidFill>
                  <a:srgbClr val="395DA1"/>
                </a:solidFill>
                <a:latin typeface="Consolas" panose="020B0609020204030204" pitchFamily="49" charset="0"/>
              </a:rPr>
              <a:t>– no longer part of </a:t>
            </a:r>
            <a:r>
              <a:rPr lang="en-US" altLang="en-US" dirty="0" smtClean="0">
                <a:solidFill>
                  <a:srgbClr val="395DA1"/>
                </a:solidFill>
                <a:latin typeface="Consolas" panose="020B0609020204030204" pitchFamily="49" charset="0"/>
              </a:rPr>
              <a:t>JDK, alternative: use </a:t>
            </a:r>
            <a:r>
              <a:rPr lang="en-US" altLang="en-US" dirty="0" err="1">
                <a:solidFill>
                  <a:srgbClr val="395DA1"/>
                </a:solidFill>
                <a:latin typeface="Consolas" panose="020B0609020204030204" pitchFamily="49" charset="0"/>
                <a:hlinkClick r:id="rId9"/>
              </a:rPr>
              <a:t>OpenJFX</a:t>
            </a:r>
            <a:r>
              <a:rPr lang="en-US" altLang="en-US" dirty="0">
                <a:solidFill>
                  <a:srgbClr val="395DA1"/>
                </a:solidFill>
                <a:latin typeface="Consolas" panose="020B0609020204030204" pitchFamily="49" charset="0"/>
                <a:hlinkClick r:id="rId9"/>
              </a:rPr>
              <a:t> </a:t>
            </a:r>
            <a:r>
              <a:rPr lang="en-US" altLang="en-US" dirty="0" smtClean="0">
                <a:solidFill>
                  <a:srgbClr val="395DA1"/>
                </a:solidFill>
                <a:latin typeface="Consolas" panose="020B0609020204030204" pitchFamily="49" charset="0"/>
                <a:hlinkClick r:id="rId9"/>
              </a:rPr>
              <a:t>project</a:t>
            </a:r>
            <a:r>
              <a:rPr lang="en-US" altLang="en-US" dirty="0">
                <a:solidFill>
                  <a:srgbClr val="395DA1"/>
                </a:solidFill>
                <a:latin typeface="Consolas" panose="020B0609020204030204" pitchFamily="49" charset="0"/>
              </a:rPr>
              <a:t> </a:t>
            </a:r>
            <a:endParaRPr lang="en-US" altLang="en-US" dirty="0" smtClean="0">
              <a:solidFill>
                <a:srgbClr val="395DA1"/>
              </a:solidFill>
              <a:latin typeface="Consolas" panose="020B0609020204030204" pitchFamily="49" charset="0"/>
            </a:endParaRPr>
          </a:p>
          <a:p>
            <a:r>
              <a:rPr lang="en-US" altLang="en-US" sz="1400" dirty="0" smtClean="0">
                <a:solidFill>
                  <a:srgbClr val="395DA1"/>
                </a:solidFill>
                <a:latin typeface="Consolas" panose="020B0609020204030204" pitchFamily="49" charset="0"/>
              </a:rPr>
              <a:t>(</a:t>
            </a:r>
            <a:r>
              <a:rPr lang="en-US" altLang="en-US" sz="1400" dirty="0" err="1" smtClean="0">
                <a:solidFill>
                  <a:srgbClr val="395DA1"/>
                </a:solidFill>
                <a:latin typeface="Consolas" panose="020B0609020204030204" pitchFamily="49" charset="0"/>
              </a:rPr>
              <a:t>javafx</a:t>
            </a:r>
            <a:r>
              <a:rPr lang="en-US" altLang="en-US" sz="1400" dirty="0" smtClean="0">
                <a:solidFill>
                  <a:srgbClr val="395DA1"/>
                </a:solidFill>
                <a:latin typeface="Consolas" panose="020B0609020204030204" pitchFamily="49" charset="0"/>
              </a:rPr>
              <a:t>-base, </a:t>
            </a:r>
            <a:r>
              <a:rPr lang="en-US" altLang="en-US" sz="1400" dirty="0" err="1" smtClean="0">
                <a:solidFill>
                  <a:srgbClr val="395DA1"/>
                </a:solidFill>
                <a:latin typeface="Consolas" panose="020B0609020204030204" pitchFamily="49" charset="0"/>
              </a:rPr>
              <a:t>javafx</a:t>
            </a:r>
            <a:r>
              <a:rPr lang="en-US" altLang="en-US" sz="1400" dirty="0" smtClean="0">
                <a:solidFill>
                  <a:srgbClr val="395DA1"/>
                </a:solidFill>
                <a:latin typeface="Consolas" panose="020B0609020204030204" pitchFamily="49" charset="0"/>
              </a:rPr>
              <a:t>-controls, </a:t>
            </a:r>
            <a:r>
              <a:rPr lang="en-US" altLang="en-US" sz="1400" dirty="0" err="1" smtClean="0">
                <a:solidFill>
                  <a:srgbClr val="395DA1"/>
                </a:solidFill>
                <a:latin typeface="Consolas" panose="020B0609020204030204" pitchFamily="49" charset="0"/>
              </a:rPr>
              <a:t>javafx</a:t>
            </a:r>
            <a:r>
              <a:rPr lang="en-US" altLang="en-US" sz="1400" dirty="0" smtClean="0">
                <a:solidFill>
                  <a:srgbClr val="395DA1"/>
                </a:solidFill>
                <a:latin typeface="Consolas" panose="020B0609020204030204" pitchFamily="49" charset="0"/>
              </a:rPr>
              <a:t>-media). After removing JavaFX from Java SE, </a:t>
            </a:r>
          </a:p>
          <a:p>
            <a:r>
              <a:rPr lang="en-US" altLang="en-US" sz="1400" dirty="0" err="1" smtClean="0">
                <a:solidFill>
                  <a:srgbClr val="00B0F0"/>
                </a:solidFill>
                <a:latin typeface="Consolas" panose="020B0609020204030204" pitchFamily="49" charset="0"/>
              </a:rPr>
              <a:t>Javapackager</a:t>
            </a:r>
            <a:r>
              <a:rPr lang="en-US" altLang="en-US" sz="1400" dirty="0" smtClean="0">
                <a:solidFill>
                  <a:srgbClr val="00B0F0"/>
                </a:solidFill>
                <a:latin typeface="Consolas" panose="020B0609020204030204" pitchFamily="49" charset="0"/>
              </a:rPr>
              <a:t> </a:t>
            </a:r>
            <a:r>
              <a:rPr lang="en-US" altLang="en-US" sz="1400" dirty="0">
                <a:solidFill>
                  <a:srgbClr val="395DA1"/>
                </a:solidFill>
                <a:latin typeface="Consolas" panose="020B0609020204030204" pitchFamily="49" charset="0"/>
              </a:rPr>
              <a:t>(used to create native[MSI/DMG] installers) is also </a:t>
            </a:r>
            <a:r>
              <a:rPr lang="en-US" altLang="en-US" sz="1400" dirty="0" smtClean="0">
                <a:solidFill>
                  <a:srgbClr val="395DA1"/>
                </a:solidFill>
                <a:latin typeface="Consolas" panose="020B0609020204030204" pitchFamily="49" charset="0"/>
              </a:rPr>
              <a:t>removed.</a:t>
            </a:r>
            <a:endParaRPr lang="en-US" altLang="en-US" sz="1400" dirty="0"/>
          </a:p>
        </p:txBody>
      </p:sp>
      <p:sp>
        <p:nvSpPr>
          <p:cNvPr id="49" name="Rectangle 48"/>
          <p:cNvSpPr/>
          <p:nvPr/>
        </p:nvSpPr>
        <p:spPr>
          <a:xfrm>
            <a:off x="9087430" y="5637649"/>
            <a:ext cx="2926770" cy="1015663"/>
          </a:xfrm>
          <a:prstGeom prst="rect">
            <a:avLst/>
          </a:prstGeom>
        </p:spPr>
        <p:txBody>
          <a:bodyPr wrap="square">
            <a:spAutoFit/>
          </a:bodyPr>
          <a:lstStyle/>
          <a:p>
            <a:r>
              <a:rPr lang="en-US" sz="1200" dirty="0">
                <a:solidFill>
                  <a:srgbClr val="00B0F0"/>
                </a:solidFill>
              </a:rPr>
              <a:t>&lt;dependency&gt;</a:t>
            </a:r>
          </a:p>
          <a:p>
            <a:pPr lvl="1"/>
            <a:r>
              <a:rPr lang="en-US" sz="1200" dirty="0">
                <a:solidFill>
                  <a:srgbClr val="00B0F0"/>
                </a:solidFill>
              </a:rPr>
              <a:t>&lt;</a:t>
            </a:r>
            <a:r>
              <a:rPr lang="en-US" sz="1200" dirty="0" err="1">
                <a:solidFill>
                  <a:srgbClr val="00B0F0"/>
                </a:solidFill>
              </a:rPr>
              <a:t>groupId</a:t>
            </a:r>
            <a:r>
              <a:rPr lang="en-US" sz="1200" dirty="0">
                <a:solidFill>
                  <a:srgbClr val="00B0F0"/>
                </a:solidFill>
              </a:rPr>
              <a:t>&gt;</a:t>
            </a:r>
            <a:r>
              <a:rPr lang="en-US" sz="1200" dirty="0" err="1">
                <a:solidFill>
                  <a:srgbClr val="00B0F0"/>
                </a:solidFill>
              </a:rPr>
              <a:t>org.openjfx</a:t>
            </a:r>
            <a:r>
              <a:rPr lang="en-US" sz="1200" dirty="0">
                <a:solidFill>
                  <a:srgbClr val="00B0F0"/>
                </a:solidFill>
              </a:rPr>
              <a:t>&lt;/</a:t>
            </a:r>
            <a:r>
              <a:rPr lang="en-US" sz="1200" dirty="0" err="1">
                <a:solidFill>
                  <a:srgbClr val="00B0F0"/>
                </a:solidFill>
              </a:rPr>
              <a:t>groupId</a:t>
            </a:r>
            <a:r>
              <a:rPr lang="en-US" sz="1200" dirty="0">
                <a:solidFill>
                  <a:srgbClr val="00B0F0"/>
                </a:solidFill>
              </a:rPr>
              <a:t>&gt;</a:t>
            </a:r>
          </a:p>
          <a:p>
            <a:pPr lvl="1"/>
            <a:r>
              <a:rPr lang="en-US" sz="1200" dirty="0">
                <a:solidFill>
                  <a:srgbClr val="00B0F0"/>
                </a:solidFill>
              </a:rPr>
              <a:t>&lt;</a:t>
            </a:r>
            <a:r>
              <a:rPr lang="en-US" sz="1200" dirty="0" err="1">
                <a:solidFill>
                  <a:srgbClr val="00B0F0"/>
                </a:solidFill>
              </a:rPr>
              <a:t>artifactId</a:t>
            </a:r>
            <a:r>
              <a:rPr lang="en-US" sz="1200" dirty="0">
                <a:solidFill>
                  <a:srgbClr val="00B0F0"/>
                </a:solidFill>
              </a:rPr>
              <a:t>&gt;</a:t>
            </a:r>
            <a:r>
              <a:rPr lang="en-US" sz="1200" dirty="0" err="1">
                <a:solidFill>
                  <a:srgbClr val="00B0F0"/>
                </a:solidFill>
              </a:rPr>
              <a:t>javafx</a:t>
            </a:r>
            <a:r>
              <a:rPr lang="en-US" sz="1200" dirty="0">
                <a:solidFill>
                  <a:srgbClr val="00B0F0"/>
                </a:solidFill>
              </a:rPr>
              <a:t>&lt;/</a:t>
            </a:r>
            <a:r>
              <a:rPr lang="en-US" sz="1200" dirty="0" err="1">
                <a:solidFill>
                  <a:srgbClr val="00B0F0"/>
                </a:solidFill>
              </a:rPr>
              <a:t>artifactId</a:t>
            </a:r>
            <a:r>
              <a:rPr lang="en-US" sz="1200" dirty="0">
                <a:solidFill>
                  <a:srgbClr val="00B0F0"/>
                </a:solidFill>
              </a:rPr>
              <a:t>&gt;</a:t>
            </a:r>
          </a:p>
          <a:p>
            <a:pPr lvl="1"/>
            <a:r>
              <a:rPr lang="en-US" sz="1200" dirty="0">
                <a:solidFill>
                  <a:srgbClr val="00B0F0"/>
                </a:solidFill>
              </a:rPr>
              <a:t>&lt;version&gt;11-ea+19&lt;/version&gt;</a:t>
            </a:r>
          </a:p>
          <a:p>
            <a:r>
              <a:rPr lang="en-US" sz="1200" dirty="0">
                <a:solidFill>
                  <a:srgbClr val="00B0F0"/>
                </a:solidFill>
              </a:rPr>
              <a:t>&lt;/</a:t>
            </a:r>
            <a:r>
              <a:rPr lang="en-US" sz="1200" dirty="0" smtClean="0">
                <a:solidFill>
                  <a:srgbClr val="00B0F0"/>
                </a:solidFill>
              </a:rPr>
              <a:t>dependency&gt;</a:t>
            </a:r>
            <a:endParaRPr lang="en-US" sz="1200" dirty="0">
              <a:solidFill>
                <a:srgbClr val="00B0F0"/>
              </a:solidFill>
            </a:endParaRPr>
          </a:p>
        </p:txBody>
      </p:sp>
      <p:pic>
        <p:nvPicPr>
          <p:cNvPr id="2" name="Picture 1"/>
          <p:cNvPicPr>
            <a:picLocks noChangeAspect="1"/>
          </p:cNvPicPr>
          <p:nvPr/>
        </p:nvPicPr>
        <p:blipFill>
          <a:blip r:embed="rId10"/>
          <a:stretch>
            <a:fillRect/>
          </a:stretch>
        </p:blipFill>
        <p:spPr>
          <a:xfrm>
            <a:off x="7550777" y="1747957"/>
            <a:ext cx="4202120" cy="961390"/>
          </a:xfrm>
          <a:prstGeom prst="rect">
            <a:avLst/>
          </a:prstGeom>
        </p:spPr>
      </p:pic>
    </p:spTree>
    <p:extLst>
      <p:ext uri="{BB962C8B-B14F-4D97-AF65-F5344CB8AC3E}">
        <p14:creationId xmlns:p14="http://schemas.microsoft.com/office/powerpoint/2010/main" val="5449149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11 </a:t>
            </a:r>
            <a:endParaRPr lang="en-US" sz="3600" dirty="0"/>
          </a:p>
        </p:txBody>
      </p:sp>
      <p:sp>
        <p:nvSpPr>
          <p:cNvPr id="51" name="Rectangle 50"/>
          <p:cNvSpPr/>
          <p:nvPr/>
        </p:nvSpPr>
        <p:spPr>
          <a:xfrm>
            <a:off x="337131" y="1009134"/>
            <a:ext cx="5733469" cy="800219"/>
          </a:xfrm>
          <a:prstGeom prst="rect">
            <a:avLst/>
          </a:prstGeom>
        </p:spPr>
        <p:txBody>
          <a:bodyPr wrap="square">
            <a:spAutoFit/>
          </a:bodyPr>
          <a:lstStyle/>
          <a:p>
            <a:r>
              <a:rPr lang="en-US" dirty="0" smtClean="0">
                <a:solidFill>
                  <a:srgbClr val="395DA1"/>
                </a:solidFill>
                <a:latin typeface="Consolas" panose="020B0609020204030204" pitchFamily="49" charset="0"/>
              </a:rPr>
              <a:t>Launching Single-file </a:t>
            </a:r>
          </a:p>
          <a:p>
            <a:r>
              <a:rPr lang="en-US" altLang="en-US" sz="1400" dirty="0">
                <a:latin typeface="Consolas" panose="020B0609020204030204" pitchFamily="49" charset="0"/>
              </a:rPr>
              <a:t>OLD approach:   </a:t>
            </a:r>
            <a:r>
              <a:rPr lang="en-US" altLang="en-US" sz="1400" dirty="0" smtClean="0">
                <a:latin typeface="Consolas" panose="020B0609020204030204" pitchFamily="49" charset="0"/>
              </a:rPr>
              <a:t>1. &gt;java </a:t>
            </a:r>
            <a:r>
              <a:rPr lang="en-US" altLang="en-US" sz="1400" dirty="0">
                <a:latin typeface="Consolas" panose="020B0609020204030204" pitchFamily="49" charset="0"/>
              </a:rPr>
              <a:t>Hello.java  </a:t>
            </a:r>
            <a:r>
              <a:rPr lang="en-US" altLang="en-US" sz="1400" dirty="0" smtClean="0">
                <a:latin typeface="Consolas" panose="020B0609020204030204" pitchFamily="49" charset="0"/>
              </a:rPr>
              <a:t> 2. &gt;java </a:t>
            </a:r>
            <a:r>
              <a:rPr lang="en-US" altLang="en-US" sz="1400" dirty="0">
                <a:latin typeface="Consolas" panose="020B0609020204030204" pitchFamily="49" charset="0"/>
              </a:rPr>
              <a:t>Hello</a:t>
            </a:r>
          </a:p>
          <a:p>
            <a:r>
              <a:rPr lang="en-US" altLang="en-US" sz="1400" dirty="0">
                <a:latin typeface="Consolas" panose="020B0609020204030204" pitchFamily="49" charset="0"/>
              </a:rPr>
              <a:t>Since Java </a:t>
            </a:r>
            <a:r>
              <a:rPr lang="en-US" altLang="en-US" sz="1400" dirty="0" smtClean="0">
                <a:latin typeface="Consolas" panose="020B0609020204030204" pitchFamily="49" charset="0"/>
              </a:rPr>
              <a:t>11 (single file):  </a:t>
            </a:r>
            <a:r>
              <a:rPr lang="en-US" altLang="en-US" sz="1400" dirty="0">
                <a:latin typeface="Consolas" panose="020B0609020204030204" pitchFamily="49" charset="0"/>
              </a:rPr>
              <a:t>&gt; </a:t>
            </a:r>
            <a:r>
              <a:rPr lang="en-US" altLang="en-US" sz="1400" dirty="0" smtClean="0">
                <a:latin typeface="Consolas" panose="020B0609020204030204" pitchFamily="49" charset="0"/>
              </a:rPr>
              <a:t>java Hello.java  </a:t>
            </a:r>
            <a:endParaRPr lang="en-US" altLang="en-US" sz="1400" dirty="0">
              <a:latin typeface="Consolas" panose="020B0609020204030204" pitchFamily="49" charset="0"/>
            </a:endParaRPr>
          </a:p>
        </p:txBody>
      </p:sp>
      <p:sp>
        <p:nvSpPr>
          <p:cNvPr id="54" name="Rectangle 53"/>
          <p:cNvSpPr/>
          <p:nvPr/>
        </p:nvSpPr>
        <p:spPr>
          <a:xfrm>
            <a:off x="6598231" y="836521"/>
            <a:ext cx="4709849" cy="1261884"/>
          </a:xfrm>
          <a:prstGeom prst="rect">
            <a:avLst/>
          </a:prstGeom>
        </p:spPr>
        <p:txBody>
          <a:bodyPr wrap="square">
            <a:spAutoFit/>
          </a:bodyPr>
          <a:lstStyle/>
          <a:p>
            <a:r>
              <a:rPr lang="en-US" dirty="0" smtClean="0">
                <a:solidFill>
                  <a:srgbClr val="395DA1"/>
                </a:solidFill>
                <a:latin typeface="Consolas" panose="020B0609020204030204" pitchFamily="49" charset="0"/>
              </a:rPr>
              <a:t>Scripting  - Run Shebang </a:t>
            </a:r>
            <a:r>
              <a:rPr lang="en-US" sz="2000" b="1" dirty="0" smtClean="0">
                <a:solidFill>
                  <a:srgbClr val="00B050"/>
                </a:solidFill>
                <a:latin typeface="Consolas" panose="020B0609020204030204" pitchFamily="49" charset="0"/>
              </a:rPr>
              <a:t>#!</a:t>
            </a:r>
          </a:p>
          <a:p>
            <a:pPr marL="342900" indent="-342900">
              <a:buAutoNum type="alphaLcPeriod"/>
            </a:pPr>
            <a:r>
              <a:rPr lang="en-US" altLang="en-US" sz="1400" dirty="0">
                <a:latin typeface="Consolas" panose="020B0609020204030204" pitchFamily="49" charset="0"/>
              </a:rPr>
              <a:t>//</a:t>
            </a:r>
            <a:r>
              <a:rPr lang="en-US" sz="1400" dirty="0">
                <a:latin typeface="Consolas" panose="020B0609020204030204" pitchFamily="49" charset="0"/>
              </a:rPr>
              <a:t>java --source 11 single-shebang-</a:t>
            </a:r>
            <a:r>
              <a:rPr lang="en-US" sz="1400" dirty="0" err="1">
                <a:latin typeface="Consolas" panose="020B0609020204030204" pitchFamily="49" charset="0"/>
              </a:rPr>
              <a:t>incmd</a:t>
            </a:r>
            <a:endParaRPr lang="en-US" altLang="en-US" sz="1400" dirty="0">
              <a:latin typeface="Consolas" panose="020B0609020204030204" pitchFamily="49" charset="0"/>
            </a:endParaRPr>
          </a:p>
          <a:p>
            <a:endParaRPr lang="en-US" altLang="en-US" sz="1400" dirty="0" smtClean="0">
              <a:latin typeface="Consolas" panose="020B0609020204030204" pitchFamily="49" charset="0"/>
            </a:endParaRPr>
          </a:p>
          <a:p>
            <a:r>
              <a:rPr lang="en-US" altLang="en-US" sz="1400" dirty="0" smtClean="0">
                <a:latin typeface="Consolas" panose="020B0609020204030204" pitchFamily="49" charset="0"/>
              </a:rPr>
              <a:t>b. //On Win </a:t>
            </a:r>
            <a:r>
              <a:rPr lang="en-US" altLang="en-US" sz="1400" dirty="0" err="1" smtClean="0">
                <a:latin typeface="Consolas" panose="020B0609020204030204" pitchFamily="49" charset="0"/>
              </a:rPr>
              <a:t>tric</a:t>
            </a:r>
            <a:r>
              <a:rPr lang="en-US" altLang="en-US" sz="1400" dirty="0" smtClean="0">
                <a:latin typeface="Consolas" panose="020B0609020204030204" pitchFamily="49" charset="0"/>
              </a:rPr>
              <a:t>: use Cygwin or </a:t>
            </a:r>
            <a:r>
              <a:rPr lang="en-US" altLang="en-US" sz="1400" dirty="0" err="1" smtClean="0">
                <a:latin typeface="Consolas" panose="020B0609020204030204" pitchFamily="49" charset="0"/>
              </a:rPr>
              <a:t>git</a:t>
            </a:r>
            <a:r>
              <a:rPr lang="en-US" altLang="en-US" sz="1400" dirty="0" smtClean="0">
                <a:latin typeface="Consolas" panose="020B0609020204030204" pitchFamily="49" charset="0"/>
              </a:rPr>
              <a:t>-bash </a:t>
            </a:r>
          </a:p>
          <a:p>
            <a:r>
              <a:rPr lang="en-US" altLang="en-US" sz="1400" dirty="0">
                <a:latin typeface="Consolas" panose="020B0609020204030204" pitchFamily="49" charset="0"/>
              </a:rPr>
              <a:t>&gt; ./single-shebang-file</a:t>
            </a:r>
          </a:p>
        </p:txBody>
      </p:sp>
      <p:graphicFrame>
        <p:nvGraphicFramePr>
          <p:cNvPr id="2" name="Object 1"/>
          <p:cNvGraphicFramePr>
            <a:graphicFrameLocks noChangeAspect="1"/>
          </p:cNvGraphicFramePr>
          <p:nvPr>
            <p:extLst>
              <p:ext uri="{D42A27DB-BD31-4B8C-83A1-F6EECF244321}">
                <p14:modId xmlns:p14="http://schemas.microsoft.com/office/powerpoint/2010/main" val="24641309"/>
              </p:ext>
            </p:extLst>
          </p:nvPr>
        </p:nvGraphicFramePr>
        <p:xfrm>
          <a:off x="10717213" y="1332297"/>
          <a:ext cx="1322388" cy="485775"/>
        </p:xfrm>
        <a:graphic>
          <a:graphicData uri="http://schemas.openxmlformats.org/presentationml/2006/ole">
            <mc:AlternateContent xmlns:mc="http://schemas.openxmlformats.org/markup-compatibility/2006">
              <mc:Choice xmlns:v="urn:schemas-microsoft-com:vml" Requires="v">
                <p:oleObj spid="_x0000_s9450" name="Packager Shell Object" showAsIcon="1" r:id="rId4" imgW="1323000" imgH="486000" progId="Package">
                  <p:embed/>
                </p:oleObj>
              </mc:Choice>
              <mc:Fallback>
                <p:oleObj name="Packager Shell Object" showAsIcon="1" r:id="rId4" imgW="1323000" imgH="486000" progId="Package">
                  <p:embed/>
                  <p:pic>
                    <p:nvPicPr>
                      <p:cNvPr id="0" name=""/>
                      <p:cNvPicPr/>
                      <p:nvPr/>
                    </p:nvPicPr>
                    <p:blipFill>
                      <a:blip r:embed="rId5"/>
                      <a:stretch>
                        <a:fillRect/>
                      </a:stretch>
                    </p:blipFill>
                    <p:spPr>
                      <a:xfrm>
                        <a:off x="10717213" y="1332297"/>
                        <a:ext cx="1322388" cy="485775"/>
                      </a:xfrm>
                      <a:prstGeom prst="rect">
                        <a:avLst/>
                      </a:prstGeom>
                    </p:spPr>
                  </p:pic>
                </p:oleObj>
              </mc:Fallback>
            </mc:AlternateContent>
          </a:graphicData>
        </a:graphic>
      </p:graphicFrame>
      <p:sp>
        <p:nvSpPr>
          <p:cNvPr id="55" name="TextBox 54"/>
          <p:cNvSpPr txBox="1"/>
          <p:nvPr/>
        </p:nvSpPr>
        <p:spPr>
          <a:xfrm>
            <a:off x="337131" y="2187627"/>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Language and Library Improvements, Additions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38" name="Rectangle 37"/>
          <p:cNvSpPr/>
          <p:nvPr/>
        </p:nvSpPr>
        <p:spPr>
          <a:xfrm>
            <a:off x="184731" y="2612067"/>
            <a:ext cx="11854870" cy="1200329"/>
          </a:xfrm>
          <a:prstGeom prst="rect">
            <a:avLst/>
          </a:prstGeom>
        </p:spPr>
        <p:txBody>
          <a:bodyPr wrap="square">
            <a:spAutoFit/>
          </a:bodyPr>
          <a:lstStyle/>
          <a:p>
            <a:pPr marL="285750" indent="-285750">
              <a:buFont typeface="Wingdings" panose="05000000000000000000" pitchFamily="2" charset="2"/>
              <a:buChar char="§"/>
            </a:pPr>
            <a:r>
              <a:rPr lang="en-US" dirty="0" err="1"/>
              <a:t>HttpClient</a:t>
            </a:r>
            <a:r>
              <a:rPr lang="en-US" dirty="0"/>
              <a:t> </a:t>
            </a:r>
            <a:r>
              <a:rPr lang="en-US" dirty="0" smtClean="0"/>
              <a:t>(was incubator in Java 9) – </a:t>
            </a:r>
            <a:r>
              <a:rPr lang="en-US" dirty="0"/>
              <a:t>replacement for </a:t>
            </a:r>
            <a:r>
              <a:rPr lang="en-US" dirty="0" err="1"/>
              <a:t>HTTPURLConnection</a:t>
            </a:r>
            <a:r>
              <a:rPr lang="en-US" dirty="0"/>
              <a:t>, supports </a:t>
            </a:r>
            <a:r>
              <a:rPr lang="en-US" dirty="0" smtClean="0"/>
              <a:t>http/2, </a:t>
            </a:r>
            <a:r>
              <a:rPr lang="en-US" dirty="0" err="1" smtClean="0"/>
              <a:t>WebSockets</a:t>
            </a:r>
            <a:r>
              <a:rPr lang="en-US" dirty="0" smtClean="0"/>
              <a:t> </a:t>
            </a:r>
            <a:endParaRPr lang="en-US" dirty="0"/>
          </a:p>
          <a:p>
            <a:pPr marL="285750" indent="-285750">
              <a:buFont typeface="Wingdings" panose="05000000000000000000" pitchFamily="2" charset="2"/>
              <a:buChar char="§"/>
            </a:pPr>
            <a:r>
              <a:rPr lang="en-US" b="1" dirty="0"/>
              <a:t>Reactive Streams </a:t>
            </a:r>
            <a:r>
              <a:rPr lang="en-US" dirty="0"/>
              <a:t>– stream data support for backpressure, Flow API.  Base Interface for </a:t>
            </a:r>
            <a:r>
              <a:rPr lang="en-US" dirty="0" err="1"/>
              <a:t>RxJava</a:t>
            </a:r>
            <a:r>
              <a:rPr lang="en-US" dirty="0"/>
              <a:t>, AKKA Streams, Spring </a:t>
            </a:r>
            <a:r>
              <a:rPr lang="en-US" dirty="0" smtClean="0"/>
              <a:t>5</a:t>
            </a:r>
          </a:p>
          <a:p>
            <a:pPr marL="742950" lvl="1" indent="-285750">
              <a:buFontTx/>
              <a:buChar char="-"/>
            </a:pPr>
            <a:r>
              <a:rPr lang="en-US" dirty="0" smtClean="0"/>
              <a:t>Flow API: Publisher, Subscription, Subscriber  </a:t>
            </a:r>
          </a:p>
          <a:p>
            <a:pPr marL="742950" lvl="1" indent="-285750">
              <a:buFontTx/>
              <a:buChar char="-"/>
            </a:pPr>
            <a:r>
              <a:rPr lang="en-US" dirty="0" err="1" smtClean="0"/>
              <a:t>ProcessHandle.current</a:t>
            </a:r>
            <a:r>
              <a:rPr lang="en-US" dirty="0" smtClean="0"/>
              <a:t>().</a:t>
            </a:r>
            <a:r>
              <a:rPr lang="en-US" dirty="0" err="1" smtClean="0"/>
              <a:t>destroyForcibly</a:t>
            </a:r>
            <a:r>
              <a:rPr lang="en-US" dirty="0" smtClean="0"/>
              <a:t>(); //</a:t>
            </a:r>
            <a:r>
              <a:rPr lang="en-US" dirty="0" err="1" smtClean="0"/>
              <a:t>java.lang.IllegalStateException</a:t>
            </a:r>
            <a:r>
              <a:rPr lang="en-US" dirty="0" smtClean="0"/>
              <a:t>: destroy of current process not allowed</a:t>
            </a:r>
            <a:endParaRPr lang="en-US" dirty="0"/>
          </a:p>
        </p:txBody>
      </p:sp>
      <p:sp>
        <p:nvSpPr>
          <p:cNvPr id="57" name="Rectangle 56"/>
          <p:cNvSpPr/>
          <p:nvPr/>
        </p:nvSpPr>
        <p:spPr>
          <a:xfrm>
            <a:off x="184731" y="3832256"/>
            <a:ext cx="11854870" cy="2800767"/>
          </a:xfrm>
          <a:prstGeom prst="rect">
            <a:avLst/>
          </a:prstGeom>
        </p:spPr>
        <p:txBody>
          <a:bodyPr wrap="square">
            <a:spAutoFit/>
          </a:bodyPr>
          <a:lstStyle/>
          <a:p>
            <a:pPr marL="285750" indent="-285750">
              <a:buFont typeface="Wingdings" panose="05000000000000000000" pitchFamily="2" charset="2"/>
              <a:buChar char="§"/>
            </a:pPr>
            <a:r>
              <a:rPr lang="en-US" b="1" dirty="0" smtClean="0"/>
              <a:t>String</a:t>
            </a:r>
            <a:r>
              <a:rPr lang="en-US" dirty="0" smtClean="0"/>
              <a:t> - new methods: Unicode aware </a:t>
            </a:r>
            <a:r>
              <a:rPr lang="en-US" b="1" dirty="0" smtClean="0"/>
              <a:t>repeat(), </a:t>
            </a:r>
            <a:r>
              <a:rPr lang="en-US" b="1" dirty="0" err="1" smtClean="0"/>
              <a:t>isBlank</a:t>
            </a:r>
            <a:r>
              <a:rPr lang="en-US" b="1" dirty="0" smtClean="0"/>
              <a:t>(), strip(),</a:t>
            </a:r>
            <a:r>
              <a:rPr lang="en-US" dirty="0" smtClean="0"/>
              <a:t> lines </a:t>
            </a:r>
          </a:p>
          <a:p>
            <a:pPr marL="285750" indent="-285750">
              <a:buFont typeface="Wingdings" panose="05000000000000000000" pitchFamily="2" charset="2"/>
              <a:buChar char="§"/>
            </a:pPr>
            <a:r>
              <a:rPr lang="en-US" b="1" dirty="0" smtClean="0"/>
              <a:t>Files</a:t>
            </a:r>
            <a:r>
              <a:rPr lang="en-US" dirty="0" smtClean="0"/>
              <a:t> – new methods:  </a:t>
            </a:r>
            <a:r>
              <a:rPr lang="en-US" dirty="0" err="1" smtClean="0"/>
              <a:t>readString</a:t>
            </a:r>
            <a:r>
              <a:rPr lang="en-US" dirty="0" smtClean="0"/>
              <a:t>(), </a:t>
            </a:r>
            <a:r>
              <a:rPr lang="en-US" dirty="0" err="1" smtClean="0"/>
              <a:t>writeString</a:t>
            </a:r>
            <a:r>
              <a:rPr lang="en-US" dirty="0" smtClean="0"/>
              <a:t>() ,  encoded by UTF-8, .. </a:t>
            </a:r>
          </a:p>
          <a:p>
            <a:pPr marL="285750" indent="-285750">
              <a:buFont typeface="Wingdings" panose="05000000000000000000" pitchFamily="2" charset="2"/>
              <a:buChar char="§"/>
            </a:pPr>
            <a:r>
              <a:rPr lang="en-US" b="1" dirty="0" smtClean="0"/>
              <a:t>Optional::</a:t>
            </a:r>
            <a:r>
              <a:rPr lang="en-US" b="1" dirty="0" err="1" smtClean="0"/>
              <a:t>isEmpty</a:t>
            </a:r>
            <a:r>
              <a:rPr lang="en-US" dirty="0" smtClean="0"/>
              <a:t>, e.g. </a:t>
            </a:r>
            <a:r>
              <a:rPr lang="en-US" dirty="0" err="1"/>
              <a:t>var</a:t>
            </a:r>
            <a:r>
              <a:rPr lang="en-US" dirty="0"/>
              <a:t> opt = </a:t>
            </a:r>
            <a:r>
              <a:rPr lang="en-US" dirty="0" err="1"/>
              <a:t>Optional.ofNullable</a:t>
            </a:r>
            <a:r>
              <a:rPr lang="en-US" dirty="0"/>
              <a:t>(null); </a:t>
            </a:r>
            <a:r>
              <a:rPr lang="en-US" dirty="0" smtClean="0"/>
              <a:t> </a:t>
            </a:r>
            <a:r>
              <a:rPr lang="en-US" dirty="0" err="1" smtClean="0"/>
              <a:t>opt.isEmpty</a:t>
            </a:r>
            <a:r>
              <a:rPr lang="en-US" dirty="0"/>
              <a:t>() == </a:t>
            </a:r>
            <a:r>
              <a:rPr lang="en-US" dirty="0" smtClean="0"/>
              <a:t>true</a:t>
            </a:r>
          </a:p>
          <a:p>
            <a:pPr marL="285750" indent="-285750">
              <a:buFont typeface="Wingdings" panose="05000000000000000000" pitchFamily="2" charset="2"/>
              <a:buChar char="§"/>
            </a:pPr>
            <a:r>
              <a:rPr lang="en-US" b="1" dirty="0" smtClean="0"/>
              <a:t>Predicate::not</a:t>
            </a:r>
            <a:r>
              <a:rPr lang="en-US" dirty="0" smtClean="0"/>
              <a:t> e.g.  </a:t>
            </a:r>
            <a:r>
              <a:rPr lang="en-US" dirty="0" err="1"/>
              <a:t>List.of</a:t>
            </a:r>
            <a:r>
              <a:rPr lang="en-US" dirty="0"/>
              <a:t>(“AB”, “”, “</a:t>
            </a:r>
            <a:r>
              <a:rPr lang="en-US" dirty="0" err="1"/>
              <a:t>sasa</a:t>
            </a:r>
            <a:r>
              <a:rPr lang="en-US" dirty="0"/>
              <a:t>”).stream().filter(</a:t>
            </a:r>
            <a:r>
              <a:rPr lang="en-US" dirty="0" err="1"/>
              <a:t>Predicate.not</a:t>
            </a:r>
            <a:r>
              <a:rPr lang="en-US" dirty="0"/>
              <a:t>(String::</a:t>
            </a:r>
            <a:r>
              <a:rPr lang="en-US" dirty="0" err="1"/>
              <a:t>isBlank</a:t>
            </a:r>
            <a:r>
              <a:rPr lang="en-US" dirty="0"/>
              <a:t>)).</a:t>
            </a:r>
            <a:r>
              <a:rPr lang="en-US" dirty="0" err="1"/>
              <a:t>forEach</a:t>
            </a:r>
            <a:r>
              <a:rPr lang="en-US" dirty="0"/>
              <a:t>(</a:t>
            </a:r>
            <a:r>
              <a:rPr lang="en-US" dirty="0" err="1"/>
              <a:t>System.out</a:t>
            </a:r>
            <a:r>
              <a:rPr lang="en-US" dirty="0"/>
              <a:t>::</a:t>
            </a:r>
            <a:r>
              <a:rPr lang="en-US" dirty="0" err="1"/>
              <a:t>println</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Upgraded from </a:t>
            </a:r>
            <a:r>
              <a:rPr lang="en-US" b="1" dirty="0" smtClean="0"/>
              <a:t>Unicode 8 </a:t>
            </a:r>
            <a:r>
              <a:rPr lang="en-US" dirty="0" smtClean="0"/>
              <a:t>to </a:t>
            </a:r>
            <a:r>
              <a:rPr lang="en-US" b="1" dirty="0" smtClean="0"/>
              <a:t>10</a:t>
            </a:r>
            <a:r>
              <a:rPr lang="en-US" dirty="0" smtClean="0"/>
              <a:t>:   16000 more chars, 10 new scripts, e.g. </a:t>
            </a:r>
            <a:r>
              <a:rPr lang="en-US" dirty="0"/>
              <a:t>\</a:t>
            </a:r>
            <a:r>
              <a:rPr lang="en-US" dirty="0" smtClean="0"/>
              <a:t>u20BF  for </a:t>
            </a:r>
            <a:r>
              <a:rPr lang="en-US" dirty="0" err="1" smtClean="0"/>
              <a:t>BitCoin</a:t>
            </a:r>
            <a:endParaRPr lang="en-US" dirty="0" smtClean="0"/>
          </a:p>
          <a:p>
            <a:pPr marL="285750" indent="-285750">
              <a:buFont typeface="Wingdings" panose="05000000000000000000" pitchFamily="2" charset="2"/>
              <a:buChar char="§"/>
            </a:pPr>
            <a:r>
              <a:rPr lang="en-US" b="1" dirty="0" smtClean="0"/>
              <a:t>Local </a:t>
            </a:r>
            <a:r>
              <a:rPr lang="en-US" b="1" dirty="0" err="1" smtClean="0"/>
              <a:t>var</a:t>
            </a:r>
            <a:r>
              <a:rPr lang="en-US" b="1" dirty="0" smtClean="0"/>
              <a:t> type inference for Lambda </a:t>
            </a:r>
            <a:r>
              <a:rPr lang="en-US" b="1" dirty="0" err="1" smtClean="0"/>
              <a:t>params</a:t>
            </a:r>
            <a:r>
              <a:rPr lang="en-US" dirty="0" smtClean="0"/>
              <a:t>:  </a:t>
            </a:r>
            <a:r>
              <a:rPr lang="en-US" sz="1600" dirty="0"/>
              <a:t>(String a, String b) -&gt; </a:t>
            </a:r>
            <a:r>
              <a:rPr lang="en-US" sz="1600" dirty="0" err="1"/>
              <a:t>a.concat</a:t>
            </a:r>
            <a:r>
              <a:rPr lang="en-US" sz="1600" dirty="0"/>
              <a:t>(b)  as: (a, b) -&gt; </a:t>
            </a:r>
            <a:r>
              <a:rPr lang="en-US" sz="1600" dirty="0" err="1"/>
              <a:t>a.concat</a:t>
            </a:r>
            <a:r>
              <a:rPr lang="en-US" sz="1600" dirty="0"/>
              <a:t>(b) or   </a:t>
            </a:r>
          </a:p>
          <a:p>
            <a:r>
              <a:rPr lang="en-US" sz="1600" dirty="0"/>
              <a:t>e.g.  (</a:t>
            </a:r>
            <a:r>
              <a:rPr lang="en-US" sz="1600" dirty="0" err="1"/>
              <a:t>var</a:t>
            </a:r>
            <a:r>
              <a:rPr lang="en-US" sz="1600" dirty="0"/>
              <a:t> a, </a:t>
            </a:r>
            <a:r>
              <a:rPr lang="en-US" sz="1600" dirty="0" err="1"/>
              <a:t>var</a:t>
            </a:r>
            <a:r>
              <a:rPr lang="en-US" sz="1600" dirty="0"/>
              <a:t> b) -&gt; </a:t>
            </a:r>
            <a:r>
              <a:rPr lang="en-US" sz="1600" dirty="0" err="1"/>
              <a:t>a.concat</a:t>
            </a:r>
            <a:r>
              <a:rPr lang="en-US" sz="1600" dirty="0"/>
              <a:t>(b),    (@</a:t>
            </a:r>
            <a:r>
              <a:rPr lang="en-US" sz="1600" dirty="0" err="1"/>
              <a:t>Nonnull</a:t>
            </a:r>
            <a:r>
              <a:rPr lang="en-US" sz="1600" dirty="0"/>
              <a:t> </a:t>
            </a:r>
            <a:r>
              <a:rPr lang="en-US" sz="1600" dirty="0" err="1"/>
              <a:t>var</a:t>
            </a:r>
            <a:r>
              <a:rPr lang="en-US" sz="1600" dirty="0"/>
              <a:t> a, @</a:t>
            </a:r>
            <a:r>
              <a:rPr lang="en-US" sz="1600" dirty="0" err="1"/>
              <a:t>Nullable</a:t>
            </a:r>
            <a:r>
              <a:rPr lang="en-US" sz="1600" dirty="0"/>
              <a:t> </a:t>
            </a:r>
            <a:r>
              <a:rPr lang="en-US" sz="1600" dirty="0" err="1"/>
              <a:t>var</a:t>
            </a:r>
            <a:r>
              <a:rPr lang="en-US" sz="1600" dirty="0"/>
              <a:t> b) -&gt; </a:t>
            </a:r>
            <a:r>
              <a:rPr lang="en-US" sz="1600" dirty="0" err="1"/>
              <a:t>a.concat</a:t>
            </a:r>
            <a:r>
              <a:rPr lang="en-US" sz="1600" dirty="0"/>
              <a:t>(b</a:t>
            </a:r>
            <a:r>
              <a:rPr lang="en-US" sz="1600" dirty="0" smtClean="0"/>
              <a:t>)</a:t>
            </a:r>
          </a:p>
          <a:p>
            <a:endParaRPr lang="en-US" sz="1600" dirty="0"/>
          </a:p>
          <a:p>
            <a:r>
              <a:rPr lang="en-US" dirty="0" smtClean="0"/>
              <a:t>Limitations (no mix):  </a:t>
            </a:r>
            <a:r>
              <a:rPr lang="en-US" dirty="0"/>
              <a:t>(</a:t>
            </a:r>
            <a:r>
              <a:rPr lang="en-US" dirty="0" err="1"/>
              <a:t>var</a:t>
            </a:r>
            <a:r>
              <a:rPr lang="en-US" dirty="0"/>
              <a:t> a, b) -&gt; </a:t>
            </a:r>
            <a:r>
              <a:rPr lang="en-US" dirty="0" err="1"/>
              <a:t>a.concat</a:t>
            </a:r>
            <a:r>
              <a:rPr lang="en-US" dirty="0"/>
              <a:t>(b</a:t>
            </a:r>
            <a:r>
              <a:rPr lang="en-US" dirty="0" smtClean="0"/>
              <a:t>), </a:t>
            </a:r>
            <a:r>
              <a:rPr lang="en-US" dirty="0"/>
              <a:t>(</a:t>
            </a:r>
            <a:r>
              <a:rPr lang="en-US" dirty="0" err="1"/>
              <a:t>var</a:t>
            </a:r>
            <a:r>
              <a:rPr lang="en-US" dirty="0"/>
              <a:t> a, String b) -&gt; </a:t>
            </a:r>
            <a:r>
              <a:rPr lang="en-US" dirty="0" err="1"/>
              <a:t>a.concat</a:t>
            </a:r>
            <a:r>
              <a:rPr lang="en-US" dirty="0"/>
              <a:t>(b</a:t>
            </a:r>
            <a:r>
              <a:rPr lang="en-US" dirty="0" smtClean="0"/>
              <a:t>),   </a:t>
            </a:r>
            <a:r>
              <a:rPr lang="en-US" dirty="0" err="1" smtClean="0"/>
              <a:t>var</a:t>
            </a:r>
            <a:r>
              <a:rPr lang="en-US" dirty="0" smtClean="0"/>
              <a:t> a -&gt; </a:t>
            </a:r>
            <a:r>
              <a:rPr lang="en-US" dirty="0" err="1" smtClean="0"/>
              <a:t>a.toUpperCase</a:t>
            </a:r>
            <a:r>
              <a:rPr lang="en-US" dirty="0" smtClean="0"/>
              <a:t>()</a:t>
            </a:r>
            <a:endParaRPr lang="en-US" dirty="0"/>
          </a:p>
        </p:txBody>
      </p:sp>
      <p:pic>
        <p:nvPicPr>
          <p:cNvPr id="7" name="Picture 6"/>
          <p:cNvPicPr>
            <a:picLocks noChangeAspect="1"/>
          </p:cNvPicPr>
          <p:nvPr/>
        </p:nvPicPr>
        <p:blipFill>
          <a:blip r:embed="rId6"/>
          <a:stretch>
            <a:fillRect/>
          </a:stretch>
        </p:blipFill>
        <p:spPr>
          <a:xfrm>
            <a:off x="10583387" y="5232639"/>
            <a:ext cx="795020" cy="1025157"/>
          </a:xfrm>
          <a:prstGeom prst="rect">
            <a:avLst/>
          </a:prstGeom>
        </p:spPr>
      </p:pic>
    </p:spTree>
    <p:extLst>
      <p:ext uri="{BB962C8B-B14F-4D97-AF65-F5344CB8AC3E}">
        <p14:creationId xmlns:p14="http://schemas.microsoft.com/office/powerpoint/2010/main" val="1918544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11 </a:t>
            </a:r>
            <a:endParaRPr lang="en-US" sz="3600" dirty="0"/>
          </a:p>
        </p:txBody>
      </p:sp>
      <p:sp>
        <p:nvSpPr>
          <p:cNvPr id="51" name="Rectangle 50"/>
          <p:cNvSpPr/>
          <p:nvPr/>
        </p:nvSpPr>
        <p:spPr>
          <a:xfrm>
            <a:off x="337130" y="923663"/>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Nest Based Access  </a:t>
            </a:r>
            <a:endParaRPr lang="en-US" altLang="en-US" sz="1400" dirty="0">
              <a:latin typeface="Consolas" panose="020B0609020204030204" pitchFamily="49" charset="0"/>
            </a:endParaRPr>
          </a:p>
        </p:txBody>
      </p:sp>
      <p:sp>
        <p:nvSpPr>
          <p:cNvPr id="46" name="Rectangle 45"/>
          <p:cNvSpPr/>
          <p:nvPr/>
        </p:nvSpPr>
        <p:spPr>
          <a:xfrm>
            <a:off x="337129" y="1275373"/>
            <a:ext cx="7186090" cy="830997"/>
          </a:xfrm>
          <a:prstGeom prst="rect">
            <a:avLst/>
          </a:prstGeom>
        </p:spPr>
        <p:txBody>
          <a:bodyPr wrap="square">
            <a:spAutoFit/>
          </a:bodyPr>
          <a:lstStyle/>
          <a:p>
            <a:pPr marL="285750" indent="-285750">
              <a:buFont typeface="Wingdings" panose="05000000000000000000" pitchFamily="2" charset="2"/>
              <a:buChar char="§"/>
            </a:pPr>
            <a:r>
              <a:rPr lang="en-US" sz="1600" dirty="0" smtClean="0"/>
              <a:t>Outer Java class which has Inner class  at Runtime inner class access private fields of Outer class via </a:t>
            </a:r>
            <a:r>
              <a:rPr lang="en-US" sz="1600" b="1" dirty="0" smtClean="0"/>
              <a:t>Bridge method. </a:t>
            </a:r>
            <a:r>
              <a:rPr lang="en-US" sz="1600" dirty="0" smtClean="0"/>
              <a:t>Compiler creates this synthetic bridge method. But once developer uses reflection to call private method, it fails at runtime. </a:t>
            </a:r>
            <a:endParaRPr lang="en-US" sz="1600" dirty="0"/>
          </a:p>
        </p:txBody>
      </p:sp>
      <p:pic>
        <p:nvPicPr>
          <p:cNvPr id="7" name="Picture 6"/>
          <p:cNvPicPr>
            <a:picLocks noChangeAspect="1"/>
          </p:cNvPicPr>
          <p:nvPr/>
        </p:nvPicPr>
        <p:blipFill>
          <a:blip r:embed="rId3"/>
          <a:stretch>
            <a:fillRect/>
          </a:stretch>
        </p:blipFill>
        <p:spPr>
          <a:xfrm>
            <a:off x="999937" y="2271148"/>
            <a:ext cx="3355087" cy="1480449"/>
          </a:xfrm>
          <a:prstGeom prst="rect">
            <a:avLst/>
          </a:prstGeom>
        </p:spPr>
      </p:pic>
      <p:sp>
        <p:nvSpPr>
          <p:cNvPr id="48" name="Rectangle 47"/>
          <p:cNvSpPr/>
          <p:nvPr/>
        </p:nvSpPr>
        <p:spPr>
          <a:xfrm>
            <a:off x="7342537" y="198155"/>
            <a:ext cx="4840638" cy="1323439"/>
          </a:xfrm>
          <a:prstGeom prst="rect">
            <a:avLst/>
          </a:prstGeom>
        </p:spPr>
        <p:txBody>
          <a:bodyPr wrap="square">
            <a:spAutoFit/>
          </a:bodyPr>
          <a:lstStyle/>
          <a:p>
            <a:pPr marL="285750" indent="-285750">
              <a:buFont typeface="Wingdings" panose="05000000000000000000" pitchFamily="2" charset="2"/>
              <a:buChar char="§"/>
            </a:pPr>
            <a:r>
              <a:rPr lang="en-US" sz="1600" dirty="0" smtClean="0"/>
              <a:t>With Nest-Based Access Control mechanism inner class can access it directly in Nested manner. Compiler no need to create bridge-method. Inner classes can access it. This mechanism also used in Sealed classes in Later Java.</a:t>
            </a:r>
            <a:endParaRPr lang="en-US" sz="1600" dirty="0"/>
          </a:p>
        </p:txBody>
      </p:sp>
      <p:pic>
        <p:nvPicPr>
          <p:cNvPr id="16" name="Picture 15"/>
          <p:cNvPicPr>
            <a:picLocks noChangeAspect="1"/>
          </p:cNvPicPr>
          <p:nvPr/>
        </p:nvPicPr>
        <p:blipFill>
          <a:blip r:embed="rId4"/>
          <a:stretch>
            <a:fillRect/>
          </a:stretch>
        </p:blipFill>
        <p:spPr>
          <a:xfrm>
            <a:off x="7943292" y="1721241"/>
            <a:ext cx="2237530" cy="1940763"/>
          </a:xfrm>
          <a:prstGeom prst="rect">
            <a:avLst/>
          </a:prstGeom>
        </p:spPr>
      </p:pic>
      <p:sp>
        <p:nvSpPr>
          <p:cNvPr id="52" name="Rectangle 51"/>
          <p:cNvSpPr/>
          <p:nvPr/>
        </p:nvSpPr>
        <p:spPr>
          <a:xfrm>
            <a:off x="337129" y="3969144"/>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JVM Change </a:t>
            </a:r>
            <a:endParaRPr lang="en-US" altLang="en-US" sz="1400" dirty="0">
              <a:latin typeface="Consolas" panose="020B0609020204030204" pitchFamily="49" charset="0"/>
            </a:endParaRPr>
          </a:p>
        </p:txBody>
      </p:sp>
      <p:sp>
        <p:nvSpPr>
          <p:cNvPr id="53" name="Rectangle 52"/>
          <p:cNvSpPr/>
          <p:nvPr/>
        </p:nvSpPr>
        <p:spPr>
          <a:xfrm>
            <a:off x="337129" y="4345200"/>
            <a:ext cx="3498270" cy="369332"/>
          </a:xfrm>
          <a:prstGeom prst="rect">
            <a:avLst/>
          </a:prstGeom>
        </p:spPr>
        <p:txBody>
          <a:bodyPr wrap="square">
            <a:spAutoFit/>
          </a:bodyPr>
          <a:lstStyle/>
          <a:p>
            <a:pPr marL="285750" indent="-285750">
              <a:buFont typeface="Wingdings" panose="05000000000000000000" pitchFamily="2" charset="2"/>
              <a:buChar char="§"/>
            </a:pPr>
            <a:r>
              <a:rPr lang="en-US" dirty="0" smtClean="0"/>
              <a:t>Dynamic Class-file Constants</a:t>
            </a:r>
            <a:endParaRPr lang="en-US" dirty="0"/>
          </a:p>
        </p:txBody>
      </p:sp>
      <p:sp>
        <p:nvSpPr>
          <p:cNvPr id="37" name="Oval 36"/>
          <p:cNvSpPr/>
          <p:nvPr/>
        </p:nvSpPr>
        <p:spPr>
          <a:xfrm>
            <a:off x="10731500" y="2333149"/>
            <a:ext cx="711200" cy="7021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600895" y="2034958"/>
            <a:ext cx="1274628" cy="13133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919352" y="2506957"/>
            <a:ext cx="317716" cy="369332"/>
          </a:xfrm>
          <a:prstGeom prst="rect">
            <a:avLst/>
          </a:prstGeom>
          <a:noFill/>
        </p:spPr>
        <p:txBody>
          <a:bodyPr wrap="none" rtlCol="0">
            <a:spAutoFit/>
          </a:bodyPr>
          <a:lstStyle/>
          <a:p>
            <a:r>
              <a:rPr lang="en-US" dirty="0" smtClean="0"/>
              <a:t>A</a:t>
            </a:r>
            <a:endParaRPr lang="en-US" dirty="0"/>
          </a:p>
        </p:txBody>
      </p:sp>
      <p:sp>
        <p:nvSpPr>
          <p:cNvPr id="58" name="TextBox 57"/>
          <p:cNvSpPr txBox="1"/>
          <p:nvPr/>
        </p:nvSpPr>
        <p:spPr>
          <a:xfrm>
            <a:off x="11424920" y="2273414"/>
            <a:ext cx="309700" cy="369332"/>
          </a:xfrm>
          <a:prstGeom prst="rect">
            <a:avLst/>
          </a:prstGeom>
          <a:noFill/>
        </p:spPr>
        <p:txBody>
          <a:bodyPr wrap="none" rtlCol="0">
            <a:spAutoFit/>
          </a:bodyPr>
          <a:lstStyle/>
          <a:p>
            <a:r>
              <a:rPr lang="en-US" dirty="0"/>
              <a:t>B</a:t>
            </a:r>
          </a:p>
        </p:txBody>
      </p:sp>
      <p:sp>
        <p:nvSpPr>
          <p:cNvPr id="49" name="Rectangle 5"/>
          <p:cNvSpPr>
            <a:spLocks noChangeArrowheads="1"/>
          </p:cNvSpPr>
          <p:nvPr/>
        </p:nvSpPr>
        <p:spPr bwMode="auto">
          <a:xfrm>
            <a:off x="184731" y="4701084"/>
            <a:ext cx="1181676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212529"/>
                </a:solidFill>
                <a:latin typeface="+mn-lt"/>
              </a:rPr>
              <a:t>Extends class-file format to support a new constant-pool form, </a:t>
            </a:r>
            <a:r>
              <a:rPr lang="en-US" altLang="en-US" dirty="0" err="1">
                <a:solidFill>
                  <a:srgbClr val="E83E8C"/>
                </a:solidFill>
                <a:latin typeface="+mn-lt"/>
              </a:rPr>
              <a:t>CONSTANT_Dynamic</a:t>
            </a:r>
            <a:r>
              <a:rPr lang="en-US" altLang="en-US" dirty="0">
                <a:solidFill>
                  <a:srgbClr val="212529"/>
                </a:solidFill>
                <a:latin typeface="+mn-lt"/>
              </a:rPr>
              <a:t>, target language designers and compiler </a:t>
            </a:r>
            <a:r>
              <a:rPr lang="en-US" altLang="en-US" dirty="0" err="1" smtClean="0">
                <a:solidFill>
                  <a:srgbClr val="212529"/>
                </a:solidFill>
                <a:latin typeface="+mn-lt"/>
              </a:rPr>
              <a:t>implementors</a:t>
            </a:r>
            <a:r>
              <a:rPr lang="en-US" altLang="en-US" dirty="0">
                <a:solidFill>
                  <a:srgbClr val="212529"/>
                </a:solidFill>
                <a:latin typeface="+mn-lt"/>
              </a:rPr>
              <a:t>.</a:t>
            </a:r>
            <a:r>
              <a:rPr lang="en-US" altLang="en-US" dirty="0">
                <a:latin typeface="+mn-lt"/>
              </a:rPr>
              <a:t> </a:t>
            </a:r>
            <a:r>
              <a:rPr lang="en-US" altLang="en-US" dirty="0" smtClean="0">
                <a:latin typeface="+mn-lt"/>
              </a:rPr>
              <a:t>Loading a</a:t>
            </a:r>
            <a:r>
              <a:rPr lang="en-US" altLang="en-US" dirty="0">
                <a:latin typeface="+mn-lt"/>
              </a:rPr>
              <a:t> </a:t>
            </a:r>
            <a:r>
              <a:rPr lang="en-US" altLang="en-US" dirty="0" err="1">
                <a:latin typeface="+mn-lt"/>
              </a:rPr>
              <a:t>CONSTANT_Dynamic</a:t>
            </a:r>
            <a:r>
              <a:rPr lang="en-US" altLang="en-US" dirty="0">
                <a:latin typeface="+mn-lt"/>
              </a:rPr>
              <a:t> will delegate creation to a bootstrap method</a:t>
            </a:r>
            <a:r>
              <a:rPr lang="en-US" altLang="en-US" dirty="0" smtClean="0">
                <a:latin typeface="+mn-lt"/>
              </a:rPr>
              <a:t>, </a:t>
            </a:r>
            <a:r>
              <a:rPr lang="en-US" altLang="en-US" dirty="0">
                <a:latin typeface="+mn-lt"/>
              </a:rPr>
              <a:t>just as </a:t>
            </a:r>
            <a:r>
              <a:rPr lang="en-US" altLang="en-US" dirty="0" smtClean="0">
                <a:latin typeface="+mn-lt"/>
              </a:rPr>
              <a:t>linking    an</a:t>
            </a:r>
            <a:r>
              <a:rPr lang="en-US" altLang="en-US" dirty="0">
                <a:latin typeface="+mn-lt"/>
              </a:rPr>
              <a:t> </a:t>
            </a:r>
            <a:r>
              <a:rPr lang="en-US" altLang="en-US" dirty="0" err="1">
                <a:latin typeface="+mn-lt"/>
              </a:rPr>
              <a:t>invokedynamic</a:t>
            </a:r>
            <a:r>
              <a:rPr lang="en-US" altLang="en-US" dirty="0">
                <a:latin typeface="+mn-lt"/>
              </a:rPr>
              <a:t> call site delegates linkage to a bootstrap method</a:t>
            </a:r>
            <a:r>
              <a:rPr kumimoji="0" lang="en-US" altLang="en-US" i="0" u="none" strike="noStrike" cap="none" normalizeH="0" baseline="0" dirty="0" smtClean="0">
                <a:ln>
                  <a:noFill/>
                </a:ln>
                <a:solidFill>
                  <a:srgbClr val="000000"/>
                </a:solidFill>
                <a:effectLst/>
                <a:latin typeface="+mn-lt"/>
              </a:rPr>
              <a:t>.</a:t>
            </a:r>
          </a:p>
        </p:txBody>
      </p:sp>
      <p:sp>
        <p:nvSpPr>
          <p:cNvPr id="54" name="Rectangle 53"/>
          <p:cNvSpPr/>
          <p:nvPr/>
        </p:nvSpPr>
        <p:spPr>
          <a:xfrm>
            <a:off x="244765" y="5755424"/>
            <a:ext cx="3498270" cy="369332"/>
          </a:xfrm>
          <a:prstGeom prst="rect">
            <a:avLst/>
          </a:prstGeom>
        </p:spPr>
        <p:txBody>
          <a:bodyPr wrap="square">
            <a:spAutoFit/>
          </a:bodyPr>
          <a:lstStyle/>
          <a:p>
            <a:pPr marL="285750" indent="-285750">
              <a:buFont typeface="Wingdings" panose="05000000000000000000" pitchFamily="2" charset="2"/>
              <a:buChar char="§"/>
            </a:pPr>
            <a:r>
              <a:rPr lang="en-US" dirty="0"/>
              <a:t>Improve Aarch64 </a:t>
            </a:r>
            <a:r>
              <a:rPr lang="en-US" dirty="0" err="1"/>
              <a:t>Intrinsics</a:t>
            </a:r>
            <a:endParaRPr lang="en-US" dirty="0"/>
          </a:p>
        </p:txBody>
      </p:sp>
      <p:sp>
        <p:nvSpPr>
          <p:cNvPr id="55" name="Rectangle 5"/>
          <p:cNvSpPr>
            <a:spLocks noChangeArrowheads="1"/>
          </p:cNvSpPr>
          <p:nvPr/>
        </p:nvSpPr>
        <p:spPr bwMode="auto">
          <a:xfrm>
            <a:off x="139698" y="6167985"/>
            <a:ext cx="11861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pt-BR" sz="1400" dirty="0">
                <a:latin typeface="+mn-lt"/>
              </a:rPr>
              <a:t> </a:t>
            </a:r>
            <a:r>
              <a:rPr lang="en-US" sz="1400" dirty="0">
                <a:latin typeface="+mn-lt"/>
              </a:rPr>
              <a:t>Optimized the existing string and array </a:t>
            </a:r>
            <a:r>
              <a:rPr lang="en-US" sz="1400" dirty="0" err="1">
                <a:latin typeface="+mn-lt"/>
              </a:rPr>
              <a:t>intrinsics</a:t>
            </a:r>
            <a:r>
              <a:rPr lang="en-US" sz="1400" dirty="0">
                <a:latin typeface="+mn-lt"/>
              </a:rPr>
              <a:t>, and implements new </a:t>
            </a:r>
            <a:r>
              <a:rPr lang="en-US" sz="1400" dirty="0" err="1">
                <a:latin typeface="+mn-lt"/>
              </a:rPr>
              <a:t>intrinsics</a:t>
            </a:r>
            <a:r>
              <a:rPr lang="en-US" sz="1400" dirty="0">
                <a:latin typeface="+mn-lt"/>
              </a:rPr>
              <a:t> for </a:t>
            </a:r>
            <a:r>
              <a:rPr lang="en-US" sz="1400" dirty="0" err="1">
                <a:latin typeface="+mn-lt"/>
              </a:rPr>
              <a:t>Math.sin</a:t>
            </a:r>
            <a:r>
              <a:rPr lang="en-US" sz="1400" dirty="0">
                <a:latin typeface="+mn-lt"/>
              </a:rPr>
              <a:t>(), </a:t>
            </a:r>
            <a:r>
              <a:rPr lang="en-US" sz="1400" dirty="0" err="1">
                <a:latin typeface="+mn-lt"/>
              </a:rPr>
              <a:t>Math.cos</a:t>
            </a:r>
            <a:r>
              <a:rPr lang="en-US" sz="1400" dirty="0">
                <a:latin typeface="+mn-lt"/>
              </a:rPr>
              <a:t>() and Match.log() on Arm64 or </a:t>
            </a:r>
            <a:r>
              <a:rPr lang="en-US" sz="1400" i="1" dirty="0">
                <a:latin typeface="+mn-lt"/>
                <a:hlinkClick r:id="rId5"/>
              </a:rPr>
              <a:t>Aarch64 processors</a:t>
            </a:r>
            <a:r>
              <a:rPr lang="en-US" sz="1400" dirty="0">
                <a:latin typeface="+mn-lt"/>
              </a:rPr>
              <a:t>. it means better performance</a:t>
            </a:r>
            <a:r>
              <a:rPr lang="en-US" sz="1400" dirty="0" smtClean="0">
                <a:latin typeface="+mn-lt"/>
              </a:rPr>
              <a:t>. </a:t>
            </a:r>
            <a:r>
              <a:rPr lang="en-US" sz="1400" i="1" dirty="0" smtClean="0">
                <a:latin typeface="+mn-lt"/>
              </a:rPr>
              <a:t>P.S </a:t>
            </a:r>
            <a:r>
              <a:rPr lang="en-US" sz="1400" i="1" dirty="0">
                <a:latin typeface="+mn-lt"/>
              </a:rPr>
              <a:t>An </a:t>
            </a:r>
            <a:r>
              <a:rPr lang="en-US" sz="1400" i="1" dirty="0">
                <a:latin typeface="+mn-lt"/>
                <a:hlinkClick r:id="rId6"/>
              </a:rPr>
              <a:t>intrinsic</a:t>
            </a:r>
            <a:r>
              <a:rPr lang="en-US" sz="1400" i="1" dirty="0">
                <a:latin typeface="+mn-lt"/>
              </a:rPr>
              <a:t> is used to leverage CPU architecture-specific assembly code to improve the performance</a:t>
            </a:r>
            <a:r>
              <a:rPr lang="en-US" sz="1400" i="1" dirty="0" smtClean="0">
                <a:latin typeface="+mn-lt"/>
              </a:rPr>
              <a:t>.</a:t>
            </a:r>
            <a:r>
              <a:rPr kumimoji="0" lang="en-US" altLang="en-US" sz="1400" i="0" u="none" strike="noStrike" cap="none" normalizeH="0" baseline="0" dirty="0" smtClean="0">
                <a:ln>
                  <a:noFill/>
                </a:ln>
                <a:solidFill>
                  <a:schemeClr val="tx1"/>
                </a:solidFill>
                <a:effectLst/>
                <a:latin typeface="+mn-lt"/>
              </a:rPr>
              <a:t> </a:t>
            </a:r>
          </a:p>
        </p:txBody>
      </p:sp>
    </p:spTree>
    <p:extLst>
      <p:ext uri="{BB962C8B-B14F-4D97-AF65-F5344CB8AC3E}">
        <p14:creationId xmlns:p14="http://schemas.microsoft.com/office/powerpoint/2010/main" val="605543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50"/>
          <p:cNvSpPr/>
          <p:nvPr/>
        </p:nvSpPr>
        <p:spPr>
          <a:xfrm>
            <a:off x="337066" y="228599"/>
            <a:ext cx="9035534" cy="646331"/>
          </a:xfrm>
          <a:prstGeom prst="rect">
            <a:avLst/>
          </a:prstGeom>
        </p:spPr>
        <p:txBody>
          <a:bodyPr wrap="square">
            <a:spAutoFit/>
          </a:bodyPr>
          <a:lstStyle/>
          <a:p>
            <a:r>
              <a:rPr lang="en-US" sz="3600" dirty="0">
                <a:latin typeface="+mj-lt"/>
                <a:ea typeface="+mj-ea"/>
                <a:cs typeface="+mj-cs"/>
              </a:rPr>
              <a:t>Performance and Security Improvements  </a:t>
            </a:r>
            <a:endParaRPr lang="en-US" altLang="en-US" sz="3600" dirty="0">
              <a:latin typeface="+mj-lt"/>
              <a:ea typeface="+mj-ea"/>
              <a:cs typeface="+mj-cs"/>
            </a:endParaRPr>
          </a:p>
        </p:txBody>
      </p:sp>
      <p:sp>
        <p:nvSpPr>
          <p:cNvPr id="54" name="Rectangle 53"/>
          <p:cNvSpPr/>
          <p:nvPr/>
        </p:nvSpPr>
        <p:spPr>
          <a:xfrm>
            <a:off x="337066" y="1231138"/>
            <a:ext cx="11753270" cy="5078313"/>
          </a:xfrm>
          <a:prstGeom prst="rect">
            <a:avLst/>
          </a:prstGeom>
        </p:spPr>
        <p:txBody>
          <a:bodyPr wrap="square">
            <a:spAutoFit/>
          </a:bodyPr>
          <a:lstStyle/>
          <a:p>
            <a:pPr marL="285750" indent="-285750">
              <a:buFont typeface="Wingdings" panose="05000000000000000000" pitchFamily="2" charset="2"/>
              <a:buChar char="§"/>
            </a:pPr>
            <a:r>
              <a:rPr lang="en-US" dirty="0" smtClean="0"/>
              <a:t>G1GC:  G1 – Garbage First garbage collector  (introduced in Java 6, default since Java 9 several </a:t>
            </a:r>
            <a:r>
              <a:rPr lang="en-US" dirty="0"/>
              <a:t>incremental improvements up to Java </a:t>
            </a:r>
            <a:r>
              <a:rPr lang="en-US" dirty="0" smtClean="0"/>
              <a:t>11)</a:t>
            </a:r>
          </a:p>
          <a:p>
            <a:pPr marL="285750" indent="-285750">
              <a:buFont typeface="Wingdings" panose="05000000000000000000" pitchFamily="2" charset="2"/>
              <a:buChar char="§"/>
            </a:pPr>
            <a:r>
              <a:rPr lang="en-US" b="1" dirty="0" smtClean="0"/>
              <a:t>Epsilon GC (experimental) </a:t>
            </a:r>
            <a:r>
              <a:rPr lang="en-US" dirty="0" smtClean="0"/>
              <a:t> - A </a:t>
            </a:r>
            <a:r>
              <a:rPr lang="en-US" b="1" dirty="0" smtClean="0"/>
              <a:t>No-Op GC</a:t>
            </a:r>
            <a:r>
              <a:rPr lang="en-US" dirty="0" smtClean="0"/>
              <a:t>. Apps </a:t>
            </a:r>
            <a:r>
              <a:rPr lang="en-US" dirty="0"/>
              <a:t>with predictable, bounded memory </a:t>
            </a:r>
            <a:r>
              <a:rPr lang="en-US" dirty="0" smtClean="0"/>
              <a:t>usage, performance[stress] testing, short-lived obj. Allocates </a:t>
            </a:r>
            <a:r>
              <a:rPr lang="en-US" dirty="0"/>
              <a:t>memory but </a:t>
            </a:r>
            <a:r>
              <a:rPr lang="en-US" dirty="0" smtClean="0"/>
              <a:t>not </a:t>
            </a:r>
            <a:r>
              <a:rPr lang="en-US" dirty="0"/>
              <a:t>collect any garbage (memory allocation), once the Java heap is exhausted, the JVM will shut </a:t>
            </a:r>
            <a:r>
              <a:rPr lang="en-US" dirty="0" smtClean="0"/>
              <a:t>down.   </a:t>
            </a:r>
            <a:r>
              <a:rPr lang="en-US" dirty="0" err="1" smtClean="0"/>
              <a:t>Params</a:t>
            </a:r>
            <a:r>
              <a:rPr lang="en-US" dirty="0" smtClean="0"/>
              <a:t>: -XX</a:t>
            </a:r>
            <a:r>
              <a:rPr lang="en-US" dirty="0"/>
              <a:t>:+</a:t>
            </a:r>
            <a:r>
              <a:rPr lang="en-US" dirty="0" err="1" smtClean="0"/>
              <a:t>UnlockExperimentalVMOptions</a:t>
            </a:r>
            <a:r>
              <a:rPr lang="en-US" dirty="0" smtClean="0"/>
              <a:t>, -</a:t>
            </a:r>
            <a:r>
              <a:rPr lang="en-US" dirty="0"/>
              <a:t>XX:+</a:t>
            </a:r>
            <a:r>
              <a:rPr lang="en-US" b="1" dirty="0" err="1"/>
              <a:t>UseEpsilonGC</a:t>
            </a:r>
            <a:endParaRPr lang="en-US" b="1" dirty="0"/>
          </a:p>
          <a:p>
            <a:pPr marL="285750" indent="-285750">
              <a:buFont typeface="Wingdings" panose="05000000000000000000" pitchFamily="2" charset="2"/>
              <a:buChar char="§"/>
            </a:pPr>
            <a:r>
              <a:rPr lang="en-US" b="1" dirty="0"/>
              <a:t>ZGC</a:t>
            </a:r>
            <a:r>
              <a:rPr lang="en-US" dirty="0"/>
              <a:t> - A Scalable </a:t>
            </a:r>
            <a:r>
              <a:rPr lang="en-US" dirty="0" smtClean="0"/>
              <a:t>Low-Latency </a:t>
            </a:r>
            <a:r>
              <a:rPr lang="en-US" b="1" dirty="0" smtClean="0"/>
              <a:t>Z Garbage Collector </a:t>
            </a:r>
            <a:r>
              <a:rPr lang="en-US" dirty="0" smtClean="0"/>
              <a:t>(</a:t>
            </a:r>
            <a:r>
              <a:rPr lang="en-US" dirty="0"/>
              <a:t>Experimental)</a:t>
            </a:r>
            <a:r>
              <a:rPr lang="en-US" dirty="0" smtClean="0"/>
              <a:t>  [</a:t>
            </a:r>
            <a:r>
              <a:rPr lang="en-US" smtClean="0"/>
              <a:t>pause time </a:t>
            </a:r>
            <a:r>
              <a:rPr lang="en-US" dirty="0" smtClean="0"/>
              <a:t>under 10 </a:t>
            </a:r>
            <a:r>
              <a:rPr lang="en-US" dirty="0" err="1" smtClean="0"/>
              <a:t>ms</a:t>
            </a:r>
            <a:r>
              <a:rPr lang="en-US" dirty="0" smtClean="0"/>
              <a:t>, maybe in future 1 </a:t>
            </a:r>
            <a:r>
              <a:rPr lang="en-US" dirty="0" err="1" smtClean="0"/>
              <a:t>ms</a:t>
            </a:r>
            <a:r>
              <a:rPr lang="en-US" dirty="0" smtClean="0"/>
              <a:t>]</a:t>
            </a:r>
          </a:p>
          <a:p>
            <a:pPr marL="285750" indent="-285750">
              <a:buFontTx/>
              <a:buChar char="-"/>
            </a:pPr>
            <a:r>
              <a:rPr lang="en-US" dirty="0" smtClean="0"/>
              <a:t>No </a:t>
            </a:r>
            <a:r>
              <a:rPr lang="en-US" dirty="0"/>
              <a:t>pause time increase with heap size </a:t>
            </a:r>
            <a:r>
              <a:rPr lang="en-US" dirty="0" smtClean="0"/>
              <a:t>increase, </a:t>
            </a:r>
            <a:r>
              <a:rPr lang="en-US" dirty="0"/>
              <a:t>Scale to multi-terabyte </a:t>
            </a:r>
            <a:r>
              <a:rPr lang="en-US" dirty="0" smtClean="0"/>
              <a:t>heaps.  </a:t>
            </a:r>
            <a:r>
              <a:rPr lang="en-US" b="1" dirty="0" smtClean="0"/>
              <a:t>Colored Pointers  </a:t>
            </a:r>
            <a:r>
              <a:rPr lang="en-US" dirty="0" smtClean="0"/>
              <a:t>Linux/x64 only:  </a:t>
            </a:r>
            <a:r>
              <a:rPr lang="en-US" dirty="0"/>
              <a:t>-XX:+</a:t>
            </a:r>
            <a:r>
              <a:rPr lang="en-US" dirty="0" err="1" smtClean="0"/>
              <a:t>UnlockExperimentalVMOptions</a:t>
            </a:r>
            <a:r>
              <a:rPr lang="en-US" dirty="0" smtClean="0"/>
              <a:t>,  -</a:t>
            </a:r>
            <a:r>
              <a:rPr lang="en-US" dirty="0"/>
              <a:t>XX:</a:t>
            </a:r>
            <a:r>
              <a:rPr lang="en-US" b="1" dirty="0"/>
              <a:t>+</a:t>
            </a:r>
            <a:r>
              <a:rPr lang="en-US" b="1" dirty="0" err="1"/>
              <a:t>UseZGC</a:t>
            </a:r>
            <a:r>
              <a:rPr lang="en-US" b="1" dirty="0"/>
              <a:t> </a:t>
            </a:r>
            <a:r>
              <a:rPr lang="en-US" b="1" dirty="0" smtClean="0"/>
              <a:t>. </a:t>
            </a:r>
          </a:p>
          <a:p>
            <a:r>
              <a:rPr lang="en-US" dirty="0" smtClean="0"/>
              <a:t>Yes ZGC provides </a:t>
            </a:r>
            <a:r>
              <a:rPr lang="en-US" dirty="0"/>
              <a:t>a short pause times when cleaning up heap memories. However, it didn’t return unused heap memory to the operating system, this improved in Java </a:t>
            </a:r>
            <a:r>
              <a:rPr lang="en-US" dirty="0" smtClean="0"/>
              <a:t>13. Added support for Win in Java 14, and became prod-feature in </a:t>
            </a:r>
            <a:r>
              <a:rPr lang="en-US" b="1" dirty="0" smtClean="0"/>
              <a:t>Java 15</a:t>
            </a:r>
          </a:p>
          <a:p>
            <a:pPr marL="285750" indent="-285750">
              <a:buFont typeface="Wingdings" panose="05000000000000000000" pitchFamily="2" charset="2"/>
              <a:buChar char="§"/>
            </a:pPr>
            <a:r>
              <a:rPr lang="en-US" dirty="0"/>
              <a:t>331: </a:t>
            </a:r>
            <a:r>
              <a:rPr lang="en-US" b="1" dirty="0"/>
              <a:t>Low-Overhead Heap </a:t>
            </a:r>
            <a:r>
              <a:rPr lang="en-US" b="1" dirty="0" smtClean="0"/>
              <a:t>Profiling</a:t>
            </a:r>
            <a:r>
              <a:rPr lang="en-US" dirty="0" smtClean="0"/>
              <a:t>: </a:t>
            </a:r>
            <a:r>
              <a:rPr lang="en-US" dirty="0"/>
              <a:t>Provide a low-overhead way of sampling Java heap allocations, accessible via </a:t>
            </a:r>
            <a:r>
              <a:rPr lang="en-US" dirty="0">
                <a:hlinkClick r:id="rId3"/>
              </a:rPr>
              <a:t>JVMTI</a:t>
            </a:r>
            <a:endParaRPr lang="en-US" b="1" dirty="0" smtClean="0"/>
          </a:p>
          <a:p>
            <a:pPr lvl="1"/>
            <a:endParaRPr lang="en-US" dirty="0"/>
          </a:p>
          <a:p>
            <a:pPr marL="285750" indent="-285750">
              <a:buFont typeface="Wingdings" panose="05000000000000000000" pitchFamily="2" charset="2"/>
              <a:buChar char="§"/>
            </a:pPr>
            <a:r>
              <a:rPr lang="en-US" b="1" dirty="0" smtClean="0"/>
              <a:t>TLS 1.3 </a:t>
            </a:r>
            <a:r>
              <a:rPr lang="en-US" dirty="0" smtClean="0"/>
              <a:t>– Only HTTPS,  all handshake messages except first encrypted. Elliptic curve algorithm is used. </a:t>
            </a:r>
            <a:r>
              <a:rPr lang="en-US" dirty="0"/>
              <a:t>Key Agreement with </a:t>
            </a:r>
            <a:r>
              <a:rPr lang="en-US" b="1" dirty="0"/>
              <a:t>Curve25519</a:t>
            </a:r>
            <a:r>
              <a:rPr lang="en-US" dirty="0"/>
              <a:t> and </a:t>
            </a:r>
            <a:r>
              <a:rPr lang="en-US" b="1" dirty="0"/>
              <a:t>Curve448</a:t>
            </a:r>
          </a:p>
          <a:p>
            <a:pPr marL="285750" indent="-285750">
              <a:buFontTx/>
              <a:buChar char="-"/>
            </a:pPr>
            <a:r>
              <a:rPr lang="en-US" dirty="0" smtClean="0"/>
              <a:t>TLS 1.3 is not fully implemented yet, cipher mismatches, DSA certificate not used DTLS 1.3 not implemented yet. </a:t>
            </a:r>
          </a:p>
          <a:p>
            <a:pPr marL="285750" indent="-285750">
              <a:buFontTx/>
              <a:buChar char="-"/>
            </a:pPr>
            <a:r>
              <a:rPr lang="en-US" dirty="0"/>
              <a:t>ChaCha20 and Poly1305 Cryptographic Algorithms</a:t>
            </a:r>
            <a:endParaRPr lang="en-US" dirty="0" smtClean="0"/>
          </a:p>
          <a:p>
            <a:r>
              <a:rPr lang="en-US" dirty="0" smtClean="0"/>
              <a:t> </a:t>
            </a:r>
            <a:endParaRPr lang="en-US" b="1" dirty="0"/>
          </a:p>
          <a:p>
            <a:pPr marL="285750" indent="-285750">
              <a:buFontTx/>
              <a:buChar char="-"/>
            </a:pPr>
            <a:endParaRPr lang="en-US" dirty="0"/>
          </a:p>
        </p:txBody>
      </p:sp>
    </p:spTree>
    <p:extLst>
      <p:ext uri="{BB962C8B-B14F-4D97-AF65-F5344CB8AC3E}">
        <p14:creationId xmlns:p14="http://schemas.microsoft.com/office/powerpoint/2010/main" val="19994627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11 </a:t>
            </a:r>
            <a:endParaRPr lang="en-US" sz="3600" dirty="0"/>
          </a:p>
        </p:txBody>
      </p:sp>
      <p:sp>
        <p:nvSpPr>
          <p:cNvPr id="53" name="TextBox 52"/>
          <p:cNvSpPr txBox="1"/>
          <p:nvPr/>
        </p:nvSpPr>
        <p:spPr>
          <a:xfrm>
            <a:off x="337131" y="1144658"/>
            <a:ext cx="11281049"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latin typeface="raleway"/>
              </a:rPr>
              <a:t>Java Flight Recorder: </a:t>
            </a:r>
          </a:p>
          <a:p>
            <a:r>
              <a:rPr lang="en-US" dirty="0">
                <a:latin typeface="raleway"/>
              </a:rPr>
              <a:t> </a:t>
            </a:r>
            <a:r>
              <a:rPr lang="en-US" dirty="0" smtClean="0">
                <a:latin typeface="raleway"/>
              </a:rPr>
              <a:t>    (Telemetry events)</a:t>
            </a:r>
          </a:p>
          <a:p>
            <a:pPr marL="285750" indent="-285750">
              <a:buFont typeface="Wingdings" panose="05000000000000000000" pitchFamily="2" charset="2"/>
              <a:buChar char="§"/>
            </a:pPr>
            <a:endParaRPr lang="en-US" dirty="0">
              <a:latin typeface="raleway"/>
            </a:endParaRPr>
          </a:p>
          <a:p>
            <a:pPr marL="285750" indent="-285750">
              <a:buFont typeface="Wingdings" panose="05000000000000000000" pitchFamily="2" charset="2"/>
              <a:buChar char="§"/>
            </a:pPr>
            <a:endParaRPr lang="en-US" dirty="0" smtClean="0">
              <a:latin typeface="raleway"/>
            </a:endParaRPr>
          </a:p>
          <a:p>
            <a:pPr marL="285750" indent="-285750">
              <a:buFont typeface="Wingdings" panose="05000000000000000000" pitchFamily="2" charset="2"/>
              <a:buChar char="§"/>
            </a:pPr>
            <a:endParaRPr lang="en-US" dirty="0">
              <a:latin typeface="raleway"/>
            </a:endParaRPr>
          </a:p>
          <a:p>
            <a:pPr marL="285750" indent="-285750">
              <a:buFont typeface="Wingdings" panose="05000000000000000000" pitchFamily="2" charset="2"/>
              <a:buChar char="§"/>
            </a:pPr>
            <a:endParaRPr lang="en-US" dirty="0" smtClean="0">
              <a:latin typeface="raleway"/>
            </a:endParaRPr>
          </a:p>
          <a:p>
            <a:pPr marL="285750" indent="-285750">
              <a:buFont typeface="Wingdings" panose="05000000000000000000" pitchFamily="2" charset="2"/>
              <a:buChar char="§"/>
            </a:pPr>
            <a:endParaRPr lang="en-US" dirty="0">
              <a:latin typeface="raleway"/>
            </a:endParaRPr>
          </a:p>
          <a:p>
            <a:endParaRPr lang="en-US" dirty="0" smtClean="0">
              <a:latin typeface="raleway"/>
            </a:endParaRPr>
          </a:p>
          <a:p>
            <a:endParaRPr lang="en-US" dirty="0">
              <a:latin typeface="raleway"/>
            </a:endParaRPr>
          </a:p>
          <a:p>
            <a:endParaRPr lang="en-US" dirty="0" smtClean="0">
              <a:latin typeface="raleway"/>
            </a:endParaRPr>
          </a:p>
          <a:p>
            <a:endParaRPr lang="en-US" dirty="0">
              <a:latin typeface="raleway"/>
            </a:endParaRPr>
          </a:p>
          <a:p>
            <a:endParaRPr lang="en-US" dirty="0" smtClean="0">
              <a:latin typeface="raleway"/>
            </a:endParaRPr>
          </a:p>
          <a:p>
            <a:pPr marL="285750" indent="-285750">
              <a:buFont typeface="Wingdings" panose="05000000000000000000" pitchFamily="2" charset="2"/>
              <a:buChar char="§"/>
            </a:pPr>
            <a:r>
              <a:rPr lang="en-US" dirty="0" smtClean="0">
                <a:latin typeface="raleway"/>
                <a:hlinkClick r:id="rId3"/>
              </a:rPr>
              <a:t>Java </a:t>
            </a:r>
            <a:r>
              <a:rPr lang="en-US" dirty="0">
                <a:latin typeface="raleway"/>
                <a:hlinkClick r:id="rId3"/>
              </a:rPr>
              <a:t>Mission </a:t>
            </a:r>
            <a:r>
              <a:rPr lang="en-US" dirty="0" smtClean="0">
                <a:latin typeface="raleway"/>
                <a:hlinkClick r:id="rId3"/>
              </a:rPr>
              <a:t>Control</a:t>
            </a:r>
            <a:r>
              <a:rPr lang="en-US" dirty="0" smtClean="0">
                <a:latin typeface="raleway"/>
              </a:rPr>
              <a:t>: </a:t>
            </a:r>
          </a:p>
          <a:p>
            <a:r>
              <a:rPr lang="en-US" dirty="0" smtClean="0">
                <a:latin typeface="raleway"/>
              </a:rPr>
              <a:t>To see JFR output from .</a:t>
            </a:r>
            <a:r>
              <a:rPr lang="en-US" dirty="0" err="1" smtClean="0">
                <a:latin typeface="raleway"/>
              </a:rPr>
              <a:t>jsr</a:t>
            </a:r>
            <a:r>
              <a:rPr lang="en-US" dirty="0" smtClean="0">
                <a:latin typeface="raleway"/>
              </a:rPr>
              <a:t> file</a:t>
            </a:r>
          </a:p>
        </p:txBody>
      </p:sp>
      <p:pic>
        <p:nvPicPr>
          <p:cNvPr id="37" name="Picture 36"/>
          <p:cNvPicPr>
            <a:picLocks noChangeAspect="1"/>
          </p:cNvPicPr>
          <p:nvPr/>
        </p:nvPicPr>
        <p:blipFill>
          <a:blip r:embed="rId4"/>
          <a:stretch>
            <a:fillRect/>
          </a:stretch>
        </p:blipFill>
        <p:spPr>
          <a:xfrm>
            <a:off x="244765" y="2012985"/>
            <a:ext cx="7677150" cy="2028825"/>
          </a:xfrm>
          <a:prstGeom prst="rect">
            <a:avLst/>
          </a:prstGeom>
        </p:spPr>
      </p:pic>
      <p:pic>
        <p:nvPicPr>
          <p:cNvPr id="16" name="Picture 15"/>
          <p:cNvPicPr>
            <a:picLocks noChangeAspect="1"/>
          </p:cNvPicPr>
          <p:nvPr/>
        </p:nvPicPr>
        <p:blipFill>
          <a:blip r:embed="rId5"/>
          <a:stretch>
            <a:fillRect/>
          </a:stretch>
        </p:blipFill>
        <p:spPr>
          <a:xfrm>
            <a:off x="3978126" y="812800"/>
            <a:ext cx="7767054" cy="2400371"/>
          </a:xfrm>
          <a:prstGeom prst="rect">
            <a:avLst/>
          </a:prstGeom>
        </p:spPr>
      </p:pic>
      <p:pic>
        <p:nvPicPr>
          <p:cNvPr id="38" name="Picture 37"/>
          <p:cNvPicPr>
            <a:picLocks noChangeAspect="1"/>
          </p:cNvPicPr>
          <p:nvPr/>
        </p:nvPicPr>
        <p:blipFill>
          <a:blip r:embed="rId6"/>
          <a:stretch>
            <a:fillRect/>
          </a:stretch>
        </p:blipFill>
        <p:spPr>
          <a:xfrm>
            <a:off x="3873500" y="4279968"/>
            <a:ext cx="5643146" cy="2372278"/>
          </a:xfrm>
          <a:prstGeom prst="rect">
            <a:avLst/>
          </a:prstGeom>
        </p:spPr>
      </p:pic>
      <p:sp>
        <p:nvSpPr>
          <p:cNvPr id="39" name="Rectangle 38"/>
          <p:cNvSpPr/>
          <p:nvPr/>
        </p:nvSpPr>
        <p:spPr>
          <a:xfrm>
            <a:off x="184731" y="5142942"/>
            <a:ext cx="4292600" cy="1661993"/>
          </a:xfrm>
          <a:prstGeom prst="rect">
            <a:avLst/>
          </a:prstGeom>
        </p:spPr>
        <p:txBody>
          <a:bodyPr wrap="square">
            <a:spAutoFit/>
          </a:bodyPr>
          <a:lstStyle/>
          <a:p>
            <a:r>
              <a:rPr lang="en-US" dirty="0" smtClean="0">
                <a:solidFill>
                  <a:srgbClr val="000000"/>
                </a:solidFill>
                <a:latin typeface="Helvetica" panose="020B0604020202020204" pitchFamily="34" charset="0"/>
              </a:rPr>
              <a:t>- Supports </a:t>
            </a:r>
            <a:r>
              <a:rPr lang="en-US" dirty="0">
                <a:solidFill>
                  <a:srgbClr val="000000"/>
                </a:solidFill>
                <a:latin typeface="Helvetica" panose="020B0604020202020204" pitchFamily="34" charset="0"/>
              </a:rPr>
              <a:t>Java Flight Recorder.</a:t>
            </a:r>
          </a:p>
          <a:p>
            <a:r>
              <a:rPr lang="en-US" dirty="0" smtClean="0">
                <a:solidFill>
                  <a:srgbClr val="000000"/>
                </a:solidFill>
                <a:latin typeface="Helvetica" panose="020B0604020202020204" pitchFamily="34" charset="0"/>
              </a:rPr>
              <a:t> - Supports </a:t>
            </a:r>
            <a:r>
              <a:rPr lang="en-US" dirty="0" err="1">
                <a:solidFill>
                  <a:srgbClr val="000000"/>
                </a:solidFill>
                <a:latin typeface="Helvetica" panose="020B0604020202020204" pitchFamily="34" charset="0"/>
              </a:rPr>
              <a:t>HotSpot</a:t>
            </a:r>
            <a:r>
              <a:rPr lang="en-US" dirty="0">
                <a:solidFill>
                  <a:srgbClr val="000000"/>
                </a:solidFill>
                <a:latin typeface="Helvetica" panose="020B0604020202020204" pitchFamily="34" charset="0"/>
              </a:rPr>
              <a:t> VM, </a:t>
            </a:r>
            <a:r>
              <a:rPr lang="en-US" dirty="0" smtClean="0">
                <a:solidFill>
                  <a:srgbClr val="000000"/>
                </a:solidFill>
                <a:latin typeface="Helvetica" panose="020B0604020202020204" pitchFamily="34" charset="0"/>
              </a:rPr>
              <a:t>since JDK </a:t>
            </a:r>
            <a:r>
              <a:rPr lang="en-US" dirty="0">
                <a:solidFill>
                  <a:srgbClr val="000000"/>
                </a:solidFill>
                <a:latin typeface="Helvetica" panose="020B0604020202020204" pitchFamily="34" charset="0"/>
              </a:rPr>
              <a:t>7 </a:t>
            </a:r>
            <a:endParaRPr lang="en-US" dirty="0" smtClean="0">
              <a:solidFill>
                <a:srgbClr val="000000"/>
              </a:solidFill>
              <a:latin typeface="Helvetica" panose="020B0604020202020204" pitchFamily="34" charset="0"/>
            </a:endParaRPr>
          </a:p>
          <a:p>
            <a:endParaRPr lang="en-US" b="0" i="0" dirty="0">
              <a:solidFill>
                <a:srgbClr val="000000"/>
              </a:solidFill>
              <a:effectLst/>
              <a:latin typeface="Helvetica" panose="020B0604020202020204" pitchFamily="34" charset="0"/>
            </a:endParaRPr>
          </a:p>
          <a:p>
            <a:pPr marL="285750" indent="-285750">
              <a:buFont typeface="Wingdings" panose="05000000000000000000" pitchFamily="2" charset="2"/>
              <a:buChar char="§"/>
            </a:pPr>
            <a:r>
              <a:rPr lang="en-US" b="1" dirty="0"/>
              <a:t>JCMD</a:t>
            </a:r>
            <a:r>
              <a:rPr lang="en-US" dirty="0"/>
              <a:t> – Running Java process</a:t>
            </a:r>
          </a:p>
          <a:p>
            <a:r>
              <a:rPr lang="en-US" sz="1000" dirty="0" smtClean="0">
                <a:solidFill>
                  <a:srgbClr val="000000"/>
                </a:solidFill>
                <a:latin typeface="Helvetica" panose="020B0604020202020204" pitchFamily="34" charset="0"/>
              </a:rPr>
              <a:t>&gt;</a:t>
            </a:r>
            <a:r>
              <a:rPr lang="en-US" sz="1000" dirty="0" err="1" smtClean="0">
                <a:solidFill>
                  <a:srgbClr val="000000"/>
                </a:solidFill>
                <a:latin typeface="Helvetica" panose="020B0604020202020204" pitchFamily="34" charset="0"/>
              </a:rPr>
              <a:t>jcmd</a:t>
            </a:r>
            <a:endParaRPr lang="en-US" sz="1000" dirty="0" smtClean="0">
              <a:solidFill>
                <a:srgbClr val="000000"/>
              </a:solidFill>
              <a:latin typeface="Helvetica" panose="020B0604020202020204" pitchFamily="34" charset="0"/>
            </a:endParaRPr>
          </a:p>
          <a:p>
            <a:r>
              <a:rPr lang="en-US" sz="1000" dirty="0" smtClean="0">
                <a:solidFill>
                  <a:srgbClr val="000000"/>
                </a:solidFill>
                <a:latin typeface="Helvetica" panose="020B0604020202020204" pitchFamily="34" charset="0"/>
              </a:rPr>
              <a:t>&gt;</a:t>
            </a:r>
            <a:r>
              <a:rPr lang="en-US" sz="1000" dirty="0" err="1" smtClean="0">
                <a:solidFill>
                  <a:srgbClr val="000000"/>
                </a:solidFill>
                <a:latin typeface="Helvetica" panose="020B0604020202020204" pitchFamily="34" charset="0"/>
              </a:rPr>
              <a:t>jcmd</a:t>
            </a:r>
            <a:r>
              <a:rPr lang="en-US" sz="1000" dirty="0" smtClean="0">
                <a:solidFill>
                  <a:srgbClr val="000000"/>
                </a:solidFill>
                <a:latin typeface="Helvetica" panose="020B0604020202020204" pitchFamily="34" charset="0"/>
              </a:rPr>
              <a:t> </a:t>
            </a:r>
            <a:r>
              <a:rPr lang="en-US" sz="1000" dirty="0">
                <a:solidFill>
                  <a:srgbClr val="000000"/>
                </a:solidFill>
                <a:latin typeface="Helvetica" panose="020B0604020202020204" pitchFamily="34" charset="0"/>
              </a:rPr>
              <a:t>11164 </a:t>
            </a:r>
            <a:r>
              <a:rPr lang="en-US" sz="1000" dirty="0" err="1">
                <a:solidFill>
                  <a:srgbClr val="000000"/>
                </a:solidFill>
                <a:latin typeface="Helvetica" panose="020B0604020202020204" pitchFamily="34" charset="0"/>
              </a:rPr>
              <a:t>JFR.start</a:t>
            </a:r>
            <a:r>
              <a:rPr lang="en-US" sz="1000" dirty="0">
                <a:solidFill>
                  <a:srgbClr val="000000"/>
                </a:solidFill>
                <a:latin typeface="Helvetica" panose="020B0604020202020204" pitchFamily="34" charset="0"/>
              </a:rPr>
              <a:t> duration=30s settings=profile filename=C:/workspace-JavaNew/Java-Features/leak.jfr</a:t>
            </a:r>
            <a:endParaRPr lang="en-US" sz="1000" b="0" i="0" dirty="0">
              <a:solidFill>
                <a:srgbClr val="000000"/>
              </a:solidFill>
              <a:effectLst/>
              <a:latin typeface="Helvetica" panose="020B0604020202020204" pitchFamily="34" charset="0"/>
            </a:endParaRPr>
          </a:p>
        </p:txBody>
      </p:sp>
      <p:sp>
        <p:nvSpPr>
          <p:cNvPr id="46" name="Rectangle 45"/>
          <p:cNvSpPr/>
          <p:nvPr/>
        </p:nvSpPr>
        <p:spPr>
          <a:xfrm>
            <a:off x="8159758" y="3283419"/>
            <a:ext cx="4032242" cy="523220"/>
          </a:xfrm>
          <a:prstGeom prst="rect">
            <a:avLst/>
          </a:prstGeom>
        </p:spPr>
        <p:txBody>
          <a:bodyPr wrap="square">
            <a:spAutoFit/>
          </a:bodyPr>
          <a:lstStyle/>
          <a:p>
            <a:r>
              <a:rPr lang="en-US" sz="1400" dirty="0" smtClean="0">
                <a:solidFill>
                  <a:srgbClr val="222222"/>
                </a:solidFill>
                <a:latin typeface="Helvetica Neue"/>
              </a:rPr>
              <a:t>JFR is </a:t>
            </a:r>
            <a:r>
              <a:rPr lang="en-US" sz="1400" dirty="0">
                <a:solidFill>
                  <a:srgbClr val="222222"/>
                </a:solidFill>
                <a:latin typeface="Helvetica Neue"/>
              </a:rPr>
              <a:t>a tool for collecting diagnostic and profiling data about a running Java application.</a:t>
            </a:r>
            <a:endParaRPr lang="en-US" sz="1400" dirty="0"/>
          </a:p>
        </p:txBody>
      </p:sp>
      <p:pic>
        <p:nvPicPr>
          <p:cNvPr id="2" name="Picture 1"/>
          <p:cNvPicPr>
            <a:picLocks noChangeAspect="1"/>
          </p:cNvPicPr>
          <p:nvPr/>
        </p:nvPicPr>
        <p:blipFill>
          <a:blip r:embed="rId7"/>
          <a:stretch>
            <a:fillRect/>
          </a:stretch>
        </p:blipFill>
        <p:spPr>
          <a:xfrm>
            <a:off x="5626797" y="3876887"/>
            <a:ext cx="6400800" cy="3067050"/>
          </a:xfrm>
          <a:prstGeom prst="rect">
            <a:avLst/>
          </a:prstGeom>
        </p:spPr>
      </p:pic>
    </p:spTree>
    <p:extLst>
      <p:ext uri="{BB962C8B-B14F-4D97-AF65-F5344CB8AC3E}">
        <p14:creationId xmlns:p14="http://schemas.microsoft.com/office/powerpoint/2010/main" val="3369168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Subtitle 2"/>
          <p:cNvSpPr txBox="1">
            <a:spLocks/>
          </p:cNvSpPr>
          <p:nvPr/>
        </p:nvSpPr>
        <p:spPr>
          <a:xfrm>
            <a:off x="184730" y="166614"/>
            <a:ext cx="5304693" cy="2669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i="1" dirty="0" smtClean="0">
                <a:solidFill>
                  <a:schemeClr val="accent6">
                    <a:lumMod val="50000"/>
                  </a:schemeClr>
                </a:solidFill>
              </a:rPr>
              <a:t>JAVA 8 and Beyond</a:t>
            </a:r>
          </a:p>
          <a:p>
            <a:pPr algn="l"/>
            <a:r>
              <a:rPr lang="en-US" b="1" i="1" dirty="0" smtClean="0"/>
              <a:t> </a:t>
            </a:r>
          </a:p>
          <a:p>
            <a:pPr algn="l"/>
            <a:endParaRPr lang="en-US" b="1" i="1" dirty="0"/>
          </a:p>
        </p:txBody>
      </p:sp>
      <p:sp>
        <p:nvSpPr>
          <p:cNvPr id="11" name="Rectangle 10"/>
          <p:cNvSpPr/>
          <p:nvPr/>
        </p:nvSpPr>
        <p:spPr>
          <a:xfrm>
            <a:off x="3113737" y="166614"/>
            <a:ext cx="8989772" cy="461665"/>
          </a:xfrm>
          <a:prstGeom prst="rect">
            <a:avLst/>
          </a:prstGeom>
        </p:spPr>
        <p:txBody>
          <a:bodyPr wrap="square">
            <a:spAutoFit/>
          </a:bodyPr>
          <a:lstStyle/>
          <a:p>
            <a:r>
              <a:rPr lang="en-US" sz="1200" dirty="0">
                <a:solidFill>
                  <a:srgbClr val="000000"/>
                </a:solidFill>
                <a:latin typeface="raleway"/>
              </a:rPr>
              <a:t>Since Java SE 10, </a:t>
            </a:r>
            <a:r>
              <a:rPr lang="en-US" sz="1200" dirty="0" smtClean="0">
                <a:solidFill>
                  <a:srgbClr val="000000"/>
                </a:solidFill>
                <a:latin typeface="raleway"/>
              </a:rPr>
              <a:t>every </a:t>
            </a:r>
            <a:r>
              <a:rPr lang="en-US" sz="1200" dirty="0">
                <a:solidFill>
                  <a:srgbClr val="000000"/>
                </a:solidFill>
                <a:latin typeface="raleway"/>
              </a:rPr>
              <a:t>six </a:t>
            </a:r>
            <a:r>
              <a:rPr lang="en-US" sz="1200" dirty="0" smtClean="0">
                <a:solidFill>
                  <a:srgbClr val="000000"/>
                </a:solidFill>
                <a:latin typeface="raleway"/>
              </a:rPr>
              <a:t>months there is a new release. Not all releases will </a:t>
            </a:r>
            <a:r>
              <a:rPr lang="en-US" sz="1200" dirty="0">
                <a:solidFill>
                  <a:srgbClr val="000000"/>
                </a:solidFill>
                <a:latin typeface="raleway"/>
              </a:rPr>
              <a:t>be the Long-Term-Support (LTS</a:t>
            </a:r>
            <a:r>
              <a:rPr lang="en-US" sz="1200" dirty="0" smtClean="0">
                <a:solidFill>
                  <a:srgbClr val="000000"/>
                </a:solidFill>
                <a:latin typeface="raleway"/>
              </a:rPr>
              <a:t>) releases, it  will </a:t>
            </a:r>
            <a:r>
              <a:rPr lang="en-US" sz="1200" dirty="0">
                <a:solidFill>
                  <a:srgbClr val="000000"/>
                </a:solidFill>
                <a:latin typeface="raleway"/>
              </a:rPr>
              <a:t>happen only </a:t>
            </a:r>
            <a:r>
              <a:rPr lang="en-US" sz="1200" dirty="0" smtClean="0">
                <a:solidFill>
                  <a:srgbClr val="000000"/>
                </a:solidFill>
                <a:latin typeface="raleway"/>
              </a:rPr>
              <a:t>in every </a:t>
            </a:r>
            <a:r>
              <a:rPr lang="en-US" sz="1200" dirty="0">
                <a:solidFill>
                  <a:srgbClr val="000000"/>
                </a:solidFill>
                <a:latin typeface="raleway"/>
              </a:rPr>
              <a:t>three years</a:t>
            </a:r>
            <a:r>
              <a:rPr lang="en-US" sz="1200" dirty="0" smtClean="0">
                <a:solidFill>
                  <a:srgbClr val="000000"/>
                </a:solidFill>
                <a:latin typeface="raleway"/>
              </a:rPr>
              <a:t>. Java SE 17 is the latest LTS version </a:t>
            </a:r>
            <a:endParaRPr lang="en-US" sz="1200" b="0" i="0" dirty="0">
              <a:solidFill>
                <a:srgbClr val="000000"/>
              </a:solidFill>
              <a:effectLst/>
              <a:latin typeface="raleway"/>
            </a:endParaRPr>
          </a:p>
        </p:txBody>
      </p:sp>
      <p:sp>
        <p:nvSpPr>
          <p:cNvPr id="12" name="Rectangle 11"/>
          <p:cNvSpPr/>
          <p:nvPr/>
        </p:nvSpPr>
        <p:spPr>
          <a:xfrm>
            <a:off x="184730" y="762608"/>
            <a:ext cx="5996563" cy="1354217"/>
          </a:xfrm>
          <a:prstGeom prst="rect">
            <a:avLst/>
          </a:prstGeom>
        </p:spPr>
        <p:txBody>
          <a:bodyPr wrap="square">
            <a:spAutoFit/>
          </a:bodyPr>
          <a:lstStyle/>
          <a:p>
            <a:r>
              <a:rPr lang="en-US" b="1" dirty="0">
                <a:solidFill>
                  <a:srgbClr val="000000"/>
                </a:solidFill>
                <a:latin typeface="raleway"/>
                <a:hlinkClick r:id="rId3"/>
              </a:rPr>
              <a:t>Oracle </a:t>
            </a:r>
            <a:r>
              <a:rPr lang="en-US" b="1" dirty="0" smtClean="0">
                <a:solidFill>
                  <a:srgbClr val="000000"/>
                </a:solidFill>
                <a:latin typeface="raleway"/>
                <a:hlinkClick r:id="rId3"/>
              </a:rPr>
              <a:t>JDK</a:t>
            </a:r>
            <a:endParaRPr lang="en-US" b="1" dirty="0" smtClean="0">
              <a:solidFill>
                <a:srgbClr val="000000"/>
              </a:solidFill>
              <a:latin typeface="raleway"/>
            </a:endParaRPr>
          </a:p>
          <a:p>
            <a:r>
              <a:rPr lang="en-US" sz="1600" dirty="0"/>
              <a:t>C</a:t>
            </a:r>
            <a:r>
              <a:rPr lang="en-US" sz="1600" dirty="0" smtClean="0"/>
              <a:t>ontains </a:t>
            </a:r>
            <a:r>
              <a:rPr lang="en-US" sz="1600" dirty="0"/>
              <a:t>more tools than the standalone JRE as well as the other components needed for developing Java applications. Oracle strongly recommends using the term JDK to refer to the Java SE (Standard Edition) Development Kit</a:t>
            </a:r>
          </a:p>
        </p:txBody>
      </p:sp>
      <p:sp>
        <p:nvSpPr>
          <p:cNvPr id="46" name="Rectangle 45"/>
          <p:cNvSpPr/>
          <p:nvPr/>
        </p:nvSpPr>
        <p:spPr>
          <a:xfrm>
            <a:off x="6195437" y="675724"/>
            <a:ext cx="5996563" cy="1600438"/>
          </a:xfrm>
          <a:prstGeom prst="rect">
            <a:avLst/>
          </a:prstGeom>
        </p:spPr>
        <p:txBody>
          <a:bodyPr wrap="square">
            <a:spAutoFit/>
          </a:bodyPr>
          <a:lstStyle/>
          <a:p>
            <a:r>
              <a:rPr lang="en-US" b="1" dirty="0" smtClean="0">
                <a:solidFill>
                  <a:srgbClr val="000000"/>
                </a:solidFill>
                <a:latin typeface="raleway"/>
                <a:hlinkClick r:id="rId4"/>
              </a:rPr>
              <a:t>Open JDK  </a:t>
            </a:r>
            <a:endParaRPr lang="en-US" b="1" dirty="0" smtClean="0">
              <a:solidFill>
                <a:srgbClr val="000000"/>
              </a:solidFill>
              <a:latin typeface="raleway"/>
            </a:endParaRPr>
          </a:p>
          <a:p>
            <a:r>
              <a:rPr lang="en-US" sz="1600" dirty="0"/>
              <a:t>OpenJDK is a free and open-source implementation of the Java SE Platform Edition. </a:t>
            </a:r>
            <a:r>
              <a:rPr lang="en-US" sz="1600" dirty="0" smtClean="0"/>
              <a:t>Initially</a:t>
            </a:r>
            <a:r>
              <a:rPr lang="en-US" sz="1600" dirty="0"/>
              <a:t>, it was based only on the JDK 7. But, since Java 10, the open-source reference implementation of the Java SE platform is the responsibility of the </a:t>
            </a:r>
            <a:r>
              <a:rPr lang="en-US" sz="1600" dirty="0">
                <a:hlinkClick r:id="rId5"/>
              </a:rPr>
              <a:t>JDK Project</a:t>
            </a:r>
            <a:r>
              <a:rPr lang="en-US" sz="1600" dirty="0" smtClean="0"/>
              <a:t>. </a:t>
            </a:r>
            <a:r>
              <a:rPr lang="en-US" sz="1600" dirty="0" err="1" smtClean="0"/>
              <a:t>E.g</a:t>
            </a:r>
            <a:r>
              <a:rPr lang="en-US" sz="1600" dirty="0" smtClean="0"/>
              <a:t>  AtoptOpen </a:t>
            </a:r>
            <a:r>
              <a:rPr lang="en-US" sz="1600" dirty="0"/>
              <a:t>JDK (Prebuilt OpenJDK),  </a:t>
            </a:r>
            <a:r>
              <a:rPr lang="en-US" sz="1600" dirty="0" smtClean="0"/>
              <a:t>Amazon </a:t>
            </a:r>
            <a:r>
              <a:rPr lang="en-US" sz="1600" dirty="0"/>
              <a:t>Corretto, </a:t>
            </a:r>
            <a:r>
              <a:rPr lang="en-US" sz="1600" dirty="0" smtClean="0"/>
              <a:t>RedHat </a:t>
            </a:r>
            <a:r>
              <a:rPr lang="en-US" sz="1600" dirty="0"/>
              <a:t>Open JDK</a:t>
            </a:r>
            <a:r>
              <a:rPr lang="en-US" sz="1600" dirty="0" smtClean="0"/>
              <a:t> . </a:t>
            </a:r>
            <a:endParaRPr lang="en-US" sz="1600" i="0" dirty="0">
              <a:solidFill>
                <a:srgbClr val="000000"/>
              </a:solidFill>
              <a:effectLst/>
              <a:latin typeface="raleway"/>
            </a:endParaRPr>
          </a:p>
        </p:txBody>
      </p:sp>
      <p:sp>
        <p:nvSpPr>
          <p:cNvPr id="13" name="Rectangle 12"/>
          <p:cNvSpPr/>
          <p:nvPr/>
        </p:nvSpPr>
        <p:spPr>
          <a:xfrm>
            <a:off x="184730" y="2193147"/>
            <a:ext cx="2929007" cy="369332"/>
          </a:xfrm>
          <a:prstGeom prst="rect">
            <a:avLst/>
          </a:prstGeom>
        </p:spPr>
        <p:txBody>
          <a:bodyPr wrap="none">
            <a:spAutoFit/>
          </a:bodyPr>
          <a:lstStyle/>
          <a:p>
            <a:r>
              <a:rPr lang="en-US" b="1" dirty="0">
                <a:solidFill>
                  <a:srgbClr val="000000"/>
                </a:solidFill>
                <a:latin typeface="raleway"/>
              </a:rPr>
              <a:t>Oracle JDK vs. OpenJDK</a:t>
            </a:r>
            <a:endParaRPr lang="en-US" b="1" i="0" dirty="0">
              <a:solidFill>
                <a:srgbClr val="000000"/>
              </a:solidFill>
              <a:effectLst/>
              <a:latin typeface="raleway"/>
            </a:endParaRPr>
          </a:p>
        </p:txBody>
      </p:sp>
      <p:sp>
        <p:nvSpPr>
          <p:cNvPr id="14" name="Rectangle 13"/>
          <p:cNvSpPr/>
          <p:nvPr/>
        </p:nvSpPr>
        <p:spPr>
          <a:xfrm>
            <a:off x="184730" y="2583967"/>
            <a:ext cx="11918779" cy="4401205"/>
          </a:xfrm>
          <a:prstGeom prst="rect">
            <a:avLst/>
          </a:prstGeom>
        </p:spPr>
        <p:txBody>
          <a:bodyPr wrap="square">
            <a:spAutoFit/>
          </a:bodyPr>
          <a:lstStyle/>
          <a:p>
            <a:r>
              <a:rPr lang="en-US" sz="1400" b="1" dirty="0">
                <a:solidFill>
                  <a:srgbClr val="000000"/>
                </a:solidFill>
              </a:rPr>
              <a:t>Release </a:t>
            </a:r>
            <a:r>
              <a:rPr lang="en-US" sz="1400" b="1" dirty="0" smtClean="0">
                <a:solidFill>
                  <a:srgbClr val="000000"/>
                </a:solidFill>
              </a:rPr>
              <a:t>Schedule: </a:t>
            </a:r>
            <a:r>
              <a:rPr lang="en-US" sz="1400" dirty="0" smtClean="0">
                <a:solidFill>
                  <a:srgbClr val="000000"/>
                </a:solidFill>
              </a:rPr>
              <a:t> </a:t>
            </a:r>
            <a:r>
              <a:rPr lang="en-US" sz="1400" dirty="0" smtClean="0">
                <a:solidFill>
                  <a:srgbClr val="FF0000"/>
                </a:solidFill>
              </a:rPr>
              <a:t>Oracle </a:t>
            </a:r>
            <a:r>
              <a:rPr lang="en-US" sz="1400" dirty="0">
                <a:solidFill>
                  <a:srgbClr val="FF0000"/>
                </a:solidFill>
              </a:rPr>
              <a:t>will deliver releases every three </a:t>
            </a:r>
            <a:r>
              <a:rPr lang="en-US" sz="1400" dirty="0" smtClean="0">
                <a:solidFill>
                  <a:srgbClr val="FF0000"/>
                </a:solidFill>
              </a:rPr>
              <a:t>years(</a:t>
            </a:r>
            <a:r>
              <a:rPr lang="en-US" sz="1400" dirty="0" err="1" smtClean="0">
                <a:solidFill>
                  <a:srgbClr val="FF0000"/>
                </a:solidFill>
              </a:rPr>
              <a:t>hata</a:t>
            </a:r>
            <a:r>
              <a:rPr lang="en-US" sz="1400" dirty="0" smtClean="0">
                <a:solidFill>
                  <a:srgbClr val="FF0000"/>
                </a:solidFill>
              </a:rPr>
              <a:t>???)</a:t>
            </a:r>
            <a:r>
              <a:rPr lang="en-US" sz="1400" dirty="0" smtClean="0">
                <a:solidFill>
                  <a:srgbClr val="000000"/>
                </a:solidFill>
              </a:rPr>
              <a:t>,</a:t>
            </a:r>
            <a:r>
              <a:rPr lang="en-US" sz="1400" dirty="0">
                <a:solidFill>
                  <a:srgbClr val="000000"/>
                </a:solidFill>
              </a:rPr>
              <a:t> while OpenJDK will be released every six months</a:t>
            </a:r>
            <a:r>
              <a:rPr lang="en-US" sz="1400" dirty="0" smtClean="0">
                <a:solidFill>
                  <a:srgbClr val="000000"/>
                </a:solidFill>
              </a:rPr>
              <a:t>. Oracle </a:t>
            </a:r>
            <a:r>
              <a:rPr lang="en-US" sz="1400" dirty="0">
                <a:solidFill>
                  <a:srgbClr val="000000"/>
                </a:solidFill>
              </a:rPr>
              <a:t>provides long term support for its releases. On the other hand, OpenJDK supports the changes to a release only until the next version is released</a:t>
            </a:r>
            <a:r>
              <a:rPr lang="en-US" sz="1400" dirty="0" smtClean="0">
                <a:solidFill>
                  <a:srgbClr val="000000"/>
                </a:solidFill>
              </a:rPr>
              <a:t>.</a:t>
            </a:r>
          </a:p>
          <a:p>
            <a:r>
              <a:rPr lang="en-US" sz="1400" dirty="0" smtClean="0">
                <a:solidFill>
                  <a:srgbClr val="000000"/>
                </a:solidFill>
              </a:rPr>
              <a:t> </a:t>
            </a:r>
            <a:r>
              <a:rPr lang="en-US" sz="1400" dirty="0" err="1" smtClean="0">
                <a:solidFill>
                  <a:srgbClr val="C00000"/>
                </a:solidFill>
                <a:hlinkClick r:id="rId6"/>
              </a:rPr>
              <a:t>WoooW</a:t>
            </a:r>
            <a:r>
              <a:rPr lang="en-US" sz="1400" dirty="0" smtClean="0">
                <a:solidFill>
                  <a:srgbClr val="C00000"/>
                </a:solidFill>
                <a:hlinkClick r:id="rId6"/>
              </a:rPr>
              <a:t> LTS 2 years</a:t>
            </a:r>
            <a:r>
              <a:rPr lang="en-US" sz="1400" dirty="0">
                <a:solidFill>
                  <a:srgbClr val="C00000"/>
                </a:solidFill>
              </a:rPr>
              <a:t> – from Java 2017 - </a:t>
            </a:r>
            <a:r>
              <a:rPr lang="en-US" sz="1400" dirty="0">
                <a:solidFill>
                  <a:srgbClr val="C00000"/>
                </a:solidFill>
                <a:hlinkClick r:id="rId7"/>
              </a:rPr>
              <a:t>https://www.oracle.com/emea/news/announcement/oracle-releases-java-17-2021-09-14</a:t>
            </a:r>
            <a:r>
              <a:rPr lang="en-US" sz="1400" dirty="0" smtClean="0">
                <a:solidFill>
                  <a:srgbClr val="C00000"/>
                </a:solidFill>
                <a:hlinkClick r:id="rId7"/>
              </a:rPr>
              <a:t>/</a:t>
            </a:r>
            <a:endParaRPr lang="en-US" sz="1400" dirty="0" smtClean="0">
              <a:solidFill>
                <a:srgbClr val="C00000"/>
              </a:solidFill>
            </a:endParaRPr>
          </a:p>
          <a:p>
            <a:r>
              <a:rPr lang="en-US" sz="1400" dirty="0" smtClean="0">
                <a:solidFill>
                  <a:srgbClr val="C00000"/>
                </a:solidFill>
              </a:rPr>
              <a:t>                                                                        </a:t>
            </a:r>
            <a:r>
              <a:rPr lang="en-US" sz="1400" dirty="0" smtClean="0">
                <a:solidFill>
                  <a:srgbClr val="C00000"/>
                </a:solidFill>
                <a:hlinkClick r:id="rId8"/>
              </a:rPr>
              <a:t>https</a:t>
            </a:r>
            <a:r>
              <a:rPr lang="en-US" sz="1400" dirty="0">
                <a:solidFill>
                  <a:srgbClr val="C00000"/>
                </a:solidFill>
                <a:hlinkClick r:id="rId8"/>
              </a:rPr>
              <a:t>://www.oracle.com/fi/news/announcement/oracle-releases-java-17-2021-09-14</a:t>
            </a:r>
            <a:r>
              <a:rPr lang="en-US" sz="1400" dirty="0" smtClean="0">
                <a:solidFill>
                  <a:srgbClr val="C00000"/>
                </a:solidFill>
                <a:hlinkClick r:id="rId8"/>
              </a:rPr>
              <a:t>/</a:t>
            </a:r>
            <a:endParaRPr lang="en-US" sz="1400" dirty="0" smtClean="0">
              <a:solidFill>
                <a:srgbClr val="C00000"/>
              </a:solidFill>
            </a:endParaRPr>
          </a:p>
          <a:p>
            <a:r>
              <a:rPr lang="en-US" sz="1200" dirty="0">
                <a:solidFill>
                  <a:srgbClr val="C00000"/>
                </a:solidFill>
                <a:hlinkClick r:id="rId9"/>
              </a:rPr>
              <a:t>https://</a:t>
            </a:r>
            <a:r>
              <a:rPr lang="en-US" sz="1200" dirty="0" smtClean="0">
                <a:solidFill>
                  <a:srgbClr val="C00000"/>
                </a:solidFill>
                <a:hlinkClick r:id="rId9"/>
              </a:rPr>
              <a:t>www.oracle.com/java/technologies/java-se-support-roadmap.html</a:t>
            </a:r>
            <a:r>
              <a:rPr lang="en-US" sz="1200" dirty="0">
                <a:solidFill>
                  <a:srgbClr val="C00000"/>
                </a:solidFill>
              </a:rPr>
              <a:t>, </a:t>
            </a:r>
            <a:r>
              <a:rPr lang="en-US" sz="1200" dirty="0">
                <a:solidFill>
                  <a:srgbClr val="C00000"/>
                </a:solidFill>
                <a:hlinkClick r:id="rId10"/>
              </a:rPr>
              <a:t>https://</a:t>
            </a:r>
            <a:r>
              <a:rPr lang="en-US" sz="1200" dirty="0" smtClean="0">
                <a:solidFill>
                  <a:srgbClr val="C00000"/>
                </a:solidFill>
                <a:hlinkClick r:id="rId10"/>
              </a:rPr>
              <a:t>en.wikipedia.org/wiki/Java_version_history</a:t>
            </a:r>
            <a:r>
              <a:rPr lang="en-US" sz="1200" dirty="0" smtClean="0">
                <a:solidFill>
                  <a:srgbClr val="C00000"/>
                </a:solidFill>
              </a:rPr>
              <a:t>  </a:t>
            </a:r>
          </a:p>
          <a:p>
            <a:endParaRPr lang="en-US" sz="1400" b="1" dirty="0" smtClean="0">
              <a:solidFill>
                <a:srgbClr val="000000"/>
              </a:solidFill>
            </a:endParaRPr>
          </a:p>
          <a:p>
            <a:r>
              <a:rPr lang="en-US" sz="1400" b="1" dirty="0" smtClean="0">
                <a:solidFill>
                  <a:srgbClr val="000000"/>
                </a:solidFill>
              </a:rPr>
              <a:t>Licenses</a:t>
            </a:r>
            <a:r>
              <a:rPr lang="en-US" sz="1400" b="1" dirty="0">
                <a:solidFill>
                  <a:srgbClr val="000000"/>
                </a:solidFill>
              </a:rPr>
              <a:t>: </a:t>
            </a:r>
            <a:r>
              <a:rPr lang="en-US" sz="1400" dirty="0">
                <a:solidFill>
                  <a:srgbClr val="000000"/>
                </a:solidFill>
              </a:rPr>
              <a:t> Oracle </a:t>
            </a:r>
            <a:r>
              <a:rPr lang="en-US" sz="1400" dirty="0" smtClean="0">
                <a:solidFill>
                  <a:srgbClr val="000000"/>
                </a:solidFill>
              </a:rPr>
              <a:t>JDK is under </a:t>
            </a:r>
            <a:r>
              <a:rPr lang="en-US" sz="1400" dirty="0">
                <a:solidFill>
                  <a:srgbClr val="000000"/>
                </a:solidFill>
              </a:rPr>
              <a:t>Oracle Binary Code License Agreement, whereas OpenJDK has the </a:t>
            </a:r>
            <a:r>
              <a:rPr lang="en-US" sz="1400" dirty="0" smtClean="0">
                <a:solidFill>
                  <a:srgbClr val="000000"/>
                </a:solidFill>
              </a:rPr>
              <a:t> GNU GPL version </a:t>
            </a:r>
            <a:r>
              <a:rPr lang="en-US" sz="1400" dirty="0">
                <a:solidFill>
                  <a:srgbClr val="000000"/>
                </a:solidFill>
              </a:rPr>
              <a:t>2 with a linking exception.  </a:t>
            </a:r>
            <a:endParaRPr lang="en-US" sz="1400" dirty="0" smtClean="0">
              <a:solidFill>
                <a:srgbClr val="000000"/>
              </a:solidFill>
            </a:endParaRPr>
          </a:p>
          <a:p>
            <a:endParaRPr lang="en-US" sz="1400" b="1" dirty="0" smtClean="0">
              <a:solidFill>
                <a:srgbClr val="000000"/>
              </a:solidFill>
            </a:endParaRPr>
          </a:p>
          <a:p>
            <a:r>
              <a:rPr lang="en-US" sz="1400" b="1" dirty="0" smtClean="0">
                <a:solidFill>
                  <a:srgbClr val="000000"/>
                </a:solidFill>
              </a:rPr>
              <a:t>Performance:  </a:t>
            </a:r>
            <a:r>
              <a:rPr lang="en-US" sz="1400" dirty="0" smtClean="0">
                <a:solidFill>
                  <a:srgbClr val="000000"/>
                </a:solidFill>
              </a:rPr>
              <a:t>Even though no real </a:t>
            </a:r>
            <a:r>
              <a:rPr lang="en-US" sz="1400" dirty="0">
                <a:solidFill>
                  <a:srgbClr val="000000"/>
                </a:solidFill>
              </a:rPr>
              <a:t>technical </a:t>
            </a:r>
            <a:r>
              <a:rPr lang="en-US" sz="1400" dirty="0" smtClean="0">
                <a:solidFill>
                  <a:srgbClr val="000000"/>
                </a:solidFill>
              </a:rPr>
              <a:t>difference exists in these two,  Oracle JDK is </a:t>
            </a:r>
            <a:r>
              <a:rPr lang="en-US" sz="1400" dirty="0">
                <a:solidFill>
                  <a:srgbClr val="000000"/>
                </a:solidFill>
              </a:rPr>
              <a:t>much better regarding responsiveness and JVM performance. It puts more focus on stability due to the importance it gives to its enterprise customers</a:t>
            </a:r>
            <a:r>
              <a:rPr lang="en-US" sz="1400" dirty="0" smtClean="0">
                <a:solidFill>
                  <a:srgbClr val="000000"/>
                </a:solidFill>
              </a:rPr>
              <a:t>. OpenJDK</a:t>
            </a:r>
            <a:r>
              <a:rPr lang="en-US" sz="1400" dirty="0">
                <a:solidFill>
                  <a:srgbClr val="000000"/>
                </a:solidFill>
              </a:rPr>
              <a:t>, in contrast, will deliver releases more often</a:t>
            </a:r>
            <a:r>
              <a:rPr lang="en-US" sz="1400" dirty="0" smtClean="0">
                <a:solidFill>
                  <a:srgbClr val="000000"/>
                </a:solidFill>
              </a:rPr>
              <a:t>. As </a:t>
            </a:r>
            <a:r>
              <a:rPr lang="en-US" sz="1400" dirty="0">
                <a:solidFill>
                  <a:srgbClr val="000000"/>
                </a:solidFill>
              </a:rPr>
              <a:t>a result, we can encounter problems with instability. Based on </a:t>
            </a:r>
            <a:r>
              <a:rPr lang="en-US" sz="1400" dirty="0">
                <a:solidFill>
                  <a:srgbClr val="000000"/>
                </a:solidFill>
                <a:hlinkClick r:id="rId11"/>
              </a:rPr>
              <a:t>community feedback</a:t>
            </a:r>
            <a:r>
              <a:rPr lang="en-US" sz="1400" dirty="0">
                <a:solidFill>
                  <a:srgbClr val="000000"/>
                </a:solidFill>
              </a:rPr>
              <a:t>, we know some OpenJDK users have encountered performance issues</a:t>
            </a:r>
            <a:r>
              <a:rPr lang="en-US" sz="1400" dirty="0" smtClean="0">
                <a:solidFill>
                  <a:srgbClr val="000000"/>
                </a:solidFill>
              </a:rPr>
              <a:t>.</a:t>
            </a:r>
          </a:p>
          <a:p>
            <a:endParaRPr lang="en-US" sz="1400" dirty="0">
              <a:solidFill>
                <a:srgbClr val="000000"/>
              </a:solidFill>
            </a:endParaRPr>
          </a:p>
          <a:p>
            <a:r>
              <a:rPr lang="en-US" sz="1400" b="1" dirty="0" smtClean="0">
                <a:solidFill>
                  <a:srgbClr val="000000"/>
                </a:solidFill>
              </a:rPr>
              <a:t>Features: </a:t>
            </a:r>
            <a:r>
              <a:rPr lang="en-US" sz="1400" dirty="0" smtClean="0">
                <a:solidFill>
                  <a:srgbClr val="000000"/>
                </a:solidFill>
              </a:rPr>
              <a:t>Besides standard features </a:t>
            </a:r>
            <a:r>
              <a:rPr lang="en-US" sz="1400" dirty="0">
                <a:solidFill>
                  <a:srgbClr val="000000"/>
                </a:solidFill>
              </a:rPr>
              <a:t>and options, </a:t>
            </a:r>
            <a:r>
              <a:rPr lang="en-US" sz="1400" dirty="0" smtClean="0">
                <a:solidFill>
                  <a:srgbClr val="000000"/>
                </a:solidFill>
              </a:rPr>
              <a:t>Oracle JDK provides Flight </a:t>
            </a:r>
            <a:r>
              <a:rPr lang="en-US" sz="1400" dirty="0">
                <a:solidFill>
                  <a:srgbClr val="000000"/>
                </a:solidFill>
              </a:rPr>
              <a:t>Recorder, Java Mission Control, and Application Class-Data Sharing features, while OpenJDK has the Font Renderer feature</a:t>
            </a:r>
            <a:r>
              <a:rPr lang="en-US" sz="1400" dirty="0" smtClean="0">
                <a:solidFill>
                  <a:srgbClr val="000000"/>
                </a:solidFill>
              </a:rPr>
              <a:t>. Also</a:t>
            </a:r>
            <a:r>
              <a:rPr lang="en-US" sz="1400" dirty="0">
                <a:solidFill>
                  <a:srgbClr val="000000"/>
                </a:solidFill>
              </a:rPr>
              <a:t>, Oracle has more Garbage Collection options and better renderers</a:t>
            </a:r>
            <a:r>
              <a:rPr lang="en-US" sz="1400" dirty="0" smtClean="0">
                <a:solidFill>
                  <a:srgbClr val="000000"/>
                </a:solidFill>
              </a:rPr>
              <a:t>.</a:t>
            </a:r>
          </a:p>
          <a:p>
            <a:endParaRPr lang="en-US" sz="1400" b="0" i="0" dirty="0">
              <a:solidFill>
                <a:srgbClr val="000000"/>
              </a:solidFill>
              <a:effectLst/>
            </a:endParaRPr>
          </a:p>
          <a:p>
            <a:r>
              <a:rPr lang="en-US" sz="1400" b="1" dirty="0">
                <a:solidFill>
                  <a:srgbClr val="000000"/>
                </a:solidFill>
              </a:rPr>
              <a:t>Development and </a:t>
            </a:r>
            <a:r>
              <a:rPr lang="en-US" sz="1400" b="1" dirty="0" smtClean="0">
                <a:solidFill>
                  <a:srgbClr val="000000"/>
                </a:solidFill>
              </a:rPr>
              <a:t>Popularity:  </a:t>
            </a:r>
            <a:r>
              <a:rPr lang="en-US" sz="1400" dirty="0" smtClean="0">
                <a:solidFill>
                  <a:srgbClr val="000000"/>
                </a:solidFill>
              </a:rPr>
              <a:t>Oracle </a:t>
            </a:r>
            <a:r>
              <a:rPr lang="en-US" sz="1400" dirty="0">
                <a:solidFill>
                  <a:srgbClr val="000000"/>
                </a:solidFill>
              </a:rPr>
              <a:t>JDK is fully developed by </a:t>
            </a:r>
            <a:r>
              <a:rPr lang="en-US" sz="1400" dirty="0" smtClean="0">
                <a:solidFill>
                  <a:srgbClr val="000000"/>
                </a:solidFill>
              </a:rPr>
              <a:t>Oracle, whereas </a:t>
            </a:r>
            <a:r>
              <a:rPr lang="en-US" sz="1400" dirty="0">
                <a:solidFill>
                  <a:srgbClr val="000000"/>
                </a:solidFill>
              </a:rPr>
              <a:t>the OpenJDK is developed by Oracle, OpenJDK, and the Java Community. However, the top-notch companies </a:t>
            </a:r>
            <a:r>
              <a:rPr lang="en-US" sz="1400" dirty="0" smtClean="0">
                <a:solidFill>
                  <a:srgbClr val="000000"/>
                </a:solidFill>
              </a:rPr>
              <a:t>like</a:t>
            </a:r>
            <a:r>
              <a:rPr lang="en-US" sz="1400" dirty="0">
                <a:solidFill>
                  <a:srgbClr val="000000"/>
                </a:solidFill>
              </a:rPr>
              <a:t> Red Hat, Azul Systems, IBM, Apple Inc., SAP AG also take an active part in its development.</a:t>
            </a:r>
          </a:p>
          <a:p>
            <a:r>
              <a:rPr lang="en-US" sz="1400" dirty="0" smtClean="0">
                <a:solidFill>
                  <a:srgbClr val="000000"/>
                </a:solidFill>
              </a:rPr>
              <a:t>When </a:t>
            </a:r>
            <a:r>
              <a:rPr lang="en-US" sz="1400" dirty="0">
                <a:solidFill>
                  <a:srgbClr val="000000"/>
                </a:solidFill>
              </a:rPr>
              <a:t>it comes to the popularity with the top companies that use Java Development Kits in their tools, such as Android Studio or IntelliJ IDEA, the Oracle JDK used to be more preferred, but both of them have switched to the OpenJDK based </a:t>
            </a:r>
            <a:r>
              <a:rPr lang="en-US" sz="1400" dirty="0" err="1">
                <a:solidFill>
                  <a:srgbClr val="000000"/>
                </a:solidFill>
              </a:rPr>
              <a:t>JetBrains</a:t>
            </a:r>
            <a:r>
              <a:rPr lang="en-US" sz="1400" dirty="0">
                <a:solidFill>
                  <a:srgbClr val="000000"/>
                </a:solidFill>
              </a:rPr>
              <a:t> </a:t>
            </a:r>
            <a:r>
              <a:rPr lang="en-US" sz="1400" dirty="0">
                <a:solidFill>
                  <a:srgbClr val="000000"/>
                </a:solidFill>
                <a:hlinkClick r:id="rId12"/>
              </a:rPr>
              <a:t>builds</a:t>
            </a:r>
            <a:r>
              <a:rPr lang="en-US" sz="1400" dirty="0">
                <a:solidFill>
                  <a:srgbClr val="000000"/>
                </a:solidFill>
              </a:rPr>
              <a:t>.</a:t>
            </a:r>
          </a:p>
          <a:p>
            <a:r>
              <a:rPr lang="en-US" sz="1400" dirty="0">
                <a:solidFill>
                  <a:srgbClr val="000000"/>
                </a:solidFill>
              </a:rPr>
              <a:t>On the other hand, major Linux distributions (Fedora, Ubuntu, Red Hat Enterprise Linux) provide OpenJDK as the default Java SE implementation</a:t>
            </a:r>
            <a:r>
              <a:rPr lang="en-US" sz="1400" dirty="0" smtClean="0">
                <a:solidFill>
                  <a:srgbClr val="000000"/>
                </a:solidFill>
              </a:rPr>
              <a:t>.</a:t>
            </a:r>
            <a:endParaRPr lang="en-US" sz="1400" b="0" i="0" dirty="0">
              <a:solidFill>
                <a:srgbClr val="000000"/>
              </a:solidFill>
              <a:effectLst/>
            </a:endParaRPr>
          </a:p>
        </p:txBody>
      </p:sp>
    </p:spTree>
    <p:extLst>
      <p:ext uri="{BB962C8B-B14F-4D97-AF65-F5344CB8AC3E}">
        <p14:creationId xmlns:p14="http://schemas.microsoft.com/office/powerpoint/2010/main" val="3764018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12</a:t>
            </a:r>
          </a:p>
          <a:p>
            <a:r>
              <a:rPr lang="en-US" sz="3600" dirty="0" smtClean="0"/>
              <a:t> </a:t>
            </a:r>
            <a:endParaRPr lang="en-US" sz="3600" dirty="0"/>
          </a:p>
        </p:txBody>
      </p:sp>
      <p:sp>
        <p:nvSpPr>
          <p:cNvPr id="49" name="TextBox 48"/>
          <p:cNvSpPr txBox="1"/>
          <p:nvPr/>
        </p:nvSpPr>
        <p:spPr>
          <a:xfrm>
            <a:off x="873996" y="902577"/>
            <a:ext cx="9222504" cy="646331"/>
          </a:xfrm>
          <a:prstGeom prst="rect">
            <a:avLst/>
          </a:prstGeom>
          <a:noFill/>
        </p:spPr>
        <p:txBody>
          <a:bodyPr wrap="square" rtlCol="0">
            <a:spAutoFit/>
          </a:bodyPr>
          <a:lstStyle/>
          <a:p>
            <a:r>
              <a:rPr lang="en-US" b="1" dirty="0" smtClean="0"/>
              <a:t>Features</a:t>
            </a:r>
          </a:p>
          <a:p>
            <a:endParaRPr lang="en-US" dirty="0" smtClean="0"/>
          </a:p>
        </p:txBody>
      </p:sp>
      <p:graphicFrame>
        <p:nvGraphicFramePr>
          <p:cNvPr id="46" name="Table 45"/>
          <p:cNvGraphicFramePr>
            <a:graphicFrameLocks noGrp="1"/>
          </p:cNvGraphicFramePr>
          <p:nvPr>
            <p:extLst>
              <p:ext uri="{D42A27DB-BD31-4B8C-83A1-F6EECF244321}">
                <p14:modId xmlns:p14="http://schemas.microsoft.com/office/powerpoint/2010/main" val="158294837"/>
              </p:ext>
            </p:extLst>
          </p:nvPr>
        </p:nvGraphicFramePr>
        <p:xfrm>
          <a:off x="867065" y="1548908"/>
          <a:ext cx="9229435" cy="2926080"/>
        </p:xfrm>
        <a:graphic>
          <a:graphicData uri="http://schemas.openxmlformats.org/drawingml/2006/table">
            <a:tbl>
              <a:tblPr/>
              <a:tblGrid>
                <a:gridCol w="9229435">
                  <a:extLst>
                    <a:ext uri="{9D8B030D-6E8A-4147-A177-3AD203B41FA5}">
                      <a16:colId xmlns:a16="http://schemas.microsoft.com/office/drawing/2014/main" val="383606784"/>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189</a:t>
                      </a:r>
                      <a:r>
                        <a:rPr lang="en-US" dirty="0" smtClean="0">
                          <a:effectLst/>
                        </a:rPr>
                        <a:t>:  </a:t>
                      </a:r>
                      <a:r>
                        <a:rPr lang="en-US" u="none" strike="noStrike" dirty="0" smtClean="0">
                          <a:solidFill>
                            <a:srgbClr val="437291"/>
                          </a:solidFill>
                          <a:effectLst/>
                          <a:hlinkClick r:id="rId3"/>
                        </a:rPr>
                        <a:t>Shenandoah: A Low-Pause-Time Garbage Collector (Experimental)</a:t>
                      </a:r>
                      <a:endParaRPr lang="en-US" dirty="0">
                        <a:effectLst/>
                      </a:endParaRPr>
                    </a:p>
                  </a:txBody>
                  <a:tcPr>
                    <a:lnL>
                      <a:noFill/>
                    </a:lnL>
                    <a:lnR>
                      <a:noFill/>
                    </a:lnR>
                    <a:lnT>
                      <a:noFill/>
                    </a:lnT>
                    <a:lnB>
                      <a:noFill/>
                    </a:lnB>
                  </a:tcPr>
                </a:tc>
                <a:extLst>
                  <a:ext uri="{0D108BD9-81ED-4DB2-BD59-A6C34878D82A}">
                    <a16:rowId xmlns:a16="http://schemas.microsoft.com/office/drawing/2014/main" val="233712668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230: </a:t>
                      </a:r>
                      <a:r>
                        <a:rPr lang="en-US" u="none" strike="noStrike" dirty="0" err="1" smtClean="0">
                          <a:solidFill>
                            <a:srgbClr val="437291"/>
                          </a:solidFill>
                          <a:effectLst/>
                          <a:hlinkClick r:id="rId4"/>
                        </a:rPr>
                        <a:t>Microbenchmark</a:t>
                      </a:r>
                      <a:r>
                        <a:rPr lang="en-US" u="none" strike="noStrike" dirty="0" smtClean="0">
                          <a:solidFill>
                            <a:srgbClr val="437291"/>
                          </a:solidFill>
                          <a:effectLst/>
                          <a:hlinkClick r:id="rId4"/>
                        </a:rPr>
                        <a:t> Suite</a:t>
                      </a:r>
                      <a:endParaRPr lang="en-US" dirty="0">
                        <a:effectLst/>
                      </a:endParaRPr>
                    </a:p>
                  </a:txBody>
                  <a:tcPr>
                    <a:lnL>
                      <a:noFill/>
                    </a:lnL>
                    <a:lnR>
                      <a:noFill/>
                    </a:lnR>
                    <a:lnT>
                      <a:noFill/>
                    </a:lnT>
                    <a:lnB>
                      <a:noFill/>
                    </a:lnB>
                  </a:tcPr>
                </a:tc>
                <a:extLst>
                  <a:ext uri="{0D108BD9-81ED-4DB2-BD59-A6C34878D82A}">
                    <a16:rowId xmlns:a16="http://schemas.microsoft.com/office/drawing/2014/main" val="1803731107"/>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325: </a:t>
                      </a:r>
                      <a:r>
                        <a:rPr lang="en-US" u="none" strike="noStrike" dirty="0" smtClean="0">
                          <a:solidFill>
                            <a:srgbClr val="437291"/>
                          </a:solidFill>
                          <a:effectLst/>
                          <a:hlinkClick r:id="rId5"/>
                        </a:rPr>
                        <a:t>Switch Expressions (Preview)</a:t>
                      </a:r>
                      <a:endParaRPr lang="en-US" dirty="0">
                        <a:effectLst/>
                      </a:endParaRPr>
                    </a:p>
                  </a:txBody>
                  <a:tcPr>
                    <a:lnL>
                      <a:noFill/>
                    </a:lnL>
                    <a:lnR>
                      <a:noFill/>
                    </a:lnR>
                    <a:lnT>
                      <a:noFill/>
                    </a:lnT>
                    <a:lnB>
                      <a:noFill/>
                    </a:lnB>
                  </a:tcPr>
                </a:tc>
                <a:extLst>
                  <a:ext uri="{0D108BD9-81ED-4DB2-BD59-A6C34878D82A}">
                    <a16:rowId xmlns:a16="http://schemas.microsoft.com/office/drawing/2014/main" val="42013591"/>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334: </a:t>
                      </a:r>
                      <a:r>
                        <a:rPr lang="en-US" u="none" strike="noStrike" dirty="0" smtClean="0">
                          <a:solidFill>
                            <a:srgbClr val="437291"/>
                          </a:solidFill>
                          <a:effectLst/>
                          <a:hlinkClick r:id="rId6"/>
                        </a:rPr>
                        <a:t>JVM Constants API</a:t>
                      </a:r>
                      <a:endParaRPr lang="en-US" dirty="0">
                        <a:effectLst/>
                      </a:endParaRPr>
                    </a:p>
                  </a:txBody>
                  <a:tcPr>
                    <a:lnL>
                      <a:noFill/>
                    </a:lnL>
                    <a:lnR>
                      <a:noFill/>
                    </a:lnR>
                    <a:lnT>
                      <a:noFill/>
                    </a:lnT>
                    <a:lnB>
                      <a:noFill/>
                    </a:lnB>
                  </a:tcPr>
                </a:tc>
                <a:extLst>
                  <a:ext uri="{0D108BD9-81ED-4DB2-BD59-A6C34878D82A}">
                    <a16:rowId xmlns:a16="http://schemas.microsoft.com/office/drawing/2014/main" val="2869058811"/>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340: </a:t>
                      </a:r>
                      <a:r>
                        <a:rPr lang="en-US" u="none" strike="noStrike" dirty="0" smtClean="0">
                          <a:solidFill>
                            <a:srgbClr val="437291"/>
                          </a:solidFill>
                          <a:effectLst/>
                          <a:hlinkClick r:id="rId7"/>
                        </a:rPr>
                        <a:t>One AArch64 Port, Not Two</a:t>
                      </a:r>
                      <a:endParaRPr lang="en-US" dirty="0">
                        <a:effectLst/>
                      </a:endParaRPr>
                    </a:p>
                  </a:txBody>
                  <a:tcPr>
                    <a:lnL>
                      <a:noFill/>
                    </a:lnL>
                    <a:lnR>
                      <a:noFill/>
                    </a:lnR>
                    <a:lnT>
                      <a:noFill/>
                    </a:lnT>
                    <a:lnB>
                      <a:noFill/>
                    </a:lnB>
                  </a:tcPr>
                </a:tc>
                <a:extLst>
                  <a:ext uri="{0D108BD9-81ED-4DB2-BD59-A6C34878D82A}">
                    <a16:rowId xmlns:a16="http://schemas.microsoft.com/office/drawing/2014/main" val="529550821"/>
                  </a:ext>
                </a:extLst>
              </a:tr>
              <a:tr h="0">
                <a:tc>
                  <a:txBody>
                    <a:bodyPr/>
                    <a:lstStyle/>
                    <a:p>
                      <a:pPr algn="l" fontAlgn="t"/>
                      <a:r>
                        <a:rPr lang="en-US" dirty="0" smtClean="0">
                          <a:effectLst/>
                        </a:rPr>
                        <a:t>341: </a:t>
                      </a:r>
                      <a:r>
                        <a:rPr lang="en-US" u="none" strike="noStrike" dirty="0" smtClean="0">
                          <a:solidFill>
                            <a:srgbClr val="437291"/>
                          </a:solidFill>
                          <a:effectLst/>
                          <a:hlinkClick r:id="rId8"/>
                        </a:rPr>
                        <a:t>Default CDS Archives</a:t>
                      </a:r>
                      <a:endParaRPr lang="en-US" dirty="0">
                        <a:effectLst/>
                      </a:endParaRPr>
                    </a:p>
                  </a:txBody>
                  <a:tcPr>
                    <a:lnL>
                      <a:noFill/>
                    </a:lnL>
                    <a:lnR>
                      <a:noFill/>
                    </a:lnR>
                    <a:lnT>
                      <a:noFill/>
                    </a:lnT>
                    <a:lnB>
                      <a:noFill/>
                    </a:lnB>
                  </a:tcPr>
                </a:tc>
                <a:extLst>
                  <a:ext uri="{0D108BD9-81ED-4DB2-BD59-A6C34878D82A}">
                    <a16:rowId xmlns:a16="http://schemas.microsoft.com/office/drawing/2014/main" val="1722220237"/>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344: </a:t>
                      </a:r>
                      <a:r>
                        <a:rPr lang="en-US" u="none" strike="noStrike" dirty="0" err="1" smtClean="0">
                          <a:solidFill>
                            <a:srgbClr val="437291"/>
                          </a:solidFill>
                          <a:effectLst/>
                          <a:hlinkClick r:id="rId9"/>
                        </a:rPr>
                        <a:t>Abortable</a:t>
                      </a:r>
                      <a:r>
                        <a:rPr lang="en-US" u="none" strike="noStrike" dirty="0" smtClean="0">
                          <a:solidFill>
                            <a:srgbClr val="437291"/>
                          </a:solidFill>
                          <a:effectLst/>
                          <a:hlinkClick r:id="rId9"/>
                        </a:rPr>
                        <a:t> Mixed Collections for G1</a:t>
                      </a:r>
                      <a:endParaRPr lang="en-US" dirty="0">
                        <a:effectLst/>
                      </a:endParaRPr>
                    </a:p>
                  </a:txBody>
                  <a:tcPr>
                    <a:lnL>
                      <a:noFill/>
                    </a:lnL>
                    <a:lnR>
                      <a:noFill/>
                    </a:lnR>
                    <a:lnT>
                      <a:noFill/>
                    </a:lnT>
                    <a:lnB>
                      <a:noFill/>
                    </a:lnB>
                  </a:tcPr>
                </a:tc>
                <a:extLst>
                  <a:ext uri="{0D108BD9-81ED-4DB2-BD59-A6C34878D82A}">
                    <a16:rowId xmlns:a16="http://schemas.microsoft.com/office/drawing/2014/main" val="3986303917"/>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346: </a:t>
                      </a:r>
                      <a:r>
                        <a:rPr lang="en-US" u="none" strike="noStrike" dirty="0" smtClean="0">
                          <a:solidFill>
                            <a:srgbClr val="437291"/>
                          </a:solidFill>
                          <a:effectLst/>
                          <a:hlinkClick r:id="rId10"/>
                        </a:rPr>
                        <a:t>Promptly Return Unused Committed Memory from G1</a:t>
                      </a:r>
                      <a:endParaRPr lang="en-US" dirty="0">
                        <a:effectLst/>
                      </a:endParaRPr>
                    </a:p>
                  </a:txBody>
                  <a:tcPr>
                    <a:lnL>
                      <a:noFill/>
                    </a:lnL>
                    <a:lnR>
                      <a:noFill/>
                    </a:lnR>
                    <a:lnT>
                      <a:noFill/>
                    </a:lnT>
                    <a:lnB>
                      <a:noFill/>
                    </a:lnB>
                  </a:tcPr>
                </a:tc>
                <a:extLst>
                  <a:ext uri="{0D108BD9-81ED-4DB2-BD59-A6C34878D82A}">
                    <a16:rowId xmlns:a16="http://schemas.microsoft.com/office/drawing/2014/main" val="3009787955"/>
                  </a:ext>
                </a:extLst>
              </a:tr>
            </a:tbl>
          </a:graphicData>
        </a:graphic>
      </p:graphicFrame>
      <p:sp>
        <p:nvSpPr>
          <p:cNvPr id="48" name="Rectangle 47"/>
          <p:cNvSpPr/>
          <p:nvPr/>
        </p:nvSpPr>
        <p:spPr>
          <a:xfrm>
            <a:off x="762000" y="524451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11"/>
              </a:rPr>
              <a:t>https</a:t>
            </a:r>
            <a:r>
              <a:rPr lang="en-US" dirty="0">
                <a:hlinkClick r:id="rId11"/>
              </a:rPr>
              <a:t>://</a:t>
            </a:r>
            <a:r>
              <a:rPr lang="en-US" dirty="0" smtClean="0">
                <a:hlinkClick r:id="rId11"/>
              </a:rPr>
              <a:t>github.com/azatsatklichov/Java-Features/tree/master/src/main/java/features/in/java12</a:t>
            </a:r>
            <a:endParaRPr lang="en-US" dirty="0" smtClean="0"/>
          </a:p>
        </p:txBody>
      </p:sp>
    </p:spTree>
    <p:extLst>
      <p:ext uri="{BB962C8B-B14F-4D97-AF65-F5344CB8AC3E}">
        <p14:creationId xmlns:p14="http://schemas.microsoft.com/office/powerpoint/2010/main" val="21221128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12 </a:t>
            </a:r>
            <a:endParaRPr lang="en-US" sz="3600" dirty="0"/>
          </a:p>
        </p:txBody>
      </p:sp>
      <p:sp>
        <p:nvSpPr>
          <p:cNvPr id="49" name="Rectangle 48"/>
          <p:cNvSpPr/>
          <p:nvPr/>
        </p:nvSpPr>
        <p:spPr>
          <a:xfrm>
            <a:off x="426031" y="1701631"/>
            <a:ext cx="11854870" cy="1754326"/>
          </a:xfrm>
          <a:prstGeom prst="rect">
            <a:avLst/>
          </a:prstGeom>
        </p:spPr>
        <p:txBody>
          <a:bodyPr wrap="square">
            <a:spAutoFit/>
          </a:bodyPr>
          <a:lstStyle/>
          <a:p>
            <a:pPr marL="285750" indent="-285750">
              <a:buFont typeface="Wingdings" panose="05000000000000000000" pitchFamily="2" charset="2"/>
              <a:buChar char="§"/>
            </a:pPr>
            <a:r>
              <a:rPr lang="en-US" b="1" dirty="0" smtClean="0"/>
              <a:t>String::indent, ::transform</a:t>
            </a:r>
            <a:endParaRPr lang="en-US" dirty="0" smtClean="0"/>
          </a:p>
          <a:p>
            <a:pPr marL="285750" indent="-285750">
              <a:buFont typeface="Wingdings" panose="05000000000000000000" pitchFamily="2" charset="2"/>
              <a:buChar char="§"/>
            </a:pPr>
            <a:r>
              <a:rPr lang="en-US" b="1" dirty="0" smtClean="0"/>
              <a:t>Compact Number Formats </a:t>
            </a:r>
            <a:r>
              <a:rPr lang="en-US" dirty="0" smtClean="0"/>
              <a:t>– e.g.  1000 -&gt;  1K, 1Mio. -&gt; 1M .  </a:t>
            </a:r>
          </a:p>
          <a:p>
            <a:r>
              <a:rPr lang="en-US" dirty="0" err="1" smtClean="0"/>
              <a:t>NumberFormat.getCompactNumberInstance</a:t>
            </a:r>
            <a:r>
              <a:rPr lang="en-US" dirty="0" smtClean="0"/>
              <a:t>();  </a:t>
            </a:r>
            <a:r>
              <a:rPr lang="en-US" dirty="0" err="1" smtClean="0"/>
              <a:t>NumberFormat</a:t>
            </a:r>
            <a:r>
              <a:rPr lang="en-US" dirty="0"/>
              <a:t>::</a:t>
            </a:r>
            <a:r>
              <a:rPr lang="en-US" dirty="0" err="1" smtClean="0"/>
              <a:t>setRoundingMode</a:t>
            </a:r>
            <a:r>
              <a:rPr lang="en-US" dirty="0" smtClean="0"/>
              <a:t>, </a:t>
            </a:r>
            <a:r>
              <a:rPr lang="en-US" dirty="0" err="1"/>
              <a:t>setMaximumFractionDigits</a:t>
            </a:r>
            <a:r>
              <a:rPr lang="en-US" dirty="0"/>
              <a:t>(2)</a:t>
            </a:r>
            <a:r>
              <a:rPr lang="en-US" dirty="0" smtClean="0"/>
              <a:t> </a:t>
            </a:r>
          </a:p>
          <a:p>
            <a:endParaRPr lang="en-US" dirty="0" smtClean="0"/>
          </a:p>
          <a:p>
            <a:pPr marL="285750" indent="-285750">
              <a:buFont typeface="Wingdings" panose="05000000000000000000" pitchFamily="2" charset="2"/>
              <a:buChar char="§"/>
            </a:pPr>
            <a:r>
              <a:rPr lang="en-US" b="1" dirty="0" smtClean="0"/>
              <a:t>Teeing Collector </a:t>
            </a:r>
            <a:r>
              <a:rPr lang="en-US" dirty="0" smtClean="0"/>
              <a:t> - </a:t>
            </a:r>
            <a:r>
              <a:rPr lang="en-US" dirty="0" err="1" smtClean="0"/>
              <a:t>Collectors.teeing</a:t>
            </a:r>
            <a:r>
              <a:rPr lang="en-US" dirty="0" smtClean="0"/>
              <a:t>(c1</a:t>
            </a:r>
            <a:r>
              <a:rPr lang="en-US" dirty="0"/>
              <a:t>, c2, combine</a:t>
            </a:r>
            <a:r>
              <a:rPr lang="en-US" dirty="0" smtClean="0"/>
              <a:t>) </a:t>
            </a:r>
          </a:p>
          <a:p>
            <a:pPr marL="285750" indent="-285750">
              <a:buFont typeface="Wingdings" panose="05000000000000000000" pitchFamily="2" charset="2"/>
              <a:buChar char="§"/>
            </a:pPr>
            <a:r>
              <a:rPr lang="en-US" b="1" dirty="0" smtClean="0"/>
              <a:t>Files::mismatch </a:t>
            </a:r>
            <a:r>
              <a:rPr lang="en-US" dirty="0"/>
              <a:t> </a:t>
            </a:r>
            <a:r>
              <a:rPr lang="en-US" dirty="0" smtClean="0"/>
              <a:t> - </a:t>
            </a:r>
            <a:r>
              <a:rPr lang="en-US" dirty="0" err="1"/>
              <a:t>Files.mismatch</a:t>
            </a:r>
            <a:r>
              <a:rPr lang="en-US" dirty="0"/>
              <a:t>(</a:t>
            </a:r>
            <a:r>
              <a:rPr lang="en-US" dirty="0" err="1"/>
              <a:t>Path.of</a:t>
            </a:r>
            <a:r>
              <a:rPr lang="en-US" dirty="0"/>
              <a:t>("/file1"), </a:t>
            </a:r>
            <a:r>
              <a:rPr lang="en-US" dirty="0" err="1"/>
              <a:t>Path.of</a:t>
            </a:r>
            <a:r>
              <a:rPr lang="en-US" dirty="0"/>
              <a:t>("/file2</a:t>
            </a:r>
            <a:r>
              <a:rPr lang="en-US" dirty="0" smtClean="0"/>
              <a:t>)); </a:t>
            </a:r>
            <a:endParaRPr lang="en-US" dirty="0"/>
          </a:p>
        </p:txBody>
      </p:sp>
      <p:sp>
        <p:nvSpPr>
          <p:cNvPr id="50" name="TextBox 49"/>
          <p:cNvSpPr txBox="1"/>
          <p:nvPr/>
        </p:nvSpPr>
        <p:spPr>
          <a:xfrm>
            <a:off x="426031" y="1055300"/>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Language and Library Improvements, Additions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1" name="TextBox 50"/>
          <p:cNvSpPr txBox="1"/>
          <p:nvPr/>
        </p:nvSpPr>
        <p:spPr>
          <a:xfrm>
            <a:off x="337131" y="3661726"/>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Preview Feature – Experimental  (like incubator modules), Opt:  </a:t>
            </a:r>
            <a:r>
              <a:rPr lang="en-US" b="1" dirty="0"/>
              <a:t>--enable-preview</a:t>
            </a:r>
            <a:endParaRPr lang="en-US" altLang="en-US" b="1" dirty="0" smtClean="0">
              <a:solidFill>
                <a:srgbClr val="395DA1"/>
              </a:solidFill>
              <a:latin typeface="Consolas" panose="020B0609020204030204" pitchFamily="49" charset="0"/>
            </a:endParaRP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2" name="Rectangle 51"/>
          <p:cNvSpPr/>
          <p:nvPr/>
        </p:nvSpPr>
        <p:spPr>
          <a:xfrm>
            <a:off x="426031" y="4513826"/>
            <a:ext cx="5669969" cy="2031325"/>
          </a:xfrm>
          <a:prstGeom prst="rect">
            <a:avLst/>
          </a:prstGeom>
        </p:spPr>
        <p:txBody>
          <a:bodyPr wrap="square">
            <a:spAutoFit/>
          </a:bodyPr>
          <a:lstStyle/>
          <a:p>
            <a:pPr marL="285750" indent="-285750">
              <a:buFont typeface="Wingdings" panose="05000000000000000000" pitchFamily="2" charset="2"/>
              <a:buChar char="§"/>
            </a:pPr>
            <a:r>
              <a:rPr lang="en-US" b="1" dirty="0" smtClean="0"/>
              <a:t>Switch Expressions  </a:t>
            </a:r>
          </a:p>
          <a:p>
            <a:pPr marL="285750" indent="-285750">
              <a:buFontTx/>
              <a:buChar char="-"/>
            </a:pPr>
            <a:r>
              <a:rPr lang="en-US" dirty="0" smtClean="0"/>
              <a:t>Current ‘Switch Statement”   - No return value,  just fall through, can not define new scope (local variable) </a:t>
            </a:r>
          </a:p>
          <a:p>
            <a:pPr marL="285750" indent="-285750">
              <a:buFontTx/>
              <a:buChar char="-"/>
            </a:pPr>
            <a:r>
              <a:rPr lang="en-US" dirty="0" smtClean="0"/>
              <a:t>New Switch Expression (means value, or returns value)  No fall through, return value, combine labels, block scope</a:t>
            </a:r>
          </a:p>
          <a:p>
            <a:pPr marL="285750" indent="-285750">
              <a:buFontTx/>
              <a:buChar char="-"/>
            </a:pPr>
            <a:r>
              <a:rPr lang="en-US" dirty="0" smtClean="0"/>
              <a:t>Standardized in Java 14</a:t>
            </a:r>
            <a:endParaRPr lang="en-US" dirty="0"/>
          </a:p>
        </p:txBody>
      </p:sp>
      <p:sp>
        <p:nvSpPr>
          <p:cNvPr id="2" name="Rectangle 1"/>
          <p:cNvSpPr/>
          <p:nvPr/>
        </p:nvSpPr>
        <p:spPr>
          <a:xfrm>
            <a:off x="6889782" y="4513826"/>
            <a:ext cx="3958145" cy="2031325"/>
          </a:xfrm>
          <a:prstGeom prst="rect">
            <a:avLst/>
          </a:prstGeom>
        </p:spPr>
        <p:txBody>
          <a:bodyPr wrap="square">
            <a:spAutoFit/>
          </a:bodyPr>
          <a:lstStyle/>
          <a:p>
            <a:r>
              <a:rPr lang="en-US" sz="1400" dirty="0">
                <a:solidFill>
                  <a:srgbClr val="646464"/>
                </a:solidFill>
                <a:latin typeface="Consolas" panose="020B0609020204030204" pitchFamily="49" charset="0"/>
              </a:rPr>
              <a:t>@</a:t>
            </a:r>
            <a:r>
              <a:rPr lang="en-US" sz="1400" dirty="0" err="1">
                <a:solidFill>
                  <a:srgbClr val="646464"/>
                </a:solidFill>
                <a:latin typeface="Consolas" panose="020B0609020204030204" pitchFamily="49" charset="0"/>
              </a:rPr>
              <a:t>SuppressWarnings</a:t>
            </a:r>
            <a:r>
              <a:rPr lang="en-US" sz="1400" dirty="0">
                <a:solidFill>
                  <a:srgbClr val="000000"/>
                </a:solidFill>
                <a:latin typeface="Consolas" panose="020B0609020204030204" pitchFamily="49" charset="0"/>
              </a:rPr>
              <a:t>(</a:t>
            </a:r>
            <a:r>
              <a:rPr lang="en-US" sz="1400" u="sng" dirty="0">
                <a:solidFill>
                  <a:srgbClr val="2A00FF"/>
                </a:solidFill>
                <a:latin typeface="Consolas" panose="020B0609020204030204" pitchFamily="49" charset="0"/>
              </a:rPr>
              <a:t>"preview"</a:t>
            </a:r>
            <a:r>
              <a:rPr lang="en-US" sz="1400" u="sng" dirty="0">
                <a:solidFill>
                  <a:srgbClr val="000000"/>
                </a:solidFill>
                <a:latin typeface="Consolas" panose="020B0609020204030204" pitchFamily="49" charset="0"/>
              </a:rPr>
              <a:t>)</a:t>
            </a:r>
          </a:p>
          <a:p>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static</a:t>
            </a:r>
            <a:r>
              <a:rPr lang="en-US" sz="1400" b="1" dirty="0">
                <a:solidFill>
                  <a:srgbClr val="000000"/>
                </a:solidFill>
                <a:latin typeface="Consolas" panose="020B0609020204030204" pitchFamily="49" charset="0"/>
              </a:rPr>
              <a:t> String </a:t>
            </a:r>
            <a:r>
              <a:rPr lang="en-US" sz="1400" b="1" dirty="0" err="1">
                <a:solidFill>
                  <a:srgbClr val="000000"/>
                </a:solidFill>
                <a:latin typeface="Consolas" panose="020B0609020204030204" pitchFamily="49" charset="0"/>
              </a:rPr>
              <a:t>getDay</a:t>
            </a:r>
            <a:r>
              <a:rPr lang="en-US" sz="1400" b="1" dirty="0">
                <a:solidFill>
                  <a:srgbClr val="000000"/>
                </a:solidFill>
                <a:latin typeface="Consolas" panose="020B0609020204030204" pitchFamily="49" charset="0"/>
              </a:rPr>
              <a:t>(Day </a:t>
            </a:r>
            <a:r>
              <a:rPr lang="en-US" sz="1400" b="1" dirty="0">
                <a:solidFill>
                  <a:srgbClr val="6A3E3E"/>
                </a:solidFill>
                <a:latin typeface="Consolas" panose="020B0609020204030204" pitchFamily="49" charset="0"/>
              </a:rPr>
              <a:t>d</a:t>
            </a:r>
            <a:r>
              <a:rPr lang="en-US" sz="1400" b="1"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String </a:t>
            </a:r>
            <a:r>
              <a:rPr lang="en-US" sz="1400" dirty="0">
                <a:solidFill>
                  <a:srgbClr val="6A3E3E"/>
                </a:solidFill>
                <a:latin typeface="Consolas" panose="020B0609020204030204" pitchFamily="49" charset="0"/>
              </a:rPr>
              <a:t>day</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switch</a:t>
            </a:r>
            <a:r>
              <a:rPr lang="en-US" sz="1400" b="1" dirty="0">
                <a:solidFill>
                  <a:srgbClr val="000000"/>
                </a:solidFill>
                <a:latin typeface="Consolas" panose="020B0609020204030204" pitchFamily="49" charset="0"/>
              </a:rPr>
              <a:t> (</a:t>
            </a:r>
            <a:r>
              <a:rPr lang="en-US" sz="1400" b="1" dirty="0">
                <a:solidFill>
                  <a:srgbClr val="6A3E3E"/>
                </a:solidFill>
                <a:latin typeface="Consolas" panose="020B0609020204030204" pitchFamily="49" charset="0"/>
              </a:rPr>
              <a:t>d</a:t>
            </a:r>
            <a:r>
              <a:rPr lang="en-US" sz="1400" b="1" dirty="0">
                <a:solidFill>
                  <a:srgbClr val="000000"/>
                </a:solidFill>
                <a:latin typeface="Consolas" panose="020B0609020204030204" pitchFamily="49" charset="0"/>
              </a:rPr>
              <a:t>) {</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SUN</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"Sunday"</a:t>
            </a:r>
            <a:r>
              <a:rPr lang="en-US" sz="1400" b="1" i="1"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MON</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"Monday"</a:t>
            </a:r>
            <a:r>
              <a:rPr lang="en-US" sz="1400" b="1" i="1"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TUE</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"Tuesday"</a:t>
            </a:r>
            <a:r>
              <a:rPr lang="en-US" sz="1400" b="1" i="1" dirty="0">
                <a:solidFill>
                  <a:srgbClr val="000000"/>
                </a:solidFill>
                <a:latin typeface="Consolas" panose="020B0609020204030204" pitchFamily="49" charset="0"/>
              </a:rPr>
              <a:t>;</a:t>
            </a:r>
          </a:p>
          <a:p>
            <a:pPr lvl="1"/>
            <a:r>
              <a:rPr lang="en-US" sz="1400"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return</a:t>
            </a:r>
            <a:r>
              <a:rPr lang="en-US" sz="1400" b="1" dirty="0">
                <a:solidFill>
                  <a:srgbClr val="000000"/>
                </a:solidFill>
                <a:latin typeface="Consolas" panose="020B0609020204030204" pitchFamily="49" charset="0"/>
              </a:rPr>
              <a:t> </a:t>
            </a:r>
            <a:r>
              <a:rPr lang="en-US" sz="1400" b="1" dirty="0">
                <a:solidFill>
                  <a:srgbClr val="6A3E3E"/>
                </a:solidFill>
                <a:latin typeface="Consolas" panose="020B0609020204030204" pitchFamily="49" charset="0"/>
              </a:rPr>
              <a:t>day</a:t>
            </a:r>
            <a:r>
              <a:rPr lang="en-US" sz="14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23274246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12 </a:t>
            </a:r>
            <a:endParaRPr lang="en-US" sz="3600" dirty="0"/>
          </a:p>
        </p:txBody>
      </p:sp>
      <p:sp>
        <p:nvSpPr>
          <p:cNvPr id="46" name="TextBox 45"/>
          <p:cNvSpPr txBox="1"/>
          <p:nvPr/>
        </p:nvSpPr>
        <p:spPr>
          <a:xfrm>
            <a:off x="425740" y="3459578"/>
            <a:ext cx="11137900" cy="1477328"/>
          </a:xfrm>
          <a:prstGeom prst="rect">
            <a:avLst/>
          </a:prstGeom>
          <a:noFill/>
        </p:spPr>
        <p:txBody>
          <a:bodyPr wrap="square" rtlCol="0">
            <a:spAutoFit/>
          </a:bodyPr>
          <a:lstStyle/>
          <a:p>
            <a:pPr eaLnBrk="0" fontAlgn="base" hangingPunct="0">
              <a:spcBef>
                <a:spcPct val="0"/>
              </a:spcBef>
              <a:spcAft>
                <a:spcPct val="0"/>
              </a:spcAft>
            </a:pPr>
            <a:r>
              <a:rPr lang="en-US" dirty="0">
                <a:solidFill>
                  <a:srgbClr val="395DA1"/>
                </a:solidFill>
              </a:rPr>
              <a:t>Default CDS Archives  </a:t>
            </a:r>
            <a:r>
              <a:rPr lang="en-US" altLang="en-US" dirty="0" smtClean="0">
                <a:solidFill>
                  <a:srgbClr val="395DA1"/>
                </a:solidFill>
              </a:rPr>
              <a:t>(became standard in Java 13)</a:t>
            </a:r>
          </a:p>
          <a:p>
            <a:pPr eaLnBrk="0" fontAlgn="base" hangingPunct="0">
              <a:spcBef>
                <a:spcPct val="0"/>
              </a:spcBef>
              <a:spcAft>
                <a:spcPct val="0"/>
              </a:spcAft>
            </a:pPr>
            <a:endParaRPr lang="en-US" altLang="en-US" dirty="0" smtClean="0">
              <a:solidFill>
                <a:srgbClr val="395DA1"/>
              </a:solidFill>
            </a:endParaRPr>
          </a:p>
          <a:p>
            <a:pPr marL="285750" indent="-285750" eaLnBrk="0" fontAlgn="base" hangingPunct="0">
              <a:spcBef>
                <a:spcPct val="0"/>
              </a:spcBef>
              <a:spcAft>
                <a:spcPct val="0"/>
              </a:spcAft>
              <a:buFontTx/>
              <a:buChar char="-"/>
            </a:pPr>
            <a:r>
              <a:rPr lang="en-US" dirty="0" smtClean="0"/>
              <a:t>Improved </a:t>
            </a:r>
            <a:r>
              <a:rPr lang="en-US" dirty="0"/>
              <a:t>the start-up time by reuse an existing archive file</a:t>
            </a:r>
            <a:r>
              <a:rPr lang="en-US" dirty="0" smtClean="0"/>
              <a:t>.</a:t>
            </a:r>
          </a:p>
          <a:p>
            <a:pPr marL="285750" indent="-285750" eaLnBrk="0" fontAlgn="base" hangingPunct="0">
              <a:spcBef>
                <a:spcPct val="0"/>
              </a:spcBef>
              <a:spcAft>
                <a:spcPct val="0"/>
              </a:spcAft>
              <a:buFontTx/>
              <a:buChar char="-"/>
            </a:pPr>
            <a:r>
              <a:rPr lang="en-US" altLang="en-US" dirty="0" smtClean="0">
                <a:solidFill>
                  <a:srgbClr val="212529"/>
                </a:solidFill>
              </a:rPr>
              <a:t>Before </a:t>
            </a:r>
            <a:r>
              <a:rPr lang="en-US" altLang="en-US" dirty="0">
                <a:solidFill>
                  <a:srgbClr val="212529"/>
                </a:solidFill>
              </a:rPr>
              <a:t>Java 12, we need to use </a:t>
            </a:r>
            <a:r>
              <a:rPr lang="en-US" altLang="en-US" dirty="0">
                <a:solidFill>
                  <a:srgbClr val="E83E8C"/>
                </a:solidFill>
              </a:rPr>
              <a:t>-</a:t>
            </a:r>
            <a:r>
              <a:rPr lang="en-US" altLang="en-US" dirty="0" err="1">
                <a:solidFill>
                  <a:srgbClr val="E83E8C"/>
                </a:solidFill>
              </a:rPr>
              <a:t>Xshare</a:t>
            </a:r>
            <a:r>
              <a:rPr lang="en-US" altLang="en-US" dirty="0">
                <a:solidFill>
                  <a:srgbClr val="E83E8C"/>
                </a:solidFill>
              </a:rPr>
              <a:t>: dump</a:t>
            </a:r>
            <a:r>
              <a:rPr lang="en-US" altLang="en-US" dirty="0">
                <a:solidFill>
                  <a:srgbClr val="212529"/>
                </a:solidFill>
              </a:rPr>
              <a:t> to generate the CDS archive file for the JDK classes</a:t>
            </a:r>
            <a:r>
              <a:rPr lang="en-US" altLang="en-US" dirty="0" smtClean="0">
                <a:solidFill>
                  <a:srgbClr val="212529"/>
                </a:solidFill>
              </a:rPr>
              <a:t>. Since Java 12 a </a:t>
            </a:r>
            <a:r>
              <a:rPr lang="en-US" altLang="en-US" dirty="0">
                <a:solidFill>
                  <a:srgbClr val="212529"/>
                </a:solidFill>
              </a:rPr>
              <a:t>new </a:t>
            </a:r>
            <a:r>
              <a:rPr lang="en-US" altLang="en-US" dirty="0" err="1">
                <a:solidFill>
                  <a:srgbClr val="E83E8C"/>
                </a:solidFill>
              </a:rPr>
              <a:t>classes.jsa</a:t>
            </a:r>
            <a:r>
              <a:rPr lang="en-US" altLang="en-US" dirty="0">
                <a:solidFill>
                  <a:srgbClr val="212529"/>
                </a:solidFill>
              </a:rPr>
              <a:t> file in the </a:t>
            </a:r>
            <a:r>
              <a:rPr lang="en-US" altLang="en-US" dirty="0">
                <a:solidFill>
                  <a:srgbClr val="E83E8C"/>
                </a:solidFill>
              </a:rPr>
              <a:t>/bin/server/</a:t>
            </a:r>
            <a:r>
              <a:rPr lang="en-US" altLang="en-US" dirty="0">
                <a:solidFill>
                  <a:srgbClr val="212529"/>
                </a:solidFill>
              </a:rPr>
              <a:t> directory, a default CDS archive file for the JDK classes.</a:t>
            </a:r>
            <a:r>
              <a:rPr lang="en-US" altLang="en-US" dirty="0"/>
              <a:t> </a:t>
            </a:r>
          </a:p>
        </p:txBody>
      </p:sp>
      <p:sp>
        <p:nvSpPr>
          <p:cNvPr id="53" name="Rectangle 2"/>
          <p:cNvSpPr>
            <a:spLocks noChangeArrowheads="1"/>
          </p:cNvSpPr>
          <p:nvPr/>
        </p:nvSpPr>
        <p:spPr bwMode="auto">
          <a:xfrm>
            <a:off x="565730" y="1320631"/>
            <a:ext cx="1085792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212529"/>
                </a:solidFill>
                <a:latin typeface="+mn-lt"/>
              </a:rPr>
              <a:t>Before Java 12, there are two different source code or ports for the 64-bit </a:t>
            </a:r>
            <a:r>
              <a:rPr lang="en-US" altLang="en-US" i="1" dirty="0">
                <a:solidFill>
                  <a:srgbClr val="256799"/>
                </a:solidFill>
                <a:latin typeface="+mn-lt"/>
                <a:hlinkClick r:id="rId3"/>
              </a:rPr>
              <a:t>ARM architecture</a:t>
            </a:r>
            <a:r>
              <a:rPr lang="en-US" altLang="en-US" dirty="0">
                <a:solidFill>
                  <a:srgbClr val="212529"/>
                </a:solidFill>
                <a:latin typeface="+mn-lt"/>
              </a:rPr>
              <a:t>.</a:t>
            </a:r>
            <a:endParaRPr lang="en-US" altLang="en-US" dirty="0">
              <a:latin typeface="+mn-lt"/>
            </a:endParaRPr>
          </a:p>
          <a:p>
            <a:pPr lvl="0"/>
            <a:r>
              <a:rPr lang="en-US" altLang="en-US" dirty="0" smtClean="0">
                <a:solidFill>
                  <a:srgbClr val="212529"/>
                </a:solidFill>
                <a:latin typeface="+mn-lt"/>
              </a:rPr>
              <a:t>- Oracle </a:t>
            </a:r>
            <a:r>
              <a:rPr lang="en-US" altLang="en-US" dirty="0">
                <a:solidFill>
                  <a:srgbClr val="212529"/>
                </a:solidFill>
                <a:latin typeface="+mn-lt"/>
              </a:rPr>
              <a:t>– </a:t>
            </a:r>
            <a:r>
              <a:rPr lang="en-US" altLang="en-US" dirty="0" err="1">
                <a:solidFill>
                  <a:srgbClr val="E83E8C"/>
                </a:solidFill>
                <a:latin typeface="+mn-lt"/>
              </a:rPr>
              <a:t>src</a:t>
            </a:r>
            <a:r>
              <a:rPr lang="en-US" altLang="en-US" dirty="0">
                <a:solidFill>
                  <a:srgbClr val="E83E8C"/>
                </a:solidFill>
                <a:latin typeface="+mn-lt"/>
              </a:rPr>
              <a:t>/hotspot/</a:t>
            </a:r>
            <a:r>
              <a:rPr lang="en-US" altLang="en-US" dirty="0" err="1">
                <a:solidFill>
                  <a:srgbClr val="E83E8C"/>
                </a:solidFill>
                <a:latin typeface="+mn-lt"/>
              </a:rPr>
              <a:t>cpu</a:t>
            </a:r>
            <a:r>
              <a:rPr lang="en-US" altLang="en-US" dirty="0">
                <a:solidFill>
                  <a:srgbClr val="E83E8C"/>
                </a:solidFill>
                <a:latin typeface="+mn-lt"/>
              </a:rPr>
              <a:t>/arm</a:t>
            </a:r>
            <a:endParaRPr lang="en-US" altLang="en-US" dirty="0">
              <a:solidFill>
                <a:srgbClr val="212529"/>
              </a:solidFill>
              <a:latin typeface="+mn-lt"/>
            </a:endParaRPr>
          </a:p>
          <a:p>
            <a:pPr lvl="0"/>
            <a:r>
              <a:rPr lang="en-US" altLang="en-US" dirty="0" smtClean="0">
                <a:solidFill>
                  <a:srgbClr val="212529"/>
                </a:solidFill>
                <a:latin typeface="+mn-lt"/>
              </a:rPr>
              <a:t>-  </a:t>
            </a:r>
            <a:r>
              <a:rPr lang="en-US" altLang="en-US" dirty="0">
                <a:solidFill>
                  <a:srgbClr val="212529"/>
                </a:solidFill>
                <a:latin typeface="+mn-lt"/>
              </a:rPr>
              <a:t>Red Hat – </a:t>
            </a:r>
            <a:r>
              <a:rPr lang="en-US" altLang="en-US" dirty="0" err="1">
                <a:solidFill>
                  <a:srgbClr val="E83E8C"/>
                </a:solidFill>
                <a:latin typeface="+mn-lt"/>
              </a:rPr>
              <a:t>src</a:t>
            </a:r>
            <a:r>
              <a:rPr lang="en-US" altLang="en-US" dirty="0">
                <a:solidFill>
                  <a:srgbClr val="E83E8C"/>
                </a:solidFill>
                <a:latin typeface="+mn-lt"/>
              </a:rPr>
              <a:t>/hotspot/</a:t>
            </a:r>
            <a:r>
              <a:rPr lang="en-US" altLang="en-US" dirty="0" err="1">
                <a:solidFill>
                  <a:srgbClr val="E83E8C"/>
                </a:solidFill>
                <a:latin typeface="+mn-lt"/>
              </a:rPr>
              <a:t>cpu</a:t>
            </a:r>
            <a:r>
              <a:rPr lang="en-US" altLang="en-US" dirty="0">
                <a:solidFill>
                  <a:srgbClr val="E83E8C"/>
                </a:solidFill>
                <a:latin typeface="+mn-lt"/>
              </a:rPr>
              <a:t>/aarch64</a:t>
            </a:r>
            <a:endParaRPr lang="en-US" altLang="en-US" dirty="0">
              <a:solidFill>
                <a:srgbClr val="212529"/>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smtClean="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latin typeface="+mn-lt"/>
              </a:rPr>
              <a:t>In Java 12 Oracle</a:t>
            </a:r>
            <a:r>
              <a:rPr lang="en-US" altLang="en-US" dirty="0">
                <a:latin typeface="+mn-lt"/>
              </a:rPr>
              <a:t> </a:t>
            </a:r>
            <a:r>
              <a:rPr lang="en-US" altLang="en-US" dirty="0" err="1">
                <a:solidFill>
                  <a:srgbClr val="00B0F0"/>
                </a:solidFill>
                <a:latin typeface="+mn-lt"/>
              </a:rPr>
              <a:t>src</a:t>
            </a:r>
            <a:r>
              <a:rPr lang="en-US" altLang="en-US" dirty="0">
                <a:solidFill>
                  <a:srgbClr val="00B0F0"/>
                </a:solidFill>
                <a:latin typeface="+mn-lt"/>
              </a:rPr>
              <a:t>/hotspot/</a:t>
            </a:r>
            <a:r>
              <a:rPr lang="en-US" altLang="en-US" dirty="0" err="1">
                <a:solidFill>
                  <a:srgbClr val="00B0F0"/>
                </a:solidFill>
                <a:latin typeface="+mn-lt"/>
              </a:rPr>
              <a:t>cpu</a:t>
            </a:r>
            <a:r>
              <a:rPr lang="en-US" altLang="en-US" dirty="0">
                <a:solidFill>
                  <a:srgbClr val="00B0F0"/>
                </a:solidFill>
                <a:latin typeface="+mn-lt"/>
              </a:rPr>
              <a:t>/arm</a:t>
            </a:r>
            <a:r>
              <a:rPr lang="en-US" altLang="en-US" dirty="0">
                <a:latin typeface="+mn-lt"/>
              </a:rPr>
              <a:t> port is removed, and maintain only one port </a:t>
            </a:r>
            <a:r>
              <a:rPr lang="en-US" altLang="en-US" dirty="0" err="1">
                <a:solidFill>
                  <a:srgbClr val="00B0F0"/>
                </a:solidFill>
                <a:latin typeface="+mn-lt"/>
              </a:rPr>
              <a:t>src</a:t>
            </a:r>
            <a:r>
              <a:rPr lang="en-US" altLang="en-US" dirty="0">
                <a:solidFill>
                  <a:srgbClr val="00B0F0"/>
                </a:solidFill>
                <a:latin typeface="+mn-lt"/>
              </a:rPr>
              <a:t>/hotspot/</a:t>
            </a:r>
            <a:r>
              <a:rPr lang="en-US" altLang="en-US" dirty="0" err="1">
                <a:solidFill>
                  <a:srgbClr val="00B0F0"/>
                </a:solidFill>
                <a:latin typeface="+mn-lt"/>
              </a:rPr>
              <a:t>cpu</a:t>
            </a:r>
            <a:r>
              <a:rPr lang="en-US" altLang="en-US" dirty="0">
                <a:solidFill>
                  <a:srgbClr val="00B0F0"/>
                </a:solidFill>
                <a:latin typeface="+mn-lt"/>
              </a:rPr>
              <a:t>/aarch64</a:t>
            </a:r>
            <a:r>
              <a:rPr lang="en-US" altLang="en-US" dirty="0">
                <a:latin typeface="+mn-lt"/>
              </a:rPr>
              <a:t>, and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n-lt"/>
              </a:rPr>
              <a:t>make this </a:t>
            </a:r>
            <a:r>
              <a:rPr lang="en-US" altLang="en-US" dirty="0">
                <a:solidFill>
                  <a:srgbClr val="00B0F0"/>
                </a:solidFill>
                <a:latin typeface="+mn-lt"/>
              </a:rPr>
              <a:t>aarch64</a:t>
            </a:r>
            <a:r>
              <a:rPr lang="en-US" altLang="en-US" dirty="0">
                <a:latin typeface="+mn-lt"/>
              </a:rPr>
              <a:t> the default build for the 64-bit ARM architecture. </a:t>
            </a:r>
          </a:p>
        </p:txBody>
      </p:sp>
      <p:sp>
        <p:nvSpPr>
          <p:cNvPr id="54" name="Rectangle 53"/>
          <p:cNvSpPr/>
          <p:nvPr/>
        </p:nvSpPr>
        <p:spPr>
          <a:xfrm>
            <a:off x="565730" y="951299"/>
            <a:ext cx="5733469" cy="369332"/>
          </a:xfrm>
          <a:prstGeom prst="rect">
            <a:avLst/>
          </a:prstGeom>
        </p:spPr>
        <p:txBody>
          <a:bodyPr wrap="square">
            <a:spAutoFit/>
          </a:bodyPr>
          <a:lstStyle/>
          <a:p>
            <a:r>
              <a:rPr lang="en-US" dirty="0">
                <a:solidFill>
                  <a:srgbClr val="395DA1"/>
                </a:solidFill>
                <a:latin typeface="Consolas" panose="020B0609020204030204" pitchFamily="49" charset="0"/>
              </a:rPr>
              <a:t>One AArch64 Port, Not Two</a:t>
            </a:r>
          </a:p>
        </p:txBody>
      </p:sp>
      <p:pic>
        <p:nvPicPr>
          <p:cNvPr id="16" name="Picture 15"/>
          <p:cNvPicPr>
            <a:picLocks noChangeAspect="1"/>
          </p:cNvPicPr>
          <p:nvPr/>
        </p:nvPicPr>
        <p:blipFill>
          <a:blip r:embed="rId4"/>
          <a:stretch>
            <a:fillRect/>
          </a:stretch>
        </p:blipFill>
        <p:spPr>
          <a:xfrm>
            <a:off x="8575675" y="3164482"/>
            <a:ext cx="1619250" cy="1228725"/>
          </a:xfrm>
          <a:prstGeom prst="rect">
            <a:avLst/>
          </a:prstGeom>
        </p:spPr>
      </p:pic>
    </p:spTree>
    <p:extLst>
      <p:ext uri="{BB962C8B-B14F-4D97-AF65-F5344CB8AC3E}">
        <p14:creationId xmlns:p14="http://schemas.microsoft.com/office/powerpoint/2010/main" val="42933039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12 </a:t>
            </a:r>
            <a:endParaRPr lang="en-US" sz="3600" dirty="0"/>
          </a:p>
        </p:txBody>
      </p:sp>
      <p:sp>
        <p:nvSpPr>
          <p:cNvPr id="51" name="Rectangle 50"/>
          <p:cNvSpPr/>
          <p:nvPr/>
        </p:nvSpPr>
        <p:spPr>
          <a:xfrm>
            <a:off x="337130" y="812274"/>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Micro Benchmarking with JMH   </a:t>
            </a:r>
            <a:endParaRPr lang="en-US" altLang="en-US" sz="1400" dirty="0">
              <a:latin typeface="Consolas" panose="020B0609020204030204" pitchFamily="49" charset="0"/>
            </a:endParaRPr>
          </a:p>
        </p:txBody>
      </p:sp>
      <p:sp>
        <p:nvSpPr>
          <p:cNvPr id="54" name="Rectangle 53"/>
          <p:cNvSpPr/>
          <p:nvPr/>
        </p:nvSpPr>
        <p:spPr>
          <a:xfrm>
            <a:off x="184731" y="1244074"/>
            <a:ext cx="6546270" cy="2585323"/>
          </a:xfrm>
          <a:prstGeom prst="rect">
            <a:avLst/>
          </a:prstGeom>
        </p:spPr>
        <p:txBody>
          <a:bodyPr wrap="square">
            <a:spAutoFit/>
          </a:bodyPr>
          <a:lstStyle/>
          <a:p>
            <a:pPr marL="285750" indent="-285750">
              <a:buFont typeface="Wingdings" panose="05000000000000000000" pitchFamily="2" charset="2"/>
              <a:buChar char="§"/>
            </a:pPr>
            <a:r>
              <a:rPr lang="en-US" dirty="0" smtClean="0">
                <a:hlinkClick r:id="rId3"/>
              </a:rPr>
              <a:t>JMH</a:t>
            </a:r>
            <a:r>
              <a:rPr lang="en-US" dirty="0" smtClean="0"/>
              <a:t> </a:t>
            </a:r>
            <a:r>
              <a:rPr lang="en-US" dirty="0"/>
              <a:t>is a Java harness for building, running, and </a:t>
            </a:r>
            <a:r>
              <a:rPr lang="en-US" dirty="0" err="1"/>
              <a:t>analysing</a:t>
            </a:r>
            <a:r>
              <a:rPr lang="en-US" dirty="0"/>
              <a:t> </a:t>
            </a:r>
            <a:r>
              <a:rPr lang="en-US" dirty="0" err="1"/>
              <a:t>nano</a:t>
            </a:r>
            <a:r>
              <a:rPr lang="en-US" dirty="0"/>
              <a:t>/micro/</a:t>
            </a:r>
            <a:r>
              <a:rPr lang="en-US" dirty="0" err="1"/>
              <a:t>milli</a:t>
            </a:r>
            <a:r>
              <a:rPr lang="en-US" dirty="0"/>
              <a:t>/macro benchmarks written in Java and other languages </a:t>
            </a:r>
            <a:r>
              <a:rPr lang="en-US" dirty="0" err="1"/>
              <a:t>targetting</a:t>
            </a:r>
            <a:r>
              <a:rPr lang="en-US" dirty="0"/>
              <a:t> the JVM</a:t>
            </a:r>
            <a:r>
              <a:rPr lang="en-US" dirty="0" smtClean="0"/>
              <a:t>.</a:t>
            </a:r>
          </a:p>
          <a:p>
            <a:pPr marL="285750" indent="-285750">
              <a:buFont typeface="Wingdings" panose="05000000000000000000" pitchFamily="2" charset="2"/>
              <a:buChar char="§"/>
            </a:pPr>
            <a:r>
              <a:rPr lang="en-US" dirty="0" smtClean="0"/>
              <a:t>Measure exec-time, compare alternatives, prevent performance regressions </a:t>
            </a:r>
          </a:p>
          <a:p>
            <a:pPr marL="285750" indent="-285750">
              <a:buFont typeface="Wingdings" panose="05000000000000000000" pitchFamily="2" charset="2"/>
              <a:buChar char="§"/>
            </a:pPr>
            <a:r>
              <a:rPr lang="en-US" dirty="0" smtClean="0"/>
              <a:t>JMH – </a:t>
            </a:r>
            <a:r>
              <a:rPr lang="en-US" dirty="0" err="1" smtClean="0"/>
              <a:t>Reproducability</a:t>
            </a:r>
            <a:r>
              <a:rPr lang="en-US" dirty="0" smtClean="0"/>
              <a:t>, JVM warm-up handling, </a:t>
            </a:r>
            <a:r>
              <a:rPr lang="en-US" dirty="0" err="1" smtClean="0"/>
              <a:t>cocnsistent</a:t>
            </a:r>
            <a:r>
              <a:rPr lang="en-US" dirty="0" smtClean="0"/>
              <a:t> reporting, multithreading support </a:t>
            </a:r>
          </a:p>
          <a:p>
            <a:pPr marL="285750" indent="-285750">
              <a:buFont typeface="Wingdings" panose="05000000000000000000" pitchFamily="2" charset="2"/>
              <a:buChar char="§"/>
            </a:pPr>
            <a:r>
              <a:rPr lang="en-US" dirty="0" smtClean="0"/>
              <a:t>Pitfalls: Dead code eliminations, other compiler optimizations, assumptions </a:t>
            </a:r>
          </a:p>
        </p:txBody>
      </p:sp>
      <p:sp>
        <p:nvSpPr>
          <p:cNvPr id="2" name="Rectangle 1"/>
          <p:cNvSpPr/>
          <p:nvPr/>
        </p:nvSpPr>
        <p:spPr>
          <a:xfrm>
            <a:off x="7721600" y="184999"/>
            <a:ext cx="3924300" cy="1277273"/>
          </a:xfrm>
          <a:prstGeom prst="rect">
            <a:avLst/>
          </a:prstGeom>
        </p:spPr>
        <p:txBody>
          <a:bodyPr wrap="square">
            <a:spAutoFit/>
          </a:bodyPr>
          <a:lstStyle/>
          <a:p>
            <a:r>
              <a:rPr lang="en-US" sz="1100" dirty="0" smtClean="0"/>
              <a:t>//Don't </a:t>
            </a:r>
            <a:r>
              <a:rPr lang="en-US" sz="1100" dirty="0"/>
              <a:t>Do This -  via </a:t>
            </a:r>
            <a:r>
              <a:rPr lang="en-US" sz="1100" dirty="0" err="1"/>
              <a:t>System.currentTimeMillis</a:t>
            </a:r>
            <a:r>
              <a:rPr lang="en-US" sz="1100" dirty="0" smtClean="0"/>
              <a:t>()</a:t>
            </a:r>
          </a:p>
          <a:p>
            <a:r>
              <a:rPr lang="en-US" sz="1100" dirty="0" smtClean="0"/>
              <a:t>//e.g. no consider optimizations,  etc. .. </a:t>
            </a:r>
            <a:endParaRPr lang="en-US" sz="1100" dirty="0"/>
          </a:p>
          <a:p>
            <a:r>
              <a:rPr lang="en-US" sz="1100" dirty="0" smtClean="0">
                <a:solidFill>
                  <a:srgbClr val="0070C0"/>
                </a:solidFill>
                <a:latin typeface="RobotoMono-Regular"/>
              </a:rPr>
              <a:t>long </a:t>
            </a:r>
            <a:r>
              <a:rPr lang="en-US" sz="1100" dirty="0">
                <a:solidFill>
                  <a:srgbClr val="0070C0"/>
                </a:solidFill>
                <a:latin typeface="RobotoMono-Regular"/>
              </a:rPr>
              <a:t>start = </a:t>
            </a:r>
            <a:r>
              <a:rPr lang="en-US" sz="1100" dirty="0" err="1">
                <a:solidFill>
                  <a:srgbClr val="0070C0"/>
                </a:solidFill>
                <a:latin typeface="RobotoMono-Regular"/>
              </a:rPr>
              <a:t>System.currentTimeMillis</a:t>
            </a:r>
            <a:r>
              <a:rPr lang="en-US" sz="1100" dirty="0" smtClean="0">
                <a:solidFill>
                  <a:srgbClr val="0070C0"/>
                </a:solidFill>
                <a:latin typeface="RobotoMono-Regular"/>
              </a:rPr>
              <a:t>();</a:t>
            </a:r>
          </a:p>
          <a:p>
            <a:r>
              <a:rPr lang="en-US" sz="1100" dirty="0" smtClean="0">
                <a:solidFill>
                  <a:srgbClr val="0070C0"/>
                </a:solidFill>
                <a:latin typeface="RobotoMono-Regular"/>
              </a:rPr>
              <a:t>//code under benchmark </a:t>
            </a:r>
            <a:endParaRPr lang="en-US" sz="1100" dirty="0">
              <a:solidFill>
                <a:srgbClr val="0070C0"/>
              </a:solidFill>
              <a:latin typeface="RobotoMono-Regular"/>
            </a:endParaRPr>
          </a:p>
          <a:p>
            <a:r>
              <a:rPr lang="en-US" sz="1100" dirty="0" smtClean="0">
                <a:solidFill>
                  <a:srgbClr val="0070C0"/>
                </a:solidFill>
                <a:latin typeface="RobotoMono-Regular"/>
              </a:rPr>
              <a:t>long </a:t>
            </a:r>
            <a:r>
              <a:rPr lang="en-US" sz="1100" dirty="0">
                <a:solidFill>
                  <a:srgbClr val="0070C0"/>
                </a:solidFill>
                <a:latin typeface="RobotoMono-Regular"/>
              </a:rPr>
              <a:t>end = </a:t>
            </a:r>
            <a:r>
              <a:rPr lang="en-US" sz="1100" dirty="0" err="1">
                <a:solidFill>
                  <a:srgbClr val="0070C0"/>
                </a:solidFill>
                <a:latin typeface="RobotoMono-Regular"/>
              </a:rPr>
              <a:t>System.currentTimeMillis</a:t>
            </a:r>
            <a:r>
              <a:rPr lang="en-US" sz="1100" dirty="0">
                <a:solidFill>
                  <a:srgbClr val="0070C0"/>
                </a:solidFill>
                <a:latin typeface="RobotoMono-Regular"/>
              </a:rPr>
              <a:t>();</a:t>
            </a:r>
          </a:p>
          <a:p>
            <a:r>
              <a:rPr lang="en-US" sz="1100" dirty="0">
                <a:solidFill>
                  <a:srgbClr val="0070C0"/>
                </a:solidFill>
                <a:latin typeface="RobotoMono-Regular"/>
              </a:rPr>
              <a:t>long elapsed = end - start;</a:t>
            </a:r>
          </a:p>
          <a:p>
            <a:r>
              <a:rPr lang="en-US" sz="1100" dirty="0" err="1">
                <a:solidFill>
                  <a:srgbClr val="0070C0"/>
                </a:solidFill>
                <a:latin typeface="RobotoMono-Regular"/>
              </a:rPr>
              <a:t>System.out.println</a:t>
            </a:r>
            <a:r>
              <a:rPr lang="en-US" sz="1100" dirty="0">
                <a:solidFill>
                  <a:srgbClr val="0070C0"/>
                </a:solidFill>
                <a:latin typeface="RobotoMono-Regular"/>
              </a:rPr>
              <a:t>("Elapsed </a:t>
            </a:r>
            <a:r>
              <a:rPr lang="en-US" sz="1100" dirty="0" smtClean="0">
                <a:solidFill>
                  <a:srgbClr val="0070C0"/>
                </a:solidFill>
                <a:latin typeface="RobotoMono-Regular"/>
              </a:rPr>
              <a:t>time: </a:t>
            </a:r>
            <a:r>
              <a:rPr lang="en-US" sz="1100" dirty="0">
                <a:solidFill>
                  <a:srgbClr val="0070C0"/>
                </a:solidFill>
                <a:latin typeface="RobotoMono-Regular"/>
              </a:rPr>
              <a:t>" + elapsed);</a:t>
            </a:r>
            <a:endParaRPr lang="en-US" sz="1100" dirty="0">
              <a:solidFill>
                <a:srgbClr val="0070C0"/>
              </a:solidFill>
            </a:endParaRPr>
          </a:p>
        </p:txBody>
      </p:sp>
      <p:pic>
        <p:nvPicPr>
          <p:cNvPr id="16" name="Picture 15"/>
          <p:cNvPicPr>
            <a:picLocks noChangeAspect="1"/>
          </p:cNvPicPr>
          <p:nvPr/>
        </p:nvPicPr>
        <p:blipFill>
          <a:blip r:embed="rId4"/>
          <a:stretch>
            <a:fillRect/>
          </a:stretch>
        </p:blipFill>
        <p:spPr>
          <a:xfrm>
            <a:off x="6883400" y="1748998"/>
            <a:ext cx="5085115" cy="1959402"/>
          </a:xfrm>
          <a:prstGeom prst="rect">
            <a:avLst/>
          </a:prstGeom>
        </p:spPr>
      </p:pic>
      <p:sp>
        <p:nvSpPr>
          <p:cNvPr id="46" name="Rectangle 45"/>
          <p:cNvSpPr/>
          <p:nvPr/>
        </p:nvSpPr>
        <p:spPr>
          <a:xfrm>
            <a:off x="401212" y="4389434"/>
            <a:ext cx="11435188" cy="2308324"/>
          </a:xfrm>
          <a:prstGeom prst="rect">
            <a:avLst/>
          </a:prstGeom>
        </p:spPr>
        <p:txBody>
          <a:bodyPr wrap="square">
            <a:spAutoFit/>
          </a:bodyPr>
          <a:lstStyle/>
          <a:p>
            <a:pPr marL="285750" indent="-285750">
              <a:buFont typeface="Wingdings" panose="05000000000000000000" pitchFamily="2" charset="2"/>
              <a:buChar char="§"/>
            </a:pPr>
            <a:r>
              <a:rPr lang="en-US" dirty="0" smtClean="0"/>
              <a:t>JEP 344: </a:t>
            </a:r>
            <a:r>
              <a:rPr lang="en-US" dirty="0" err="1" smtClean="0"/>
              <a:t>Abortable</a:t>
            </a:r>
            <a:r>
              <a:rPr lang="en-US" dirty="0" smtClean="0"/>
              <a:t> Mixed Collections for G1:  Splits </a:t>
            </a:r>
            <a:r>
              <a:rPr lang="en-US" dirty="0"/>
              <a:t>the problematic collection set into two parts – mandatory and optional. The G1 will abort the optional part if lack of time to handle it.</a:t>
            </a:r>
            <a:r>
              <a:rPr lang="en-US" dirty="0" smtClean="0"/>
              <a:t> </a:t>
            </a:r>
          </a:p>
          <a:p>
            <a:pPr marL="285750" indent="-285750">
              <a:buFont typeface="Wingdings" panose="05000000000000000000" pitchFamily="2" charset="2"/>
              <a:buChar char="§"/>
            </a:pPr>
            <a:r>
              <a:rPr lang="en-US" dirty="0" smtClean="0"/>
              <a:t>JEP 346: </a:t>
            </a:r>
            <a:r>
              <a:rPr lang="en-US" dirty="0"/>
              <a:t>Promptly Return Unused Committed Memory from </a:t>
            </a:r>
            <a:r>
              <a:rPr lang="en-US" dirty="0" smtClean="0"/>
              <a:t>G1 </a:t>
            </a:r>
          </a:p>
          <a:p>
            <a:pPr marL="285750" indent="-285750">
              <a:buFont typeface="Wingdings" panose="05000000000000000000" pitchFamily="2" charset="2"/>
              <a:buChar char="§"/>
            </a:pPr>
            <a:r>
              <a:rPr lang="en-US" b="1" dirty="0" smtClean="0"/>
              <a:t>New GC (experimental) – Shenandoah</a:t>
            </a:r>
            <a:r>
              <a:rPr lang="en-US" dirty="0" smtClean="0"/>
              <a:t> [Brooks pointers] support large Heaps,  Low pause times. </a:t>
            </a:r>
          </a:p>
          <a:p>
            <a:r>
              <a:rPr lang="en-US" dirty="0" smtClean="0"/>
              <a:t>Contributed by RedHat to OpenJDK.  Became product feature in </a:t>
            </a:r>
            <a:r>
              <a:rPr lang="en-US" dirty="0"/>
              <a:t>Java 15. Oracle JDK </a:t>
            </a:r>
            <a:r>
              <a:rPr lang="en-US" dirty="0" smtClean="0"/>
              <a:t>and Open JDK has </a:t>
            </a:r>
            <a:r>
              <a:rPr lang="en-US" dirty="0"/>
              <a:t>not this </a:t>
            </a:r>
            <a:r>
              <a:rPr lang="en-US" dirty="0" smtClean="0"/>
              <a:t>feature. </a:t>
            </a:r>
          </a:p>
          <a:p>
            <a:r>
              <a:rPr lang="en-US" dirty="0"/>
              <a:t>-XX:+</a:t>
            </a:r>
            <a:r>
              <a:rPr lang="en-US" dirty="0" err="1"/>
              <a:t>UnlockExperimentalVMOptions</a:t>
            </a:r>
            <a:r>
              <a:rPr lang="en-US" dirty="0"/>
              <a:t> -XX:+</a:t>
            </a:r>
            <a:r>
              <a:rPr lang="en-US" dirty="0" err="1" smtClean="0"/>
              <a:t>UseShenandoahGC</a:t>
            </a:r>
            <a:endParaRPr lang="en-US" dirty="0" smtClean="0"/>
          </a:p>
          <a:p>
            <a:endParaRPr lang="en-US" dirty="0" smtClean="0"/>
          </a:p>
          <a:p>
            <a:pPr marL="285750" indent="-285750">
              <a:buFont typeface="Wingdings" panose="05000000000000000000" pitchFamily="2" charset="2"/>
              <a:buChar char="§"/>
            </a:pPr>
            <a:r>
              <a:rPr lang="en-US" dirty="0" smtClean="0"/>
              <a:t>JVM Constants API –  </a:t>
            </a:r>
            <a:r>
              <a:rPr lang="en-US" b="1" dirty="0" err="1" smtClean="0"/>
              <a:t>java.lang.constant</a:t>
            </a:r>
            <a:r>
              <a:rPr lang="en-US" dirty="0" smtClean="0"/>
              <a:t> (</a:t>
            </a:r>
            <a:r>
              <a:rPr lang="en-US" dirty="0" err="1" smtClean="0"/>
              <a:t>ConstantDesc</a:t>
            </a:r>
            <a:r>
              <a:rPr lang="en-US" dirty="0" smtClean="0"/>
              <a:t> &lt;- </a:t>
            </a:r>
            <a:r>
              <a:rPr lang="en-US" dirty="0" err="1" smtClean="0"/>
              <a:t>ClassDesc</a:t>
            </a:r>
            <a:r>
              <a:rPr lang="en-US" dirty="0" smtClean="0"/>
              <a:t>, String, </a:t>
            </a:r>
            <a:r>
              <a:rPr lang="en-US" dirty="0" err="1" smtClean="0"/>
              <a:t>MethodTypeDesc</a:t>
            </a:r>
            <a:r>
              <a:rPr lang="en-US" dirty="0" smtClean="0"/>
              <a:t> ) </a:t>
            </a:r>
            <a:r>
              <a:rPr lang="en-US" b="1" dirty="0" smtClean="0"/>
              <a:t> </a:t>
            </a:r>
            <a:endParaRPr lang="en-US" dirty="0"/>
          </a:p>
        </p:txBody>
      </p:sp>
      <p:sp>
        <p:nvSpPr>
          <p:cNvPr id="48" name="Rectangle 47"/>
          <p:cNvSpPr/>
          <p:nvPr/>
        </p:nvSpPr>
        <p:spPr>
          <a:xfrm>
            <a:off x="401212" y="4020102"/>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JVM Improvements  </a:t>
            </a:r>
            <a:endParaRPr lang="en-US" altLang="en-US" sz="1400" dirty="0">
              <a:latin typeface="Consolas" panose="020B0609020204030204" pitchFamily="49" charset="0"/>
            </a:endParaRPr>
          </a:p>
        </p:txBody>
      </p:sp>
    </p:spTree>
    <p:extLst>
      <p:ext uri="{BB962C8B-B14F-4D97-AF65-F5344CB8AC3E}">
        <p14:creationId xmlns:p14="http://schemas.microsoft.com/office/powerpoint/2010/main" val="32575828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13</a:t>
            </a:r>
          </a:p>
          <a:p>
            <a:r>
              <a:rPr lang="en-US" sz="3600" dirty="0" smtClean="0"/>
              <a:t> </a:t>
            </a:r>
            <a:endParaRPr lang="en-US" sz="3600" dirty="0"/>
          </a:p>
        </p:txBody>
      </p:sp>
      <p:sp>
        <p:nvSpPr>
          <p:cNvPr id="49" name="TextBox 48"/>
          <p:cNvSpPr txBox="1"/>
          <p:nvPr/>
        </p:nvSpPr>
        <p:spPr>
          <a:xfrm>
            <a:off x="873996" y="902577"/>
            <a:ext cx="9222504" cy="769441"/>
          </a:xfrm>
          <a:prstGeom prst="rect">
            <a:avLst/>
          </a:prstGeom>
          <a:noFill/>
        </p:spPr>
        <p:txBody>
          <a:bodyPr wrap="square" rtlCol="0">
            <a:spAutoFit/>
          </a:bodyPr>
          <a:lstStyle/>
          <a:p>
            <a:r>
              <a:rPr lang="en-US" b="1" dirty="0"/>
              <a:t>Features</a:t>
            </a:r>
          </a:p>
          <a:p>
            <a:r>
              <a:rPr lang="en-US" dirty="0" smtClean="0"/>
              <a:t> </a:t>
            </a:r>
          </a:p>
          <a:p>
            <a:endParaRPr lang="en-US" sz="800" dirty="0"/>
          </a:p>
        </p:txBody>
      </p:sp>
      <p:graphicFrame>
        <p:nvGraphicFramePr>
          <p:cNvPr id="2" name="Table 1"/>
          <p:cNvGraphicFramePr>
            <a:graphicFrameLocks noGrp="1"/>
          </p:cNvGraphicFramePr>
          <p:nvPr>
            <p:extLst>
              <p:ext uri="{D42A27DB-BD31-4B8C-83A1-F6EECF244321}">
                <p14:modId xmlns:p14="http://schemas.microsoft.com/office/powerpoint/2010/main" val="3005453929"/>
              </p:ext>
            </p:extLst>
          </p:nvPr>
        </p:nvGraphicFramePr>
        <p:xfrm>
          <a:off x="873996" y="1667636"/>
          <a:ext cx="5257800" cy="1828800"/>
        </p:xfrm>
        <a:graphic>
          <a:graphicData uri="http://schemas.openxmlformats.org/drawingml/2006/table">
            <a:tbl>
              <a:tblPr/>
              <a:tblGrid>
                <a:gridCol w="5257800">
                  <a:extLst>
                    <a:ext uri="{9D8B030D-6E8A-4147-A177-3AD203B41FA5}">
                      <a16:colId xmlns:a16="http://schemas.microsoft.com/office/drawing/2014/main" val="654658697"/>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350: </a:t>
                      </a:r>
                      <a:r>
                        <a:rPr lang="en-US" u="none" strike="noStrike" dirty="0" smtClean="0">
                          <a:solidFill>
                            <a:srgbClr val="437291"/>
                          </a:solidFill>
                          <a:effectLst/>
                          <a:hlinkClick r:id="rId3"/>
                        </a:rPr>
                        <a:t>Dynamic CDS Archives</a:t>
                      </a:r>
                      <a:endParaRPr lang="en-US" dirty="0">
                        <a:effectLst/>
                      </a:endParaRPr>
                    </a:p>
                  </a:txBody>
                  <a:tcPr>
                    <a:lnL>
                      <a:noFill/>
                    </a:lnL>
                    <a:lnR>
                      <a:noFill/>
                    </a:lnR>
                    <a:lnT>
                      <a:noFill/>
                    </a:lnT>
                    <a:lnB>
                      <a:noFill/>
                    </a:lnB>
                  </a:tcPr>
                </a:tc>
                <a:extLst>
                  <a:ext uri="{0D108BD9-81ED-4DB2-BD59-A6C34878D82A}">
                    <a16:rowId xmlns:a16="http://schemas.microsoft.com/office/drawing/2014/main" val="3043827016"/>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351</a:t>
                      </a:r>
                      <a:r>
                        <a:rPr lang="en-US" dirty="0" smtClean="0">
                          <a:effectLst/>
                        </a:rPr>
                        <a:t>: </a:t>
                      </a:r>
                      <a:r>
                        <a:rPr lang="en-US" u="none" strike="noStrike" dirty="0" smtClean="0">
                          <a:solidFill>
                            <a:srgbClr val="437291"/>
                          </a:solidFill>
                          <a:effectLst/>
                          <a:hlinkClick r:id="rId4"/>
                        </a:rPr>
                        <a:t>ZGC: </a:t>
                      </a:r>
                      <a:r>
                        <a:rPr lang="en-US" u="none" strike="noStrike" dirty="0" err="1" smtClean="0">
                          <a:solidFill>
                            <a:srgbClr val="437291"/>
                          </a:solidFill>
                          <a:effectLst/>
                          <a:hlinkClick r:id="rId4"/>
                        </a:rPr>
                        <a:t>Uncommit</a:t>
                      </a:r>
                      <a:r>
                        <a:rPr lang="en-US" u="none" strike="noStrike" dirty="0" smtClean="0">
                          <a:solidFill>
                            <a:srgbClr val="437291"/>
                          </a:solidFill>
                          <a:effectLst/>
                          <a:hlinkClick r:id="rId4"/>
                        </a:rPr>
                        <a:t> Unused Memory</a:t>
                      </a:r>
                      <a:endParaRPr lang="en-US" dirty="0">
                        <a:effectLst/>
                      </a:endParaRPr>
                    </a:p>
                  </a:txBody>
                  <a:tcPr>
                    <a:lnL>
                      <a:noFill/>
                    </a:lnL>
                    <a:lnR>
                      <a:noFill/>
                    </a:lnR>
                    <a:lnT>
                      <a:noFill/>
                    </a:lnT>
                    <a:lnB>
                      <a:noFill/>
                    </a:lnB>
                  </a:tcPr>
                </a:tc>
                <a:extLst>
                  <a:ext uri="{0D108BD9-81ED-4DB2-BD59-A6C34878D82A}">
                    <a16:rowId xmlns:a16="http://schemas.microsoft.com/office/drawing/2014/main" val="1673690603"/>
                  </a:ext>
                </a:extLst>
              </a:tr>
              <a:tr h="0">
                <a:tc>
                  <a:txBody>
                    <a:bodyPr/>
                    <a:lstStyle/>
                    <a:p>
                      <a:pPr algn="l" fontAlgn="t"/>
                      <a:r>
                        <a:rPr lang="en-US" dirty="0">
                          <a:effectLst/>
                        </a:rPr>
                        <a:t>353</a:t>
                      </a:r>
                      <a:r>
                        <a:rPr lang="en-US" dirty="0" smtClean="0">
                          <a:effectLst/>
                        </a:rPr>
                        <a:t>: </a:t>
                      </a:r>
                      <a:r>
                        <a:rPr lang="en-US" u="none" strike="noStrike" dirty="0" err="1" smtClean="0">
                          <a:solidFill>
                            <a:srgbClr val="437291"/>
                          </a:solidFill>
                          <a:effectLst/>
                          <a:hlinkClick r:id="rId5"/>
                        </a:rPr>
                        <a:t>Reimplement</a:t>
                      </a:r>
                      <a:r>
                        <a:rPr lang="en-US" u="none" strike="noStrike" dirty="0" smtClean="0">
                          <a:solidFill>
                            <a:srgbClr val="437291"/>
                          </a:solidFill>
                          <a:effectLst/>
                          <a:hlinkClick r:id="rId5"/>
                        </a:rPr>
                        <a:t> the Legacy Socket API</a:t>
                      </a:r>
                      <a:endParaRPr lang="en-US" dirty="0">
                        <a:effectLst/>
                      </a:endParaRPr>
                    </a:p>
                  </a:txBody>
                  <a:tcPr>
                    <a:lnL>
                      <a:noFill/>
                    </a:lnL>
                    <a:lnR>
                      <a:noFill/>
                    </a:lnR>
                    <a:lnT>
                      <a:noFill/>
                    </a:lnT>
                    <a:lnB>
                      <a:noFill/>
                    </a:lnB>
                  </a:tcPr>
                </a:tc>
                <a:extLst>
                  <a:ext uri="{0D108BD9-81ED-4DB2-BD59-A6C34878D82A}">
                    <a16:rowId xmlns:a16="http://schemas.microsoft.com/office/drawing/2014/main" val="52934082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354</a:t>
                      </a:r>
                      <a:r>
                        <a:rPr lang="en-US" dirty="0" smtClean="0">
                          <a:effectLst/>
                        </a:rPr>
                        <a:t>: </a:t>
                      </a:r>
                      <a:r>
                        <a:rPr lang="en-US" u="none" strike="noStrike" dirty="0" smtClean="0">
                          <a:solidFill>
                            <a:srgbClr val="437291"/>
                          </a:solidFill>
                          <a:effectLst/>
                          <a:hlinkClick r:id="rId6"/>
                        </a:rPr>
                        <a:t>Switch Expressions (Preview)</a:t>
                      </a:r>
                      <a:endParaRPr lang="en-US" dirty="0">
                        <a:effectLst/>
                      </a:endParaRPr>
                    </a:p>
                  </a:txBody>
                  <a:tcPr>
                    <a:lnL>
                      <a:noFill/>
                    </a:lnL>
                    <a:lnR>
                      <a:noFill/>
                    </a:lnR>
                    <a:lnT>
                      <a:noFill/>
                    </a:lnT>
                    <a:lnB>
                      <a:noFill/>
                    </a:lnB>
                  </a:tcPr>
                </a:tc>
                <a:extLst>
                  <a:ext uri="{0D108BD9-81ED-4DB2-BD59-A6C34878D82A}">
                    <a16:rowId xmlns:a16="http://schemas.microsoft.com/office/drawing/2014/main" val="3058611875"/>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a:effectLst/>
                        </a:rPr>
                        <a:t>355</a:t>
                      </a:r>
                      <a:r>
                        <a:rPr lang="en-US" dirty="0" smtClean="0">
                          <a:effectLst/>
                        </a:rPr>
                        <a:t>: </a:t>
                      </a:r>
                      <a:r>
                        <a:rPr lang="en-US" u="none" strike="noStrike" dirty="0" smtClean="0">
                          <a:solidFill>
                            <a:srgbClr val="437291"/>
                          </a:solidFill>
                          <a:effectLst/>
                          <a:hlinkClick r:id="rId7"/>
                        </a:rPr>
                        <a:t>Text Blocks (Preview)</a:t>
                      </a:r>
                      <a:endParaRPr lang="en-US" dirty="0">
                        <a:effectLst/>
                      </a:endParaRPr>
                    </a:p>
                  </a:txBody>
                  <a:tcPr>
                    <a:lnL>
                      <a:noFill/>
                    </a:lnL>
                    <a:lnR>
                      <a:noFill/>
                    </a:lnR>
                    <a:lnT>
                      <a:noFill/>
                    </a:lnT>
                    <a:lnB>
                      <a:noFill/>
                    </a:lnB>
                  </a:tcPr>
                </a:tc>
                <a:extLst>
                  <a:ext uri="{0D108BD9-81ED-4DB2-BD59-A6C34878D82A}">
                    <a16:rowId xmlns:a16="http://schemas.microsoft.com/office/drawing/2014/main" val="4127246087"/>
                  </a:ext>
                </a:extLst>
              </a:tr>
            </a:tbl>
          </a:graphicData>
        </a:graphic>
      </p:graphicFrame>
      <p:sp>
        <p:nvSpPr>
          <p:cNvPr id="46" name="Rectangle 45"/>
          <p:cNvSpPr/>
          <p:nvPr/>
        </p:nvSpPr>
        <p:spPr>
          <a:xfrm>
            <a:off x="477520" y="623511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8"/>
              </a:rPr>
              <a:t>https</a:t>
            </a:r>
            <a:r>
              <a:rPr lang="en-US" dirty="0">
                <a:hlinkClick r:id="rId8"/>
              </a:rPr>
              <a:t>://</a:t>
            </a:r>
            <a:r>
              <a:rPr lang="en-US" dirty="0" smtClean="0">
                <a:hlinkClick r:id="rId8"/>
              </a:rPr>
              <a:t>github.com/azatsatklichov/Java-Features/tree/master/src/main/java/features/in/java13</a:t>
            </a:r>
            <a:endParaRPr lang="en-US" dirty="0" smtClean="0"/>
          </a:p>
        </p:txBody>
      </p:sp>
    </p:spTree>
    <p:extLst>
      <p:ext uri="{BB962C8B-B14F-4D97-AF65-F5344CB8AC3E}">
        <p14:creationId xmlns:p14="http://schemas.microsoft.com/office/powerpoint/2010/main" val="47235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13 </a:t>
            </a:r>
            <a:endParaRPr lang="en-US" sz="3600" dirty="0"/>
          </a:p>
        </p:txBody>
      </p:sp>
      <p:sp>
        <p:nvSpPr>
          <p:cNvPr id="48" name="TextBox 47"/>
          <p:cNvSpPr txBox="1"/>
          <p:nvPr/>
        </p:nvSpPr>
        <p:spPr>
          <a:xfrm>
            <a:off x="5456084" y="356631"/>
            <a:ext cx="6824817" cy="646331"/>
          </a:xfrm>
          <a:prstGeom prst="rect">
            <a:avLst/>
          </a:prstGeom>
          <a:noFill/>
        </p:spPr>
        <p:txBody>
          <a:bodyPr wrap="none" rtlCol="0">
            <a:spAutoFit/>
          </a:bodyPr>
          <a:lstStyle/>
          <a:p>
            <a:r>
              <a:rPr lang="en-US" b="1" dirty="0"/>
              <a:t>Java </a:t>
            </a:r>
            <a:r>
              <a:rPr lang="en-US" b="1" dirty="0" smtClean="0"/>
              <a:t>13 All Features</a:t>
            </a:r>
            <a:r>
              <a:rPr lang="en-US" dirty="0" smtClean="0"/>
              <a:t>: </a:t>
            </a:r>
            <a:r>
              <a:rPr lang="en-US" dirty="0" smtClean="0">
                <a:hlinkClick r:id="rId3"/>
              </a:rPr>
              <a:t>https</a:t>
            </a:r>
            <a:r>
              <a:rPr lang="en-US" dirty="0">
                <a:hlinkClick r:id="rId3"/>
              </a:rPr>
              <a:t>://</a:t>
            </a:r>
            <a:r>
              <a:rPr lang="en-US" dirty="0" smtClean="0">
                <a:hlinkClick r:id="rId3"/>
              </a:rPr>
              <a:t>github.com/azatsatklichov/Java-Features</a:t>
            </a:r>
            <a:endParaRPr lang="en-US" dirty="0" smtClean="0"/>
          </a:p>
          <a:p>
            <a:endParaRPr lang="en-US" dirty="0"/>
          </a:p>
        </p:txBody>
      </p:sp>
      <p:sp>
        <p:nvSpPr>
          <p:cNvPr id="49" name="Rectangle 48"/>
          <p:cNvSpPr/>
          <p:nvPr/>
        </p:nvSpPr>
        <p:spPr>
          <a:xfrm>
            <a:off x="426031" y="1496795"/>
            <a:ext cx="11854870" cy="646331"/>
          </a:xfrm>
          <a:prstGeom prst="rect">
            <a:avLst/>
          </a:prstGeom>
        </p:spPr>
        <p:txBody>
          <a:bodyPr wrap="square">
            <a:spAutoFit/>
          </a:bodyPr>
          <a:lstStyle/>
          <a:p>
            <a:pPr marL="285750" indent="-285750">
              <a:buFont typeface="Wingdings" panose="05000000000000000000" pitchFamily="2" charset="2"/>
              <a:buChar char="§"/>
            </a:pPr>
            <a:r>
              <a:rPr lang="en-US" b="1" dirty="0" err="1" smtClean="0"/>
              <a:t>ByteBuffer</a:t>
            </a:r>
            <a:r>
              <a:rPr lang="en-US" b="1" dirty="0" smtClean="0"/>
              <a:t> Improvements  - </a:t>
            </a:r>
            <a:r>
              <a:rPr lang="en-US" dirty="0" err="1" smtClean="0"/>
              <a:t>ByteBuffer</a:t>
            </a:r>
            <a:r>
              <a:rPr lang="en-US" dirty="0" smtClean="0"/>
              <a:t> != byte[] etc. </a:t>
            </a:r>
            <a:endParaRPr lang="en-US" dirty="0"/>
          </a:p>
          <a:p>
            <a:pPr marL="285750" indent="-285750">
              <a:buFont typeface="Wingdings" panose="05000000000000000000" pitchFamily="2" charset="2"/>
              <a:buChar char="§"/>
            </a:pPr>
            <a:r>
              <a:rPr lang="en-US" b="1" dirty="0" smtClean="0"/>
              <a:t>Removed</a:t>
            </a:r>
            <a:r>
              <a:rPr lang="en-US" dirty="0" smtClean="0"/>
              <a:t> </a:t>
            </a:r>
            <a:r>
              <a:rPr lang="en-US" b="1" dirty="0" err="1" smtClean="0"/>
              <a:t>javax.security.cert</a:t>
            </a:r>
            <a:r>
              <a:rPr lang="en-US" b="1" dirty="0" smtClean="0"/>
              <a:t> </a:t>
            </a:r>
            <a:r>
              <a:rPr lang="en-US" dirty="0" smtClean="0"/>
              <a:t>- </a:t>
            </a:r>
            <a:r>
              <a:rPr lang="en-US" dirty="0" err="1"/>
              <a:t>javax.security.cert.Certificate</a:t>
            </a:r>
            <a:r>
              <a:rPr lang="en-US" dirty="0"/>
              <a:t>, javax.security.cert.X509Certificate  </a:t>
            </a:r>
            <a:r>
              <a:rPr lang="en-US" dirty="0" smtClean="0"/>
              <a:t>   </a:t>
            </a:r>
            <a:r>
              <a:rPr lang="en-US" b="1" dirty="0" smtClean="0"/>
              <a:t> </a:t>
            </a:r>
            <a:r>
              <a:rPr lang="en-US" dirty="0" smtClean="0"/>
              <a:t> </a:t>
            </a:r>
            <a:endParaRPr lang="en-US" dirty="0"/>
          </a:p>
        </p:txBody>
      </p:sp>
      <p:sp>
        <p:nvSpPr>
          <p:cNvPr id="50" name="TextBox 49"/>
          <p:cNvSpPr txBox="1"/>
          <p:nvPr/>
        </p:nvSpPr>
        <p:spPr>
          <a:xfrm>
            <a:off x="426031" y="1055300"/>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Language API Updates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1" name="TextBox 50"/>
          <p:cNvSpPr txBox="1"/>
          <p:nvPr/>
        </p:nvSpPr>
        <p:spPr>
          <a:xfrm>
            <a:off x="337131" y="4158835"/>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Preview Feature – Experimental  (like incubator modules), Opt:  </a:t>
            </a:r>
            <a:r>
              <a:rPr lang="en-US" b="1" dirty="0"/>
              <a:t>--enable-preview</a:t>
            </a:r>
            <a:endParaRPr lang="en-US" altLang="en-US" b="1" dirty="0" smtClean="0">
              <a:solidFill>
                <a:srgbClr val="395DA1"/>
              </a:solidFill>
              <a:latin typeface="Consolas" panose="020B0609020204030204" pitchFamily="49" charset="0"/>
            </a:endParaRP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2" name="Rectangle 51"/>
          <p:cNvSpPr/>
          <p:nvPr/>
        </p:nvSpPr>
        <p:spPr>
          <a:xfrm>
            <a:off x="426031" y="4537384"/>
            <a:ext cx="7031610" cy="2308324"/>
          </a:xfrm>
          <a:prstGeom prst="rect">
            <a:avLst/>
          </a:prstGeom>
        </p:spPr>
        <p:txBody>
          <a:bodyPr wrap="square">
            <a:spAutoFit/>
          </a:bodyPr>
          <a:lstStyle/>
          <a:p>
            <a:pPr marL="285750" indent="-285750">
              <a:buFont typeface="Wingdings" panose="05000000000000000000" pitchFamily="2" charset="2"/>
              <a:buChar char="§"/>
            </a:pPr>
            <a:r>
              <a:rPr lang="en-US" b="1" dirty="0" smtClean="0"/>
              <a:t>Switch Expressions (since Java 12 still as  preview feature )  </a:t>
            </a:r>
          </a:p>
          <a:p>
            <a:pPr marL="285750" indent="-285750">
              <a:buFontTx/>
              <a:buChar char="-"/>
            </a:pPr>
            <a:r>
              <a:rPr lang="en-US" dirty="0" smtClean="0"/>
              <a:t>Current ‘Switch Statement”   - No return value,  just fall through, can not define new scope (local variable) </a:t>
            </a:r>
          </a:p>
          <a:p>
            <a:pPr marL="285750" indent="-285750">
              <a:buFontTx/>
              <a:buChar char="-"/>
            </a:pPr>
            <a:r>
              <a:rPr lang="en-US" dirty="0" smtClean="0"/>
              <a:t>New Switch Expression (means value, or returns value) – No fall through, return value (yield), combine labels, block scope</a:t>
            </a:r>
          </a:p>
          <a:p>
            <a:pPr marL="285750" indent="-285750">
              <a:buFontTx/>
              <a:buChar char="-"/>
            </a:pPr>
            <a:r>
              <a:rPr lang="en-US" dirty="0" smtClean="0"/>
              <a:t>Dropped “</a:t>
            </a:r>
            <a:r>
              <a:rPr lang="en-US" dirty="0" smtClean="0">
                <a:solidFill>
                  <a:srgbClr val="FF0000"/>
                </a:solidFill>
              </a:rPr>
              <a:t>break value</a:t>
            </a:r>
            <a:r>
              <a:rPr lang="en-US" dirty="0" smtClean="0"/>
              <a:t>” favor of added “</a:t>
            </a:r>
            <a:r>
              <a:rPr lang="en-US" dirty="0" smtClean="0">
                <a:solidFill>
                  <a:srgbClr val="00B050"/>
                </a:solidFill>
              </a:rPr>
              <a:t>yield</a:t>
            </a:r>
            <a:r>
              <a:rPr lang="en-US" dirty="0" smtClean="0"/>
              <a:t>” keyword to return value from switch expression </a:t>
            </a:r>
          </a:p>
          <a:p>
            <a:pPr marL="285750" indent="-285750">
              <a:buFontTx/>
              <a:buChar char="-"/>
            </a:pPr>
            <a:r>
              <a:rPr lang="en-US" dirty="0"/>
              <a:t>Standardized in Java </a:t>
            </a:r>
            <a:r>
              <a:rPr lang="en-US" dirty="0" smtClean="0"/>
              <a:t>14</a:t>
            </a:r>
            <a:endParaRPr lang="en-US" dirty="0"/>
          </a:p>
        </p:txBody>
      </p:sp>
      <p:sp>
        <p:nvSpPr>
          <p:cNvPr id="2" name="Rectangle 1"/>
          <p:cNvSpPr/>
          <p:nvPr/>
        </p:nvSpPr>
        <p:spPr>
          <a:xfrm>
            <a:off x="7813241" y="4559539"/>
            <a:ext cx="3958145" cy="2031325"/>
          </a:xfrm>
          <a:prstGeom prst="rect">
            <a:avLst/>
          </a:prstGeom>
        </p:spPr>
        <p:txBody>
          <a:bodyPr wrap="square">
            <a:spAutoFit/>
          </a:bodyPr>
          <a:lstStyle/>
          <a:p>
            <a:r>
              <a:rPr lang="en-US" sz="1400" dirty="0">
                <a:solidFill>
                  <a:srgbClr val="646464"/>
                </a:solidFill>
                <a:latin typeface="Consolas" panose="020B0609020204030204" pitchFamily="49" charset="0"/>
              </a:rPr>
              <a:t>@</a:t>
            </a:r>
            <a:r>
              <a:rPr lang="en-US" sz="1400" dirty="0" err="1">
                <a:solidFill>
                  <a:srgbClr val="646464"/>
                </a:solidFill>
                <a:latin typeface="Consolas" panose="020B0609020204030204" pitchFamily="49" charset="0"/>
              </a:rPr>
              <a:t>SuppressWarnings</a:t>
            </a:r>
            <a:r>
              <a:rPr lang="en-US" sz="1400" dirty="0">
                <a:solidFill>
                  <a:srgbClr val="000000"/>
                </a:solidFill>
                <a:latin typeface="Consolas" panose="020B0609020204030204" pitchFamily="49" charset="0"/>
              </a:rPr>
              <a:t>(</a:t>
            </a:r>
            <a:r>
              <a:rPr lang="en-US" sz="1400" u="sng" dirty="0">
                <a:solidFill>
                  <a:srgbClr val="2A00FF"/>
                </a:solidFill>
                <a:latin typeface="Consolas" panose="020B0609020204030204" pitchFamily="49" charset="0"/>
              </a:rPr>
              <a:t>"preview"</a:t>
            </a:r>
            <a:r>
              <a:rPr lang="en-US" sz="1400" u="sng" dirty="0">
                <a:solidFill>
                  <a:srgbClr val="000000"/>
                </a:solidFill>
                <a:latin typeface="Consolas" panose="020B0609020204030204" pitchFamily="49" charset="0"/>
              </a:rPr>
              <a:t>)</a:t>
            </a:r>
          </a:p>
          <a:p>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static</a:t>
            </a:r>
            <a:r>
              <a:rPr lang="en-US" sz="1400" b="1" dirty="0">
                <a:solidFill>
                  <a:srgbClr val="000000"/>
                </a:solidFill>
                <a:latin typeface="Consolas" panose="020B0609020204030204" pitchFamily="49" charset="0"/>
              </a:rPr>
              <a:t> String </a:t>
            </a:r>
            <a:r>
              <a:rPr lang="en-US" sz="1400" b="1" dirty="0" err="1">
                <a:solidFill>
                  <a:srgbClr val="000000"/>
                </a:solidFill>
                <a:latin typeface="Consolas" panose="020B0609020204030204" pitchFamily="49" charset="0"/>
              </a:rPr>
              <a:t>getDay</a:t>
            </a:r>
            <a:r>
              <a:rPr lang="en-US" sz="1400" b="1" dirty="0">
                <a:solidFill>
                  <a:srgbClr val="000000"/>
                </a:solidFill>
                <a:latin typeface="Consolas" panose="020B0609020204030204" pitchFamily="49" charset="0"/>
              </a:rPr>
              <a:t>(Day </a:t>
            </a:r>
            <a:r>
              <a:rPr lang="en-US" sz="1400" b="1" dirty="0">
                <a:solidFill>
                  <a:srgbClr val="6A3E3E"/>
                </a:solidFill>
                <a:latin typeface="Consolas" panose="020B0609020204030204" pitchFamily="49" charset="0"/>
              </a:rPr>
              <a:t>d</a:t>
            </a:r>
            <a:r>
              <a:rPr lang="en-US" sz="1400" b="1" dirty="0">
                <a:solidFill>
                  <a:srgbClr val="000000"/>
                </a:solidFill>
                <a:latin typeface="Consolas" panose="020B0609020204030204" pitchFamily="49" charset="0"/>
              </a:rPr>
              <a:t>) {</a:t>
            </a:r>
          </a:p>
          <a:p>
            <a:pPr lvl="1"/>
            <a:r>
              <a:rPr lang="en-US" sz="1400" dirty="0">
                <a:solidFill>
                  <a:srgbClr val="000000"/>
                </a:solidFill>
                <a:latin typeface="Consolas" panose="020B0609020204030204" pitchFamily="49" charset="0"/>
              </a:rPr>
              <a:t>String </a:t>
            </a:r>
            <a:r>
              <a:rPr lang="en-US" sz="1400" dirty="0">
                <a:solidFill>
                  <a:srgbClr val="6A3E3E"/>
                </a:solidFill>
                <a:latin typeface="Consolas" panose="020B0609020204030204" pitchFamily="49" charset="0"/>
              </a:rPr>
              <a:t>day</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switch</a:t>
            </a:r>
            <a:r>
              <a:rPr lang="en-US" sz="1400" b="1" dirty="0">
                <a:solidFill>
                  <a:srgbClr val="000000"/>
                </a:solidFill>
                <a:latin typeface="Consolas" panose="020B0609020204030204" pitchFamily="49" charset="0"/>
              </a:rPr>
              <a:t> (</a:t>
            </a:r>
            <a:r>
              <a:rPr lang="en-US" sz="1400" b="1" dirty="0">
                <a:solidFill>
                  <a:srgbClr val="6A3E3E"/>
                </a:solidFill>
                <a:latin typeface="Consolas" panose="020B0609020204030204" pitchFamily="49" charset="0"/>
              </a:rPr>
              <a:t>d</a:t>
            </a:r>
            <a:r>
              <a:rPr lang="en-US" sz="1400" b="1" dirty="0">
                <a:solidFill>
                  <a:srgbClr val="000000"/>
                </a:solidFill>
                <a:latin typeface="Consolas" panose="020B0609020204030204" pitchFamily="49" charset="0"/>
              </a:rPr>
              <a:t>) {</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SUN</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"Sunday"</a:t>
            </a:r>
            <a:r>
              <a:rPr lang="en-US" sz="1400" b="1" i="1"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MON</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"Monday"</a:t>
            </a:r>
            <a:r>
              <a:rPr lang="en-US" sz="1400" b="1" i="1"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case</a:t>
            </a:r>
            <a:r>
              <a:rPr lang="en-US" sz="1400" b="1" dirty="0">
                <a:solidFill>
                  <a:srgbClr val="000000"/>
                </a:solidFill>
                <a:latin typeface="Consolas" panose="020B0609020204030204" pitchFamily="49" charset="0"/>
              </a:rPr>
              <a:t> </a:t>
            </a:r>
            <a:r>
              <a:rPr lang="en-US" sz="1400" b="1" i="1" dirty="0">
                <a:solidFill>
                  <a:srgbClr val="0000C0"/>
                </a:solidFill>
                <a:latin typeface="Consolas" panose="020B0609020204030204" pitchFamily="49" charset="0"/>
              </a:rPr>
              <a:t>TUE</a:t>
            </a:r>
            <a:r>
              <a:rPr lang="en-US" sz="1400" b="1" i="1" dirty="0">
                <a:solidFill>
                  <a:srgbClr val="000000"/>
                </a:solidFill>
                <a:latin typeface="Consolas" panose="020B0609020204030204" pitchFamily="49" charset="0"/>
              </a:rPr>
              <a:t> -&gt; </a:t>
            </a:r>
            <a:r>
              <a:rPr lang="en-US" sz="1400" b="1" i="1" dirty="0">
                <a:solidFill>
                  <a:srgbClr val="2A00FF"/>
                </a:solidFill>
                <a:latin typeface="Consolas" panose="020B0609020204030204" pitchFamily="49" charset="0"/>
              </a:rPr>
              <a:t>"Tuesday"</a:t>
            </a:r>
            <a:r>
              <a:rPr lang="en-US" sz="1400" b="1" i="1" dirty="0">
                <a:solidFill>
                  <a:srgbClr val="000000"/>
                </a:solidFill>
                <a:latin typeface="Consolas" panose="020B0609020204030204" pitchFamily="49" charset="0"/>
              </a:rPr>
              <a:t>;</a:t>
            </a:r>
          </a:p>
          <a:p>
            <a:pPr lvl="1"/>
            <a:r>
              <a:rPr lang="en-US" sz="1400" dirty="0">
                <a:solidFill>
                  <a:srgbClr val="000000"/>
                </a:solidFill>
                <a:latin typeface="Consolas" panose="020B0609020204030204" pitchFamily="49" charset="0"/>
              </a:rPr>
              <a:t>};</a:t>
            </a:r>
          </a:p>
          <a:p>
            <a:pPr lvl="1"/>
            <a:r>
              <a:rPr lang="en-US" sz="1400" b="1" dirty="0">
                <a:solidFill>
                  <a:srgbClr val="7F0055"/>
                </a:solidFill>
                <a:latin typeface="Consolas" panose="020B0609020204030204" pitchFamily="49" charset="0"/>
              </a:rPr>
              <a:t>return</a:t>
            </a:r>
            <a:r>
              <a:rPr lang="en-US" sz="1400" b="1" dirty="0">
                <a:solidFill>
                  <a:srgbClr val="000000"/>
                </a:solidFill>
                <a:latin typeface="Consolas" panose="020B0609020204030204" pitchFamily="49" charset="0"/>
              </a:rPr>
              <a:t> </a:t>
            </a:r>
            <a:r>
              <a:rPr lang="en-US" sz="1400" b="1" dirty="0">
                <a:solidFill>
                  <a:srgbClr val="6A3E3E"/>
                </a:solidFill>
                <a:latin typeface="Consolas" panose="020B0609020204030204" pitchFamily="49" charset="0"/>
              </a:rPr>
              <a:t>day</a:t>
            </a:r>
            <a:r>
              <a:rPr lang="en-US" sz="14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endParaRPr lang="en-US" sz="1400" dirty="0"/>
          </a:p>
        </p:txBody>
      </p:sp>
      <p:sp>
        <p:nvSpPr>
          <p:cNvPr id="46" name="Rectangle 45"/>
          <p:cNvSpPr/>
          <p:nvPr/>
        </p:nvSpPr>
        <p:spPr>
          <a:xfrm>
            <a:off x="426031" y="2254776"/>
            <a:ext cx="9518069" cy="646331"/>
          </a:xfrm>
          <a:prstGeom prst="rect">
            <a:avLst/>
          </a:prstGeom>
        </p:spPr>
        <p:txBody>
          <a:bodyPr wrap="square">
            <a:spAutoFit/>
          </a:bodyPr>
          <a:lstStyle/>
          <a:p>
            <a:pPr marL="285750" indent="-285750">
              <a:buFont typeface="Wingdings" panose="05000000000000000000" pitchFamily="2" charset="2"/>
              <a:buChar char="§"/>
            </a:pPr>
            <a:r>
              <a:rPr lang="en-US" b="1" dirty="0" smtClean="0"/>
              <a:t>Unicode 12.1 Support</a:t>
            </a:r>
            <a:endParaRPr lang="en-US" dirty="0"/>
          </a:p>
          <a:p>
            <a:pPr marL="285750" indent="-285750">
              <a:buFontTx/>
              <a:buChar char="-"/>
            </a:pPr>
            <a:r>
              <a:rPr lang="en-US" dirty="0" smtClean="0"/>
              <a:t>555 new chars, 4 new scripts, 61 new </a:t>
            </a:r>
            <a:r>
              <a:rPr lang="en-US" dirty="0" err="1" smtClean="0"/>
              <a:t>emojis</a:t>
            </a:r>
            <a:r>
              <a:rPr lang="en-US" dirty="0" smtClean="0"/>
              <a:t>, CLDR 35.1 Japanese new </a:t>
            </a:r>
            <a:r>
              <a:rPr lang="en-US" dirty="0" err="1" smtClean="0"/>
              <a:t>rra</a:t>
            </a:r>
            <a:r>
              <a:rPr lang="en-US" dirty="0" smtClean="0"/>
              <a:t>, </a:t>
            </a:r>
            <a:r>
              <a:rPr lang="en-US" dirty="0" err="1" smtClean="0"/>
              <a:t>Reiwa</a:t>
            </a:r>
            <a:r>
              <a:rPr lang="en-US" dirty="0" smtClean="0"/>
              <a:t> </a:t>
            </a:r>
            <a:endParaRPr lang="en-US" dirty="0"/>
          </a:p>
        </p:txBody>
      </p:sp>
      <p:sp>
        <p:nvSpPr>
          <p:cNvPr id="53" name="Rectangle 52"/>
          <p:cNvSpPr/>
          <p:nvPr/>
        </p:nvSpPr>
        <p:spPr>
          <a:xfrm>
            <a:off x="127000" y="3337908"/>
            <a:ext cx="12084631" cy="646331"/>
          </a:xfrm>
          <a:prstGeom prst="rect">
            <a:avLst/>
          </a:prstGeom>
        </p:spPr>
        <p:txBody>
          <a:bodyPr wrap="square">
            <a:spAutoFit/>
          </a:bodyPr>
          <a:lstStyle/>
          <a:p>
            <a:pPr marL="285750" indent="-285750">
              <a:buFont typeface="Wingdings" panose="05000000000000000000" pitchFamily="2" charset="2"/>
              <a:buChar char="§"/>
            </a:pPr>
            <a:r>
              <a:rPr lang="en-US" dirty="0" smtClean="0"/>
              <a:t>ZGC</a:t>
            </a:r>
            <a:r>
              <a:rPr lang="en-US" dirty="0"/>
              <a:t>: </a:t>
            </a:r>
            <a:r>
              <a:rPr lang="en-US" dirty="0" err="1" smtClean="0"/>
              <a:t>Uncommit</a:t>
            </a:r>
            <a:r>
              <a:rPr lang="en-US" dirty="0" smtClean="0"/>
              <a:t> </a:t>
            </a:r>
            <a:r>
              <a:rPr lang="en-US" dirty="0"/>
              <a:t>Unused </a:t>
            </a:r>
            <a:r>
              <a:rPr lang="en-US" dirty="0" smtClean="0"/>
              <a:t>Memory  (returns back to Main memory)  -</a:t>
            </a:r>
            <a:r>
              <a:rPr lang="en-US" dirty="0" err="1"/>
              <a:t>XX:ZUncommitDelay</a:t>
            </a:r>
            <a:r>
              <a:rPr lang="en-US" dirty="0"/>
              <a:t>=&lt;seconds</a:t>
            </a:r>
            <a:r>
              <a:rPr lang="en-US" dirty="0" smtClean="0"/>
              <a:t>&gt; .  ZGC was introduced in Java 11 and was lack of return un-used memory but providing a </a:t>
            </a:r>
            <a:r>
              <a:rPr lang="en-US" dirty="0"/>
              <a:t>short pause times when cleaning up heap </a:t>
            </a:r>
            <a:r>
              <a:rPr lang="en-US" dirty="0" smtClean="0"/>
              <a:t>memories. </a:t>
            </a:r>
            <a:endParaRPr lang="en-US" dirty="0"/>
          </a:p>
        </p:txBody>
      </p:sp>
      <p:sp>
        <p:nvSpPr>
          <p:cNvPr id="54" name="Rectangle 53"/>
          <p:cNvSpPr/>
          <p:nvPr/>
        </p:nvSpPr>
        <p:spPr>
          <a:xfrm>
            <a:off x="426031" y="3012757"/>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JVM Improvements  </a:t>
            </a:r>
            <a:endParaRPr lang="en-US" altLang="en-US" sz="1400" dirty="0">
              <a:latin typeface="Consolas" panose="020B0609020204030204" pitchFamily="49" charset="0"/>
            </a:endParaRPr>
          </a:p>
        </p:txBody>
      </p:sp>
    </p:spTree>
    <p:extLst>
      <p:ext uri="{BB962C8B-B14F-4D97-AF65-F5344CB8AC3E}">
        <p14:creationId xmlns:p14="http://schemas.microsoft.com/office/powerpoint/2010/main" val="3130773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13 </a:t>
            </a:r>
            <a:endParaRPr lang="en-US" sz="3600" dirty="0"/>
          </a:p>
        </p:txBody>
      </p:sp>
      <p:sp>
        <p:nvSpPr>
          <p:cNvPr id="51" name="TextBox 50"/>
          <p:cNvSpPr txBox="1"/>
          <p:nvPr/>
        </p:nvSpPr>
        <p:spPr>
          <a:xfrm>
            <a:off x="538598" y="769122"/>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Preview Feature – Experimental  (like incubator modules), Opt:  </a:t>
            </a:r>
            <a:r>
              <a:rPr lang="en-US" b="1" dirty="0"/>
              <a:t>--enable-preview</a:t>
            </a:r>
            <a:endParaRPr lang="en-US" altLang="en-US" b="1" dirty="0" smtClean="0">
              <a:solidFill>
                <a:srgbClr val="395DA1"/>
              </a:solidFill>
              <a:latin typeface="Consolas" panose="020B0609020204030204" pitchFamily="49" charset="0"/>
            </a:endParaRP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2" name="Rectangle 51"/>
          <p:cNvSpPr/>
          <p:nvPr/>
        </p:nvSpPr>
        <p:spPr>
          <a:xfrm>
            <a:off x="543795" y="1089500"/>
            <a:ext cx="10927769" cy="1200329"/>
          </a:xfrm>
          <a:prstGeom prst="rect">
            <a:avLst/>
          </a:prstGeom>
        </p:spPr>
        <p:txBody>
          <a:bodyPr wrap="square">
            <a:spAutoFit/>
          </a:bodyPr>
          <a:lstStyle/>
          <a:p>
            <a:pPr marL="285750" indent="-285750">
              <a:buFont typeface="Wingdings" panose="05000000000000000000" pitchFamily="2" charset="2"/>
              <a:buChar char="§"/>
            </a:pPr>
            <a:r>
              <a:rPr lang="en-US" b="1" dirty="0" smtClean="0"/>
              <a:t>Text blocks (multi line Strings)  </a:t>
            </a:r>
            <a:r>
              <a:rPr lang="en-US" dirty="0" smtClean="0"/>
              <a:t>  - At runtime works as regular string, no runtime overhead </a:t>
            </a:r>
          </a:p>
          <a:p>
            <a:pPr marL="285750" indent="-285750">
              <a:buFontTx/>
              <a:buChar char="-"/>
            </a:pPr>
            <a:r>
              <a:rPr lang="en-US" dirty="0" smtClean="0"/>
              <a:t>Normalizes line endings (always Unix style \r), trim white space, translate escape sequence</a:t>
            </a:r>
          </a:p>
          <a:p>
            <a:pPr marL="285750" indent="-285750">
              <a:buFontTx/>
              <a:buChar char="-"/>
            </a:pPr>
            <a:r>
              <a:rPr lang="en-US" dirty="0" smtClean="0"/>
              <a:t>As being experimental, provides @Deprecated methods: </a:t>
            </a:r>
            <a:r>
              <a:rPr lang="en-US" dirty="0" err="1">
                <a:solidFill>
                  <a:srgbClr val="00B0F0"/>
                </a:solidFill>
              </a:rPr>
              <a:t>html.stripIndent</a:t>
            </a:r>
            <a:r>
              <a:rPr lang="en-US" dirty="0" smtClean="0">
                <a:solidFill>
                  <a:srgbClr val="00B0F0"/>
                </a:solidFill>
              </a:rPr>
              <a:t>(), </a:t>
            </a:r>
            <a:r>
              <a:rPr lang="en-US" dirty="0" err="1">
                <a:solidFill>
                  <a:srgbClr val="00B0F0"/>
                </a:solidFill>
              </a:rPr>
              <a:t>text.translateEscapes</a:t>
            </a:r>
            <a:r>
              <a:rPr lang="en-US" dirty="0">
                <a:solidFill>
                  <a:srgbClr val="00B0F0"/>
                </a:solidFill>
              </a:rPr>
              <a:t>()</a:t>
            </a:r>
            <a:r>
              <a:rPr lang="en-US" dirty="0" smtClean="0">
                <a:solidFill>
                  <a:srgbClr val="00B0F0"/>
                </a:solidFill>
              </a:rPr>
              <a:t>  , formatted()</a:t>
            </a:r>
          </a:p>
          <a:p>
            <a:pPr marL="285750" indent="-285750">
              <a:buFontTx/>
              <a:buChar char="-"/>
            </a:pPr>
            <a:r>
              <a:rPr lang="en-US" dirty="0"/>
              <a:t>Standardized in Java 15</a:t>
            </a:r>
          </a:p>
        </p:txBody>
      </p:sp>
      <p:sp>
        <p:nvSpPr>
          <p:cNvPr id="55" name="TextBox 54"/>
          <p:cNvSpPr txBox="1"/>
          <p:nvPr/>
        </p:nvSpPr>
        <p:spPr>
          <a:xfrm>
            <a:off x="184731" y="2281688"/>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Platform Changes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6" name="Rectangle 55"/>
          <p:cNvSpPr/>
          <p:nvPr/>
        </p:nvSpPr>
        <p:spPr>
          <a:xfrm>
            <a:off x="159329" y="2643061"/>
            <a:ext cx="11461169" cy="2031325"/>
          </a:xfrm>
          <a:prstGeom prst="rect">
            <a:avLst/>
          </a:prstGeom>
        </p:spPr>
        <p:txBody>
          <a:bodyPr wrap="square">
            <a:spAutoFit/>
          </a:bodyPr>
          <a:lstStyle/>
          <a:p>
            <a:pPr marL="285750" indent="-285750">
              <a:buFont typeface="Wingdings" panose="05000000000000000000" pitchFamily="2" charset="2"/>
              <a:buChar char="§"/>
            </a:pPr>
            <a:r>
              <a:rPr lang="en-US" b="1" dirty="0" smtClean="0"/>
              <a:t>Re-implementation of Socket API </a:t>
            </a:r>
            <a:r>
              <a:rPr lang="en-US" dirty="0" smtClean="0"/>
              <a:t>(exists since </a:t>
            </a:r>
            <a:r>
              <a:rPr lang="en-US" dirty="0"/>
              <a:t>JDK 1.0, mix of legacy Java &amp; C)</a:t>
            </a:r>
            <a:r>
              <a:rPr lang="en-US" b="1" dirty="0" smtClean="0"/>
              <a:t> </a:t>
            </a:r>
            <a:r>
              <a:rPr lang="en-US" dirty="0" smtClean="0"/>
              <a:t> </a:t>
            </a:r>
            <a:r>
              <a:rPr lang="en-US" dirty="0" smtClean="0">
                <a:solidFill>
                  <a:srgbClr val="00B0F0"/>
                </a:solidFill>
              </a:rPr>
              <a:t>- </a:t>
            </a:r>
            <a:r>
              <a:rPr lang="en-US" dirty="0" err="1" smtClean="0">
                <a:solidFill>
                  <a:srgbClr val="00B0F0"/>
                </a:solidFill>
              </a:rPr>
              <a:t>java.net.Socket</a:t>
            </a:r>
            <a:r>
              <a:rPr lang="en-US" dirty="0" smtClean="0">
                <a:solidFill>
                  <a:srgbClr val="00B0F0"/>
                </a:solidFill>
              </a:rPr>
              <a:t>, </a:t>
            </a:r>
            <a:r>
              <a:rPr lang="en-US" dirty="0" err="1" smtClean="0">
                <a:solidFill>
                  <a:srgbClr val="00B0F0"/>
                </a:solidFill>
              </a:rPr>
              <a:t>ServerSocket</a:t>
            </a:r>
            <a:endParaRPr lang="en-US" dirty="0" smtClean="0">
              <a:solidFill>
                <a:srgbClr val="00B0F0"/>
              </a:solidFill>
            </a:endParaRPr>
          </a:p>
          <a:p>
            <a:pPr marL="285750" indent="-285750">
              <a:buFontTx/>
              <a:buChar char="-"/>
            </a:pPr>
            <a:r>
              <a:rPr lang="en-US" dirty="0" smtClean="0"/>
              <a:t>Modern and more maintainable implementation , not using stack as I/O buffer </a:t>
            </a:r>
          </a:p>
          <a:p>
            <a:pPr marL="285750" indent="-285750">
              <a:buFontTx/>
              <a:buChar char="-"/>
            </a:pPr>
            <a:r>
              <a:rPr lang="en-US" dirty="0" smtClean="0"/>
              <a:t>Made ready for new Java Concurrency models  -  </a:t>
            </a:r>
            <a:r>
              <a:rPr lang="en-US" dirty="0" smtClean="0">
                <a:solidFill>
                  <a:srgbClr val="FF0000"/>
                </a:solidFill>
                <a:hlinkClick r:id="rId3"/>
              </a:rPr>
              <a:t>see project Loom</a:t>
            </a:r>
            <a:endParaRPr lang="en-US" dirty="0" smtClean="0">
              <a:solidFill>
                <a:srgbClr val="FF0000"/>
              </a:solidFill>
            </a:endParaRPr>
          </a:p>
          <a:p>
            <a:pPr marL="285750" indent="-285750">
              <a:buFontTx/>
              <a:buChar char="-"/>
            </a:pPr>
            <a:r>
              <a:rPr lang="en-US" dirty="0" err="1" smtClean="0">
                <a:solidFill>
                  <a:srgbClr val="00B0F0"/>
                </a:solidFill>
              </a:rPr>
              <a:t>sun.nio.ch.NioSocketImpl</a:t>
            </a:r>
            <a:r>
              <a:rPr lang="en-US" dirty="0" smtClean="0">
                <a:solidFill>
                  <a:srgbClr val="00B0F0"/>
                </a:solidFill>
              </a:rPr>
              <a:t>, </a:t>
            </a:r>
            <a:r>
              <a:rPr lang="en-US" dirty="0"/>
              <a:t>replacement for </a:t>
            </a:r>
            <a:r>
              <a:rPr lang="en-US" dirty="0" err="1" smtClean="0"/>
              <a:t>PlainSocketImpl</a:t>
            </a:r>
            <a:r>
              <a:rPr lang="en-US" dirty="0" smtClean="0"/>
              <a:t>, reuses </a:t>
            </a:r>
            <a:r>
              <a:rPr lang="en-US" dirty="0"/>
              <a:t>NIO native </a:t>
            </a:r>
            <a:r>
              <a:rPr lang="en-US" dirty="0" smtClean="0"/>
              <a:t>code, </a:t>
            </a:r>
            <a:r>
              <a:rPr lang="en-US" dirty="0"/>
              <a:t>b</a:t>
            </a:r>
            <a:r>
              <a:rPr lang="en-US" dirty="0" smtClean="0"/>
              <a:t>uilt using </a:t>
            </a:r>
            <a:r>
              <a:rPr lang="en-US" dirty="0" err="1" smtClean="0"/>
              <a:t>java.concurrent.lock</a:t>
            </a:r>
            <a:endParaRPr lang="en-US" dirty="0" smtClean="0"/>
          </a:p>
          <a:p>
            <a:pPr marL="285750" indent="-285750">
              <a:buFontTx/>
              <a:buChar char="-"/>
            </a:pPr>
            <a:r>
              <a:rPr lang="en-US" dirty="0" smtClean="0"/>
              <a:t>To switch </a:t>
            </a:r>
            <a:r>
              <a:rPr lang="en-US" dirty="0"/>
              <a:t>back </a:t>
            </a:r>
            <a:r>
              <a:rPr lang="en-US" dirty="0" smtClean="0"/>
              <a:t>to old </a:t>
            </a:r>
            <a:r>
              <a:rPr lang="en-US" dirty="0" err="1" smtClean="0"/>
              <a:t>PlainSocketImpl</a:t>
            </a:r>
            <a:r>
              <a:rPr lang="en-US" dirty="0" smtClean="0"/>
              <a:t>: </a:t>
            </a:r>
            <a:r>
              <a:rPr lang="en-US" dirty="0" smtClean="0">
                <a:solidFill>
                  <a:srgbClr val="00B0F0"/>
                </a:solidFill>
              </a:rPr>
              <a:t>-</a:t>
            </a:r>
            <a:r>
              <a:rPr lang="en-US" dirty="0" err="1" smtClean="0">
                <a:solidFill>
                  <a:srgbClr val="00B0F0"/>
                </a:solidFill>
              </a:rPr>
              <a:t>Djdk.net.usePlainSocketImpl</a:t>
            </a:r>
            <a:r>
              <a:rPr lang="en-US" dirty="0" smtClean="0"/>
              <a:t> </a:t>
            </a:r>
          </a:p>
          <a:p>
            <a:pPr marL="285750" indent="-285750">
              <a:buFontTx/>
              <a:buChar char="-"/>
            </a:pPr>
            <a:r>
              <a:rPr lang="en-US" dirty="0" smtClean="0"/>
              <a:t>See Java 15 for </a:t>
            </a:r>
            <a:r>
              <a:rPr lang="en-US" dirty="0" err="1" smtClean="0"/>
              <a:t>Reimplement</a:t>
            </a:r>
            <a:r>
              <a:rPr lang="en-US" dirty="0" smtClean="0"/>
              <a:t> </a:t>
            </a:r>
            <a:r>
              <a:rPr lang="en-US" dirty="0"/>
              <a:t>the Legacy </a:t>
            </a:r>
            <a:r>
              <a:rPr lang="en-US" dirty="0" err="1"/>
              <a:t>DatagramSocket</a:t>
            </a:r>
            <a:r>
              <a:rPr lang="en-US" dirty="0"/>
              <a:t> </a:t>
            </a:r>
            <a:r>
              <a:rPr lang="en-US" dirty="0" smtClean="0"/>
              <a:t>API</a:t>
            </a:r>
            <a:r>
              <a:rPr lang="en-US" b="1" dirty="0" smtClean="0"/>
              <a:t> (</a:t>
            </a:r>
            <a:r>
              <a:rPr lang="en-US" dirty="0" err="1" smtClean="0"/>
              <a:t>java.net.DatagramSocket</a:t>
            </a:r>
            <a:r>
              <a:rPr lang="en-US" dirty="0" smtClean="0"/>
              <a:t>, </a:t>
            </a:r>
            <a:r>
              <a:rPr lang="en-US" dirty="0" err="1" smtClean="0"/>
              <a:t>MulticastSocket</a:t>
            </a:r>
            <a:r>
              <a:rPr lang="en-US" dirty="0" smtClean="0"/>
              <a:t> APIs</a:t>
            </a:r>
            <a:r>
              <a:rPr lang="en-US" b="1" dirty="0" smtClean="0"/>
              <a:t>)</a:t>
            </a:r>
            <a:endParaRPr lang="en-US" b="1" dirty="0"/>
          </a:p>
          <a:p>
            <a:pPr marL="285750" indent="-285750">
              <a:buFontTx/>
              <a:buChar char="-"/>
            </a:pPr>
            <a:endParaRPr lang="en-US" dirty="0"/>
          </a:p>
        </p:txBody>
      </p:sp>
      <p:sp>
        <p:nvSpPr>
          <p:cNvPr id="57" name="TextBox 56"/>
          <p:cNvSpPr txBox="1"/>
          <p:nvPr/>
        </p:nvSpPr>
        <p:spPr>
          <a:xfrm>
            <a:off x="184731" y="4481580"/>
            <a:ext cx="11845635" cy="2308324"/>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Class Data Sharing – ACDS  (Firstly in introduced in Java 10 as preview) </a:t>
            </a:r>
          </a:p>
          <a:p>
            <a:pPr marL="285750" indent="-285750" eaLnBrk="0" fontAlgn="base" hangingPunct="0">
              <a:spcBef>
                <a:spcPct val="0"/>
              </a:spcBef>
              <a:spcAft>
                <a:spcPct val="0"/>
              </a:spcAft>
              <a:buFontTx/>
              <a:buChar char="-"/>
            </a:pPr>
            <a:r>
              <a:rPr lang="en-US" dirty="0" smtClean="0"/>
              <a:t>CDS introduced in Java 10, improves </a:t>
            </a:r>
            <a:r>
              <a:rPr lang="en-US" dirty="0"/>
              <a:t>startup performance by creating a class-data archive once and reusing it so that the JVM needs not to recreate it again</a:t>
            </a:r>
            <a:r>
              <a:rPr lang="en-US" dirty="0" smtClean="0"/>
              <a:t>. </a:t>
            </a:r>
            <a:r>
              <a:rPr lang="en-US" dirty="0"/>
              <a:t>The primary motivation for including CDS in Java SE is to decrease in startup time</a:t>
            </a:r>
            <a:endParaRPr lang="en-US" altLang="en-US" dirty="0" smtClean="0"/>
          </a:p>
          <a:p>
            <a:pPr marL="285750" indent="-285750" eaLnBrk="0" fontAlgn="base" hangingPunct="0">
              <a:spcBef>
                <a:spcPct val="0"/>
              </a:spcBef>
              <a:spcAft>
                <a:spcPct val="0"/>
              </a:spcAft>
              <a:buFontTx/>
              <a:buChar char="-"/>
            </a:pPr>
            <a:r>
              <a:rPr lang="en-US" dirty="0" smtClean="0"/>
              <a:t>ACDS added in Java 13. Also </a:t>
            </a:r>
            <a:r>
              <a:rPr lang="en-US" dirty="0"/>
              <a:t>supports classes in custom class loaders</a:t>
            </a:r>
          </a:p>
          <a:p>
            <a:pPr marL="285750" indent="-285750" eaLnBrk="0" fontAlgn="base" hangingPunct="0">
              <a:spcBef>
                <a:spcPct val="0"/>
              </a:spcBef>
              <a:spcAft>
                <a:spcPct val="0"/>
              </a:spcAft>
              <a:buFontTx/>
              <a:buChar char="-"/>
            </a:pPr>
            <a:r>
              <a:rPr lang="en-US" dirty="0" smtClean="0"/>
              <a:t>This command creates CDS archive file:</a:t>
            </a:r>
            <a:r>
              <a:rPr lang="en-US" dirty="0" smtClean="0">
                <a:solidFill>
                  <a:srgbClr val="00B0F0"/>
                </a:solidFill>
              </a:rPr>
              <a:t> </a:t>
            </a:r>
            <a:r>
              <a:rPr lang="en-US" dirty="0">
                <a:solidFill>
                  <a:srgbClr val="00B0F0"/>
                </a:solidFill>
              </a:rPr>
              <a:t>java -</a:t>
            </a:r>
            <a:r>
              <a:rPr lang="en-US" dirty="0" err="1">
                <a:solidFill>
                  <a:srgbClr val="00B0F0"/>
                </a:solidFill>
              </a:rPr>
              <a:t>XX:ArchiveClassesAtExit</a:t>
            </a:r>
            <a:r>
              <a:rPr lang="en-US" dirty="0">
                <a:solidFill>
                  <a:srgbClr val="00B0F0"/>
                </a:solidFill>
              </a:rPr>
              <a:t>=</a:t>
            </a:r>
            <a:r>
              <a:rPr lang="en-US" dirty="0" err="1">
                <a:solidFill>
                  <a:srgbClr val="00B0F0"/>
                </a:solidFill>
              </a:rPr>
              <a:t>hello.jsa</a:t>
            </a:r>
            <a:r>
              <a:rPr lang="en-US" dirty="0">
                <a:solidFill>
                  <a:srgbClr val="00B0F0"/>
                </a:solidFill>
              </a:rPr>
              <a:t> -</a:t>
            </a:r>
            <a:r>
              <a:rPr lang="en-US" dirty="0" err="1">
                <a:solidFill>
                  <a:srgbClr val="00B0F0"/>
                </a:solidFill>
              </a:rPr>
              <a:t>cp</a:t>
            </a:r>
            <a:r>
              <a:rPr lang="en-US" dirty="0">
                <a:solidFill>
                  <a:srgbClr val="00B0F0"/>
                </a:solidFill>
              </a:rPr>
              <a:t> hello.jar </a:t>
            </a:r>
            <a:r>
              <a:rPr lang="en-US" dirty="0" smtClean="0">
                <a:solidFill>
                  <a:srgbClr val="00B0F0"/>
                </a:solidFill>
              </a:rPr>
              <a:t>Hello</a:t>
            </a:r>
          </a:p>
          <a:p>
            <a:pPr marL="285750" indent="-285750" eaLnBrk="0" fontAlgn="base" hangingPunct="0">
              <a:spcBef>
                <a:spcPct val="0"/>
              </a:spcBef>
              <a:spcAft>
                <a:spcPct val="0"/>
              </a:spcAft>
              <a:buFontTx/>
              <a:buChar char="-"/>
            </a:pPr>
            <a:r>
              <a:rPr lang="en-US" dirty="0" smtClean="0"/>
              <a:t>This </a:t>
            </a:r>
            <a:r>
              <a:rPr lang="en-US" dirty="0"/>
              <a:t>command </a:t>
            </a:r>
            <a:r>
              <a:rPr lang="en-US" dirty="0" smtClean="0"/>
              <a:t>runs a .jar with an existing CDS </a:t>
            </a:r>
            <a:r>
              <a:rPr lang="en-US" dirty="0"/>
              <a:t>archive </a:t>
            </a:r>
            <a:r>
              <a:rPr lang="en-US" dirty="0" smtClean="0"/>
              <a:t>file: </a:t>
            </a:r>
            <a:r>
              <a:rPr lang="en-US" dirty="0">
                <a:solidFill>
                  <a:srgbClr val="00B0F0"/>
                </a:solidFill>
              </a:rPr>
              <a:t>bin/java -</a:t>
            </a:r>
            <a:r>
              <a:rPr lang="en-US" dirty="0" err="1">
                <a:solidFill>
                  <a:srgbClr val="00B0F0"/>
                </a:solidFill>
              </a:rPr>
              <a:t>XX:SharedArchiveFile</a:t>
            </a:r>
            <a:r>
              <a:rPr lang="en-US" dirty="0">
                <a:solidFill>
                  <a:srgbClr val="00B0F0"/>
                </a:solidFill>
              </a:rPr>
              <a:t>=</a:t>
            </a:r>
            <a:r>
              <a:rPr lang="en-US" dirty="0" err="1">
                <a:solidFill>
                  <a:srgbClr val="00B0F0"/>
                </a:solidFill>
              </a:rPr>
              <a:t>hello.jsa</a:t>
            </a:r>
            <a:r>
              <a:rPr lang="en-US" dirty="0">
                <a:solidFill>
                  <a:srgbClr val="00B0F0"/>
                </a:solidFill>
              </a:rPr>
              <a:t> -</a:t>
            </a:r>
            <a:r>
              <a:rPr lang="en-US" dirty="0" err="1">
                <a:solidFill>
                  <a:srgbClr val="00B0F0"/>
                </a:solidFill>
              </a:rPr>
              <a:t>cp</a:t>
            </a:r>
            <a:r>
              <a:rPr lang="en-US" dirty="0">
                <a:solidFill>
                  <a:srgbClr val="00B0F0"/>
                </a:solidFill>
              </a:rPr>
              <a:t> hello.jar </a:t>
            </a:r>
            <a:r>
              <a:rPr lang="en-US" dirty="0" smtClean="0">
                <a:solidFill>
                  <a:srgbClr val="00B0F0"/>
                </a:solidFill>
              </a:rPr>
              <a:t>Hello</a:t>
            </a:r>
            <a:r>
              <a:rPr lang="en-US" dirty="0" smtClean="0"/>
              <a:t>   </a:t>
            </a:r>
          </a:p>
          <a:p>
            <a:pPr marL="285750" indent="-285750" eaLnBrk="0" fontAlgn="base" hangingPunct="0">
              <a:spcBef>
                <a:spcPct val="0"/>
              </a:spcBef>
              <a:spcAft>
                <a:spcPct val="0"/>
              </a:spcAft>
              <a:buFontTx/>
              <a:buChar char="-"/>
            </a:pPr>
            <a:r>
              <a:rPr lang="en-US" b="1" dirty="0" smtClean="0"/>
              <a:t>Deprecated flags:  </a:t>
            </a:r>
            <a:r>
              <a:rPr lang="en-US" dirty="0"/>
              <a:t>-</a:t>
            </a:r>
            <a:r>
              <a:rPr lang="en-US" dirty="0" err="1" smtClean="0"/>
              <a:t>Xverify:none</a:t>
            </a:r>
            <a:r>
              <a:rPr lang="en-US" dirty="0" smtClean="0"/>
              <a:t>, </a:t>
            </a:r>
            <a:r>
              <a:rPr lang="en-US" dirty="0"/>
              <a:t>-</a:t>
            </a:r>
            <a:r>
              <a:rPr lang="en-US" dirty="0" err="1"/>
              <a:t>noverify</a:t>
            </a:r>
            <a:endParaRPr lang="en-US" dirty="0" smtClean="0"/>
          </a:p>
          <a:p>
            <a:pPr marL="285750" indent="-285750" eaLnBrk="0" fontAlgn="base" hangingPunct="0">
              <a:spcBef>
                <a:spcPct val="0"/>
              </a:spcBef>
              <a:spcAft>
                <a:spcPct val="0"/>
              </a:spcAft>
              <a:buFontTx/>
              <a:buChar char="-"/>
            </a:pPr>
            <a:r>
              <a:rPr lang="en-US" dirty="0"/>
              <a:t>Use </a:t>
            </a:r>
            <a:r>
              <a:rPr lang="en-US" dirty="0" err="1"/>
              <a:t>AppCDS</a:t>
            </a:r>
            <a:r>
              <a:rPr lang="en-US" dirty="0"/>
              <a:t> instead for upfront verification</a:t>
            </a:r>
            <a:endParaRPr lang="en-US" altLang="en-US" dirty="0"/>
          </a:p>
        </p:txBody>
      </p:sp>
    </p:spTree>
    <p:extLst>
      <p:ext uri="{BB962C8B-B14F-4D97-AF65-F5344CB8AC3E}">
        <p14:creationId xmlns:p14="http://schemas.microsoft.com/office/powerpoint/2010/main" val="19071397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14</a:t>
            </a:r>
          </a:p>
          <a:p>
            <a:r>
              <a:rPr lang="en-US" sz="3600" dirty="0" smtClean="0"/>
              <a:t> </a:t>
            </a:r>
            <a:endParaRPr lang="en-US" sz="3600" dirty="0"/>
          </a:p>
        </p:txBody>
      </p:sp>
      <p:sp>
        <p:nvSpPr>
          <p:cNvPr id="49" name="TextBox 48"/>
          <p:cNvSpPr txBox="1"/>
          <p:nvPr/>
        </p:nvSpPr>
        <p:spPr>
          <a:xfrm>
            <a:off x="1039096" y="735368"/>
            <a:ext cx="9222504" cy="769441"/>
          </a:xfrm>
          <a:prstGeom prst="rect">
            <a:avLst/>
          </a:prstGeom>
          <a:noFill/>
        </p:spPr>
        <p:txBody>
          <a:bodyPr wrap="square" rtlCol="0">
            <a:spAutoFit/>
          </a:bodyPr>
          <a:lstStyle/>
          <a:p>
            <a:r>
              <a:rPr lang="en-US" b="1" dirty="0"/>
              <a:t>Features</a:t>
            </a:r>
          </a:p>
          <a:p>
            <a:r>
              <a:rPr lang="en-US" dirty="0" smtClean="0"/>
              <a:t> </a:t>
            </a:r>
          </a:p>
          <a:p>
            <a:endParaRPr lang="en-US" sz="800" dirty="0"/>
          </a:p>
        </p:txBody>
      </p:sp>
      <p:graphicFrame>
        <p:nvGraphicFramePr>
          <p:cNvPr id="2" name="Table 1"/>
          <p:cNvGraphicFramePr>
            <a:graphicFrameLocks noGrp="1"/>
          </p:cNvGraphicFramePr>
          <p:nvPr>
            <p:extLst>
              <p:ext uri="{D42A27DB-BD31-4B8C-83A1-F6EECF244321}">
                <p14:modId xmlns:p14="http://schemas.microsoft.com/office/powerpoint/2010/main" val="3085099572"/>
              </p:ext>
            </p:extLst>
          </p:nvPr>
        </p:nvGraphicFramePr>
        <p:xfrm>
          <a:off x="3540996" y="710584"/>
          <a:ext cx="6606304" cy="5608320"/>
        </p:xfrm>
        <a:graphic>
          <a:graphicData uri="http://schemas.openxmlformats.org/drawingml/2006/table">
            <a:tbl>
              <a:tblPr/>
              <a:tblGrid>
                <a:gridCol w="6606304">
                  <a:extLst>
                    <a:ext uri="{9D8B030D-6E8A-4147-A177-3AD203B41FA5}">
                      <a16:colId xmlns:a16="http://schemas.microsoft.com/office/drawing/2014/main" val="654658697"/>
                    </a:ext>
                  </a:extLst>
                </a:gridCol>
              </a:tblGrid>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305:</a:t>
                      </a:r>
                      <a:r>
                        <a:rPr lang="en-US" sz="1600" u="none" strike="noStrike" dirty="0" smtClean="0">
                          <a:solidFill>
                            <a:srgbClr val="437291"/>
                          </a:solidFill>
                          <a:effectLst/>
                          <a:hlinkClick r:id="rId3"/>
                        </a:rPr>
                        <a:t>Pattern Matching for </a:t>
                      </a:r>
                      <a:r>
                        <a:rPr lang="en-US" sz="1600" u="none" strike="noStrike" dirty="0" err="1" smtClean="0">
                          <a:solidFill>
                            <a:srgbClr val="437291"/>
                          </a:solidFill>
                          <a:effectLst/>
                          <a:hlinkClick r:id="rId3"/>
                        </a:rPr>
                        <a:t>instanceof</a:t>
                      </a:r>
                      <a:r>
                        <a:rPr lang="en-US" sz="1600" u="none" strike="noStrike" dirty="0" smtClean="0">
                          <a:solidFill>
                            <a:srgbClr val="437291"/>
                          </a:solidFill>
                          <a:effectLst/>
                          <a:hlinkClick r:id="rId3"/>
                        </a:rPr>
                        <a:t> (Preview)</a:t>
                      </a:r>
                      <a:endParaRPr lang="en-US" sz="1600" dirty="0">
                        <a:effectLst/>
                      </a:endParaRPr>
                    </a:p>
                  </a:txBody>
                  <a:tcPr>
                    <a:lnL>
                      <a:noFill/>
                    </a:lnL>
                    <a:lnR>
                      <a:noFill/>
                    </a:lnR>
                    <a:lnT>
                      <a:noFill/>
                    </a:lnT>
                    <a:lnB>
                      <a:noFill/>
                    </a:lnB>
                  </a:tcPr>
                </a:tc>
                <a:extLst>
                  <a:ext uri="{0D108BD9-81ED-4DB2-BD59-A6C34878D82A}">
                    <a16:rowId xmlns:a16="http://schemas.microsoft.com/office/drawing/2014/main" val="3043827016"/>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343:</a:t>
                      </a:r>
                      <a:r>
                        <a:rPr lang="en-US" sz="1600" u="none" strike="noStrike" dirty="0" smtClean="0">
                          <a:solidFill>
                            <a:srgbClr val="437291"/>
                          </a:solidFill>
                          <a:effectLst/>
                          <a:hlinkClick r:id="rId4"/>
                        </a:rPr>
                        <a:t>Packaging Tool (Incubator)</a:t>
                      </a:r>
                      <a:endParaRPr lang="en-US" sz="1600" dirty="0">
                        <a:effectLst/>
                      </a:endParaRPr>
                    </a:p>
                  </a:txBody>
                  <a:tcPr>
                    <a:lnL>
                      <a:noFill/>
                    </a:lnL>
                    <a:lnR>
                      <a:noFill/>
                    </a:lnR>
                    <a:lnT>
                      <a:noFill/>
                    </a:lnT>
                    <a:lnB>
                      <a:noFill/>
                    </a:lnB>
                  </a:tcPr>
                </a:tc>
                <a:extLst>
                  <a:ext uri="{0D108BD9-81ED-4DB2-BD59-A6C34878D82A}">
                    <a16:rowId xmlns:a16="http://schemas.microsoft.com/office/drawing/2014/main" val="259599498"/>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345:</a:t>
                      </a:r>
                      <a:r>
                        <a:rPr lang="en-US" sz="1600" u="none" strike="noStrike" dirty="0" smtClean="0">
                          <a:solidFill>
                            <a:srgbClr val="437291"/>
                          </a:solidFill>
                          <a:effectLst/>
                          <a:hlinkClick r:id="rId5"/>
                        </a:rPr>
                        <a:t>NUMA-Aware Memory Allocation for G1</a:t>
                      </a:r>
                      <a:endParaRPr lang="en-US" sz="1600" dirty="0">
                        <a:effectLst/>
                      </a:endParaRPr>
                    </a:p>
                  </a:txBody>
                  <a:tcPr>
                    <a:lnL>
                      <a:noFill/>
                    </a:lnL>
                    <a:lnR>
                      <a:noFill/>
                    </a:lnR>
                    <a:lnT>
                      <a:noFill/>
                    </a:lnT>
                    <a:lnB>
                      <a:noFill/>
                    </a:lnB>
                  </a:tcPr>
                </a:tc>
                <a:extLst>
                  <a:ext uri="{0D108BD9-81ED-4DB2-BD59-A6C34878D82A}">
                    <a16:rowId xmlns:a16="http://schemas.microsoft.com/office/drawing/2014/main" val="675745427"/>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349:</a:t>
                      </a:r>
                      <a:r>
                        <a:rPr lang="en-US" sz="1600" u="none" strike="noStrike" dirty="0" smtClean="0">
                          <a:solidFill>
                            <a:srgbClr val="437291"/>
                          </a:solidFill>
                          <a:effectLst/>
                          <a:hlinkClick r:id="rId6"/>
                        </a:rPr>
                        <a:t>JFR Event Streaming</a:t>
                      </a:r>
                      <a:endParaRPr lang="en-US" sz="1600" dirty="0">
                        <a:effectLst/>
                      </a:endParaRPr>
                    </a:p>
                  </a:txBody>
                  <a:tcPr>
                    <a:lnL>
                      <a:noFill/>
                    </a:lnL>
                    <a:lnR>
                      <a:noFill/>
                    </a:lnR>
                    <a:lnT>
                      <a:noFill/>
                    </a:lnT>
                    <a:lnB>
                      <a:noFill/>
                    </a:lnB>
                  </a:tcPr>
                </a:tc>
                <a:extLst>
                  <a:ext uri="{0D108BD9-81ED-4DB2-BD59-A6C34878D82A}">
                    <a16:rowId xmlns:a16="http://schemas.microsoft.com/office/drawing/2014/main" val="2039851089"/>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352:</a:t>
                      </a:r>
                      <a:r>
                        <a:rPr lang="en-US" sz="1600" u="none" strike="noStrike" dirty="0" smtClean="0">
                          <a:solidFill>
                            <a:srgbClr val="437291"/>
                          </a:solidFill>
                          <a:effectLst/>
                          <a:hlinkClick r:id="rId7"/>
                        </a:rPr>
                        <a:t>Non-Volatile Mapped Byte Buffers</a:t>
                      </a:r>
                      <a:endParaRPr lang="en-US" sz="1600" dirty="0">
                        <a:effectLst/>
                      </a:endParaRPr>
                    </a:p>
                  </a:txBody>
                  <a:tcPr>
                    <a:lnL>
                      <a:noFill/>
                    </a:lnL>
                    <a:lnR>
                      <a:noFill/>
                    </a:lnR>
                    <a:lnT>
                      <a:noFill/>
                    </a:lnT>
                    <a:lnB>
                      <a:noFill/>
                    </a:lnB>
                  </a:tcPr>
                </a:tc>
                <a:extLst>
                  <a:ext uri="{0D108BD9-81ED-4DB2-BD59-A6C34878D82A}">
                    <a16:rowId xmlns:a16="http://schemas.microsoft.com/office/drawing/2014/main" val="4060398402"/>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358:</a:t>
                      </a:r>
                      <a:r>
                        <a:rPr lang="en-US" sz="1600" u="none" strike="noStrike" dirty="0" smtClean="0">
                          <a:solidFill>
                            <a:srgbClr val="437291"/>
                          </a:solidFill>
                          <a:effectLst/>
                          <a:hlinkClick r:id="rId8"/>
                        </a:rPr>
                        <a:t>Helpful </a:t>
                      </a:r>
                      <a:r>
                        <a:rPr lang="en-US" sz="1600" u="none" strike="noStrike" dirty="0" err="1" smtClean="0">
                          <a:solidFill>
                            <a:srgbClr val="437291"/>
                          </a:solidFill>
                          <a:effectLst/>
                          <a:hlinkClick r:id="rId8"/>
                        </a:rPr>
                        <a:t>NullPointerExceptions</a:t>
                      </a:r>
                      <a:endParaRPr lang="en-US" sz="1600" dirty="0">
                        <a:effectLst/>
                      </a:endParaRPr>
                    </a:p>
                  </a:txBody>
                  <a:tcPr>
                    <a:lnL>
                      <a:noFill/>
                    </a:lnL>
                    <a:lnR>
                      <a:noFill/>
                    </a:lnR>
                    <a:lnT>
                      <a:noFill/>
                    </a:lnT>
                    <a:lnB>
                      <a:noFill/>
                    </a:lnB>
                  </a:tcPr>
                </a:tc>
                <a:extLst>
                  <a:ext uri="{0D108BD9-81ED-4DB2-BD59-A6C34878D82A}">
                    <a16:rowId xmlns:a16="http://schemas.microsoft.com/office/drawing/2014/main" val="573037645"/>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359:</a:t>
                      </a:r>
                      <a:r>
                        <a:rPr lang="en-US" sz="1600" u="none" strike="noStrike" dirty="0" smtClean="0">
                          <a:solidFill>
                            <a:srgbClr val="437291"/>
                          </a:solidFill>
                          <a:effectLst/>
                          <a:hlinkClick r:id="rId9"/>
                        </a:rPr>
                        <a:t>Records (Preview)</a:t>
                      </a:r>
                      <a:endParaRPr lang="en-US" sz="1600" dirty="0">
                        <a:effectLst/>
                      </a:endParaRPr>
                    </a:p>
                  </a:txBody>
                  <a:tcPr>
                    <a:lnL>
                      <a:noFill/>
                    </a:lnL>
                    <a:lnR>
                      <a:noFill/>
                    </a:lnR>
                    <a:lnT>
                      <a:noFill/>
                    </a:lnT>
                    <a:lnB>
                      <a:noFill/>
                    </a:lnB>
                  </a:tcPr>
                </a:tc>
                <a:extLst>
                  <a:ext uri="{0D108BD9-81ED-4DB2-BD59-A6C34878D82A}">
                    <a16:rowId xmlns:a16="http://schemas.microsoft.com/office/drawing/2014/main" val="1401539341"/>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361:</a:t>
                      </a:r>
                      <a:r>
                        <a:rPr lang="en-US" sz="1600" u="none" strike="noStrike" dirty="0" smtClean="0">
                          <a:solidFill>
                            <a:srgbClr val="437291"/>
                          </a:solidFill>
                          <a:effectLst/>
                          <a:hlinkClick r:id="rId10"/>
                        </a:rPr>
                        <a:t>Switch Expressions (Standard)</a:t>
                      </a:r>
                      <a:endParaRPr lang="en-US" sz="1600" dirty="0">
                        <a:effectLst/>
                      </a:endParaRPr>
                    </a:p>
                  </a:txBody>
                  <a:tcPr>
                    <a:lnL>
                      <a:noFill/>
                    </a:lnL>
                    <a:lnR>
                      <a:noFill/>
                    </a:lnR>
                    <a:lnT>
                      <a:noFill/>
                    </a:lnT>
                    <a:lnB>
                      <a:noFill/>
                    </a:lnB>
                  </a:tcPr>
                </a:tc>
                <a:extLst>
                  <a:ext uri="{0D108BD9-81ED-4DB2-BD59-A6C34878D82A}">
                    <a16:rowId xmlns:a16="http://schemas.microsoft.com/office/drawing/2014/main" val="3854158016"/>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362:</a:t>
                      </a:r>
                      <a:r>
                        <a:rPr lang="en-US" sz="1600" u="none" strike="noStrike" dirty="0" smtClean="0">
                          <a:solidFill>
                            <a:srgbClr val="E76F00"/>
                          </a:solidFill>
                          <a:effectLst/>
                          <a:hlinkClick r:id="rId11"/>
                        </a:rPr>
                        <a:t>Deprecate the Solaris and SPARC Ports</a:t>
                      </a:r>
                      <a:endParaRPr lang="en-US" sz="1600" dirty="0">
                        <a:effectLst/>
                      </a:endParaRPr>
                    </a:p>
                  </a:txBody>
                  <a:tcPr>
                    <a:lnL>
                      <a:noFill/>
                    </a:lnL>
                    <a:lnR>
                      <a:noFill/>
                    </a:lnR>
                    <a:lnT>
                      <a:noFill/>
                    </a:lnT>
                    <a:lnB>
                      <a:noFill/>
                    </a:lnB>
                  </a:tcPr>
                </a:tc>
                <a:extLst>
                  <a:ext uri="{0D108BD9-81ED-4DB2-BD59-A6C34878D82A}">
                    <a16:rowId xmlns:a16="http://schemas.microsoft.com/office/drawing/2014/main" val="174294827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363:</a:t>
                      </a:r>
                      <a:r>
                        <a:rPr lang="en-US" sz="1600" u="none" strike="noStrike" dirty="0" smtClean="0">
                          <a:solidFill>
                            <a:srgbClr val="437291"/>
                          </a:solidFill>
                          <a:effectLst/>
                          <a:hlinkClick r:id="rId12"/>
                        </a:rPr>
                        <a:t>Remove the Concurrent Mark Sweep (CMS) Garbage Collector</a:t>
                      </a:r>
                      <a:endParaRPr lang="en-US" sz="1600" dirty="0">
                        <a:effectLst/>
                      </a:endParaRPr>
                    </a:p>
                  </a:txBody>
                  <a:tcPr>
                    <a:lnL>
                      <a:noFill/>
                    </a:lnL>
                    <a:lnR>
                      <a:noFill/>
                    </a:lnR>
                    <a:lnT>
                      <a:noFill/>
                    </a:lnT>
                    <a:lnB>
                      <a:noFill/>
                    </a:lnB>
                  </a:tcPr>
                </a:tc>
                <a:extLst>
                  <a:ext uri="{0D108BD9-81ED-4DB2-BD59-A6C34878D82A}">
                    <a16:rowId xmlns:a16="http://schemas.microsoft.com/office/drawing/2014/main" val="571146096"/>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364:</a:t>
                      </a:r>
                      <a:r>
                        <a:rPr lang="en-US" sz="1600" u="none" strike="noStrike" dirty="0" smtClean="0">
                          <a:solidFill>
                            <a:srgbClr val="437291"/>
                          </a:solidFill>
                          <a:effectLst/>
                          <a:hlinkClick r:id="rId13"/>
                        </a:rPr>
                        <a:t>ZGC on </a:t>
                      </a:r>
                      <a:r>
                        <a:rPr lang="en-US" sz="1600" u="none" strike="noStrike" dirty="0" err="1" smtClean="0">
                          <a:solidFill>
                            <a:srgbClr val="437291"/>
                          </a:solidFill>
                          <a:effectLst/>
                          <a:hlinkClick r:id="rId13"/>
                        </a:rPr>
                        <a:t>macOS</a:t>
                      </a:r>
                      <a:endParaRPr lang="en-US" sz="1600" dirty="0">
                        <a:effectLst/>
                      </a:endParaRPr>
                    </a:p>
                  </a:txBody>
                  <a:tcPr>
                    <a:lnL>
                      <a:noFill/>
                    </a:lnL>
                    <a:lnR>
                      <a:noFill/>
                    </a:lnR>
                    <a:lnT>
                      <a:noFill/>
                    </a:lnT>
                    <a:lnB>
                      <a:noFill/>
                    </a:lnB>
                  </a:tcPr>
                </a:tc>
                <a:extLst>
                  <a:ext uri="{0D108BD9-81ED-4DB2-BD59-A6C34878D82A}">
                    <a16:rowId xmlns:a16="http://schemas.microsoft.com/office/drawing/2014/main" val="104940446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365:</a:t>
                      </a:r>
                      <a:r>
                        <a:rPr lang="en-US" sz="1600" u="none" strike="noStrike" dirty="0" smtClean="0">
                          <a:solidFill>
                            <a:srgbClr val="437291"/>
                          </a:solidFill>
                          <a:effectLst/>
                          <a:hlinkClick r:id="rId14"/>
                        </a:rPr>
                        <a:t>ZGC on Windows</a:t>
                      </a:r>
                      <a:endParaRPr lang="en-US" sz="1600" dirty="0">
                        <a:effectLst/>
                      </a:endParaRPr>
                    </a:p>
                  </a:txBody>
                  <a:tcPr>
                    <a:lnL>
                      <a:noFill/>
                    </a:lnL>
                    <a:lnR>
                      <a:noFill/>
                    </a:lnR>
                    <a:lnT>
                      <a:noFill/>
                    </a:lnT>
                    <a:lnB>
                      <a:noFill/>
                    </a:lnB>
                  </a:tcPr>
                </a:tc>
                <a:extLst>
                  <a:ext uri="{0D108BD9-81ED-4DB2-BD59-A6C34878D82A}">
                    <a16:rowId xmlns:a16="http://schemas.microsoft.com/office/drawing/2014/main" val="429434588"/>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366:</a:t>
                      </a:r>
                      <a:r>
                        <a:rPr lang="en-US" sz="1600" u="none" strike="noStrike" dirty="0" smtClean="0">
                          <a:solidFill>
                            <a:srgbClr val="437291"/>
                          </a:solidFill>
                          <a:effectLst/>
                          <a:hlinkClick r:id="rId15"/>
                        </a:rPr>
                        <a:t>Deprecate the </a:t>
                      </a:r>
                      <a:r>
                        <a:rPr lang="en-US" sz="1600" u="none" strike="noStrike" dirty="0" err="1" smtClean="0">
                          <a:solidFill>
                            <a:srgbClr val="437291"/>
                          </a:solidFill>
                          <a:effectLst/>
                          <a:hlinkClick r:id="rId15"/>
                        </a:rPr>
                        <a:t>ParallelScavenge</a:t>
                      </a:r>
                      <a:r>
                        <a:rPr lang="en-US" sz="1600" u="none" strike="noStrike" dirty="0" smtClean="0">
                          <a:solidFill>
                            <a:srgbClr val="437291"/>
                          </a:solidFill>
                          <a:effectLst/>
                          <a:hlinkClick r:id="rId15"/>
                        </a:rPr>
                        <a:t> + </a:t>
                      </a:r>
                      <a:r>
                        <a:rPr lang="en-US" sz="1600" u="none" strike="noStrike" dirty="0" err="1" smtClean="0">
                          <a:solidFill>
                            <a:srgbClr val="437291"/>
                          </a:solidFill>
                          <a:effectLst/>
                          <a:hlinkClick r:id="rId15"/>
                        </a:rPr>
                        <a:t>SerialOld</a:t>
                      </a:r>
                      <a:r>
                        <a:rPr lang="en-US" sz="1600" u="none" strike="noStrike" dirty="0" smtClean="0">
                          <a:solidFill>
                            <a:srgbClr val="437291"/>
                          </a:solidFill>
                          <a:effectLst/>
                          <a:hlinkClick r:id="rId15"/>
                        </a:rPr>
                        <a:t> GC Combination</a:t>
                      </a:r>
                      <a:endParaRPr lang="en-US" sz="1600" dirty="0">
                        <a:effectLst/>
                      </a:endParaRPr>
                    </a:p>
                  </a:txBody>
                  <a:tcPr>
                    <a:lnL>
                      <a:noFill/>
                    </a:lnL>
                    <a:lnR>
                      <a:noFill/>
                    </a:lnR>
                    <a:lnT>
                      <a:noFill/>
                    </a:lnT>
                    <a:lnB>
                      <a:noFill/>
                    </a:lnB>
                  </a:tcPr>
                </a:tc>
                <a:extLst>
                  <a:ext uri="{0D108BD9-81ED-4DB2-BD59-A6C34878D82A}">
                    <a16:rowId xmlns:a16="http://schemas.microsoft.com/office/drawing/2014/main" val="1673690603"/>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367:</a:t>
                      </a:r>
                      <a:r>
                        <a:rPr lang="en-US" sz="1600" u="none" strike="noStrike" dirty="0" smtClean="0">
                          <a:solidFill>
                            <a:srgbClr val="437291"/>
                          </a:solidFill>
                          <a:effectLst/>
                          <a:hlinkClick r:id="rId16"/>
                        </a:rPr>
                        <a:t>Remove the Pack200 Tools and API</a:t>
                      </a:r>
                      <a:endParaRPr lang="en-US" sz="1600" dirty="0">
                        <a:effectLst/>
                      </a:endParaRPr>
                    </a:p>
                  </a:txBody>
                  <a:tcPr>
                    <a:lnL>
                      <a:noFill/>
                    </a:lnL>
                    <a:lnR>
                      <a:noFill/>
                    </a:lnR>
                    <a:lnT>
                      <a:noFill/>
                    </a:lnT>
                    <a:lnB>
                      <a:noFill/>
                    </a:lnB>
                  </a:tcPr>
                </a:tc>
                <a:extLst>
                  <a:ext uri="{0D108BD9-81ED-4DB2-BD59-A6C34878D82A}">
                    <a16:rowId xmlns:a16="http://schemas.microsoft.com/office/drawing/2014/main" val="52934082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368:</a:t>
                      </a:r>
                      <a:r>
                        <a:rPr lang="en-US" sz="1600" u="none" strike="noStrike" dirty="0" smtClean="0">
                          <a:solidFill>
                            <a:srgbClr val="437291"/>
                          </a:solidFill>
                          <a:effectLst/>
                          <a:hlinkClick r:id="rId17"/>
                        </a:rPr>
                        <a:t>Text Blocks (Second Preview)</a:t>
                      </a:r>
                      <a:endParaRPr lang="en-US" sz="1600" dirty="0">
                        <a:effectLst/>
                      </a:endParaRPr>
                    </a:p>
                  </a:txBody>
                  <a:tcPr>
                    <a:lnL>
                      <a:noFill/>
                    </a:lnL>
                    <a:lnR>
                      <a:noFill/>
                    </a:lnR>
                    <a:lnT>
                      <a:noFill/>
                    </a:lnT>
                    <a:lnB>
                      <a:noFill/>
                    </a:lnB>
                  </a:tcPr>
                </a:tc>
                <a:extLst>
                  <a:ext uri="{0D108BD9-81ED-4DB2-BD59-A6C34878D82A}">
                    <a16:rowId xmlns:a16="http://schemas.microsoft.com/office/drawing/2014/main" val="3058611875"/>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dirty="0" smtClean="0">
                          <a:effectLst/>
                        </a:rPr>
                        <a:t>370:</a:t>
                      </a:r>
                      <a:r>
                        <a:rPr lang="en-US" sz="1600" u="none" strike="noStrike" dirty="0" smtClean="0">
                          <a:solidFill>
                            <a:srgbClr val="437291"/>
                          </a:solidFill>
                          <a:effectLst/>
                          <a:hlinkClick r:id="rId18"/>
                        </a:rPr>
                        <a:t>Foreign-Memory Access API (Incubator)</a:t>
                      </a:r>
                      <a:endParaRPr lang="en-US" sz="1600" dirty="0" smtClean="0">
                        <a:effectLst/>
                      </a:endParaRPr>
                    </a:p>
                    <a:p>
                      <a:pPr algn="l" fontAlgn="t"/>
                      <a:endParaRPr lang="en-US" sz="1600" dirty="0">
                        <a:effectLst/>
                      </a:endParaRPr>
                    </a:p>
                  </a:txBody>
                  <a:tcPr>
                    <a:lnL>
                      <a:noFill/>
                    </a:lnL>
                    <a:lnR>
                      <a:noFill/>
                    </a:lnR>
                    <a:lnT>
                      <a:noFill/>
                    </a:lnT>
                    <a:lnB>
                      <a:noFill/>
                    </a:lnB>
                  </a:tcPr>
                </a:tc>
                <a:extLst>
                  <a:ext uri="{0D108BD9-81ED-4DB2-BD59-A6C34878D82A}">
                    <a16:rowId xmlns:a16="http://schemas.microsoft.com/office/drawing/2014/main" val="4127246087"/>
                  </a:ext>
                </a:extLst>
              </a:tr>
            </a:tbl>
          </a:graphicData>
        </a:graphic>
      </p:graphicFrame>
      <p:sp>
        <p:nvSpPr>
          <p:cNvPr id="46" name="Rectangle 45"/>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19"/>
              </a:rPr>
              <a:t>https</a:t>
            </a:r>
            <a:r>
              <a:rPr lang="en-US" dirty="0">
                <a:hlinkClick r:id="rId19"/>
              </a:rPr>
              <a:t>://</a:t>
            </a:r>
            <a:r>
              <a:rPr lang="en-US" dirty="0" smtClean="0">
                <a:hlinkClick r:id="rId19"/>
              </a:rPr>
              <a:t>github.com/azatsatklichov/Java-Features/tree/master/src/main/java/features/in/java14</a:t>
            </a:r>
            <a:endParaRPr lang="en-US" dirty="0" smtClean="0"/>
          </a:p>
        </p:txBody>
      </p:sp>
    </p:spTree>
    <p:extLst>
      <p:ext uri="{BB962C8B-B14F-4D97-AF65-F5344CB8AC3E}">
        <p14:creationId xmlns:p14="http://schemas.microsoft.com/office/powerpoint/2010/main" val="28760907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14 </a:t>
            </a:r>
            <a:endParaRPr lang="en-US" sz="3600" dirty="0"/>
          </a:p>
        </p:txBody>
      </p:sp>
      <p:sp>
        <p:nvSpPr>
          <p:cNvPr id="48" name="TextBox 47"/>
          <p:cNvSpPr txBox="1"/>
          <p:nvPr/>
        </p:nvSpPr>
        <p:spPr>
          <a:xfrm>
            <a:off x="5456084" y="356631"/>
            <a:ext cx="6824817" cy="646331"/>
          </a:xfrm>
          <a:prstGeom prst="rect">
            <a:avLst/>
          </a:prstGeom>
          <a:noFill/>
        </p:spPr>
        <p:txBody>
          <a:bodyPr wrap="none" rtlCol="0">
            <a:spAutoFit/>
          </a:bodyPr>
          <a:lstStyle/>
          <a:p>
            <a:r>
              <a:rPr lang="en-US" b="1" dirty="0"/>
              <a:t>Java </a:t>
            </a:r>
            <a:r>
              <a:rPr lang="en-US" b="1" dirty="0" smtClean="0"/>
              <a:t>14 All Features</a:t>
            </a:r>
            <a:r>
              <a:rPr lang="en-US" dirty="0" smtClean="0"/>
              <a:t>: </a:t>
            </a:r>
            <a:r>
              <a:rPr lang="en-US" dirty="0" smtClean="0">
                <a:hlinkClick r:id="rId3"/>
              </a:rPr>
              <a:t>https</a:t>
            </a:r>
            <a:r>
              <a:rPr lang="en-US" dirty="0">
                <a:hlinkClick r:id="rId3"/>
              </a:rPr>
              <a:t>://</a:t>
            </a:r>
            <a:r>
              <a:rPr lang="en-US" dirty="0" smtClean="0">
                <a:hlinkClick r:id="rId3"/>
              </a:rPr>
              <a:t>github.com/azatsatklichov/Java-Features</a:t>
            </a:r>
            <a:endParaRPr lang="en-US" dirty="0" smtClean="0"/>
          </a:p>
          <a:p>
            <a:endParaRPr lang="en-US" dirty="0"/>
          </a:p>
        </p:txBody>
      </p:sp>
      <p:sp>
        <p:nvSpPr>
          <p:cNvPr id="49" name="Rectangle 48"/>
          <p:cNvSpPr/>
          <p:nvPr/>
        </p:nvSpPr>
        <p:spPr>
          <a:xfrm>
            <a:off x="448546" y="1560465"/>
            <a:ext cx="11854870" cy="2031325"/>
          </a:xfrm>
          <a:prstGeom prst="rect">
            <a:avLst/>
          </a:prstGeom>
        </p:spPr>
        <p:txBody>
          <a:bodyPr wrap="square">
            <a:spAutoFit/>
          </a:bodyPr>
          <a:lstStyle/>
          <a:p>
            <a:pPr marL="285750" indent="-285750">
              <a:buFont typeface="Wingdings" panose="05000000000000000000" pitchFamily="2" charset="2"/>
              <a:buChar char="§"/>
            </a:pPr>
            <a:r>
              <a:rPr lang="en-US" b="1" dirty="0" smtClean="0"/>
              <a:t>Removed</a:t>
            </a:r>
            <a:r>
              <a:rPr lang="en-US" dirty="0" smtClean="0"/>
              <a:t> </a:t>
            </a:r>
            <a:r>
              <a:rPr lang="en-US" b="1" dirty="0" smtClean="0"/>
              <a:t> </a:t>
            </a:r>
            <a:r>
              <a:rPr lang="en-US" dirty="0" smtClean="0"/>
              <a:t>- </a:t>
            </a:r>
            <a:r>
              <a:rPr lang="en-US" dirty="0" err="1"/>
              <a:t>java.security.acl</a:t>
            </a:r>
            <a:r>
              <a:rPr lang="en-US" dirty="0"/>
              <a:t>,  java.util.jar, Pack200.{Packer, Unpacker} </a:t>
            </a:r>
            <a:r>
              <a:rPr lang="en-US" dirty="0" smtClean="0"/>
              <a:t> </a:t>
            </a:r>
          </a:p>
          <a:p>
            <a:pPr marL="285750" indent="-285750">
              <a:buFont typeface="Wingdings" panose="05000000000000000000" pitchFamily="2" charset="2"/>
              <a:buChar char="§"/>
            </a:pPr>
            <a:r>
              <a:rPr lang="en-US" b="1" dirty="0" smtClean="0"/>
              <a:t>Deprecated for removal</a:t>
            </a:r>
            <a:r>
              <a:rPr lang="en-US" dirty="0" smtClean="0"/>
              <a:t> -  Thread::suspend, Thread::resume</a:t>
            </a:r>
          </a:p>
          <a:p>
            <a:pPr marL="285750" indent="-285750">
              <a:buFont typeface="Wingdings" panose="05000000000000000000" pitchFamily="2" charset="2"/>
              <a:buChar char="§"/>
            </a:pPr>
            <a:r>
              <a:rPr lang="en-US" b="1" dirty="0" smtClean="0"/>
              <a:t>Deprecated</a:t>
            </a:r>
            <a:r>
              <a:rPr lang="en-US" dirty="0" smtClean="0"/>
              <a:t> </a:t>
            </a:r>
            <a:r>
              <a:rPr lang="en-US" b="1" dirty="0" smtClean="0"/>
              <a:t> </a:t>
            </a:r>
            <a:r>
              <a:rPr lang="en-US" dirty="0"/>
              <a:t>- Solaris, </a:t>
            </a:r>
            <a:r>
              <a:rPr lang="en-US" dirty="0" smtClean="0"/>
              <a:t>SPARC ports </a:t>
            </a:r>
            <a:endParaRPr lang="en-US" dirty="0"/>
          </a:p>
          <a:p>
            <a:pPr marL="285750" indent="-285750">
              <a:buFont typeface="Wingdings" panose="05000000000000000000" pitchFamily="2" charset="2"/>
              <a:buChar char="§"/>
            </a:pPr>
            <a:r>
              <a:rPr lang="en-US" dirty="0" err="1" smtClean="0"/>
              <a:t>PrintStram</a:t>
            </a:r>
            <a:r>
              <a:rPr lang="en-US" dirty="0" smtClean="0"/>
              <a:t> – new added </a:t>
            </a:r>
            <a:r>
              <a:rPr lang="en-US" dirty="0" err="1" smtClean="0"/>
              <a:t>metods</a:t>
            </a:r>
            <a:r>
              <a:rPr lang="en-US" dirty="0" smtClean="0"/>
              <a:t>  write(byte[] </a:t>
            </a:r>
            <a:r>
              <a:rPr lang="en-US" dirty="0" err="1" smtClean="0"/>
              <a:t>buf</a:t>
            </a:r>
            <a:r>
              <a:rPr lang="en-US" dirty="0" smtClean="0"/>
              <a:t>) throws IOException, same but no ex. </a:t>
            </a:r>
            <a:r>
              <a:rPr lang="en-US" b="1" dirty="0" err="1" smtClean="0"/>
              <a:t>writeBytes</a:t>
            </a:r>
            <a:r>
              <a:rPr lang="en-US" dirty="0" smtClean="0"/>
              <a:t>(byte[] </a:t>
            </a:r>
            <a:r>
              <a:rPr lang="en-US" dirty="0" err="1" smtClean="0"/>
              <a:t>buf</a:t>
            </a:r>
            <a:r>
              <a:rPr lang="en-US"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a:t>
            </a:r>
            <a:r>
              <a:rPr lang="en-US" dirty="0" err="1" smtClean="0"/>
              <a:t>java.io.Serial</a:t>
            </a:r>
            <a:r>
              <a:rPr lang="en-US" dirty="0" smtClean="0"/>
              <a:t>, -</a:t>
            </a:r>
            <a:r>
              <a:rPr lang="en-US" dirty="0" err="1" smtClean="0"/>
              <a:t>Xlint:serial</a:t>
            </a:r>
            <a:r>
              <a:rPr lang="en-US" dirty="0" smtClean="0"/>
              <a:t> :  </a:t>
            </a:r>
            <a:r>
              <a:rPr lang="en-US" dirty="0"/>
              <a:t>@Serial private static final long </a:t>
            </a:r>
            <a:r>
              <a:rPr lang="en-US" dirty="0" err="1"/>
              <a:t>serialVersionUID</a:t>
            </a:r>
            <a:r>
              <a:rPr lang="en-US" dirty="0"/>
              <a:t> = 6</a:t>
            </a:r>
            <a:r>
              <a:rPr lang="en-US" dirty="0" smtClean="0"/>
              <a:t>3L</a:t>
            </a:r>
            <a:r>
              <a:rPr lang="en-US" dirty="0"/>
              <a:t>; </a:t>
            </a:r>
          </a:p>
          <a:p>
            <a:pPr marL="285750" indent="-285750">
              <a:buFont typeface="Wingdings" panose="05000000000000000000" pitchFamily="2" charset="2"/>
              <a:buChar char="§"/>
            </a:pPr>
            <a:endParaRPr lang="en-US" dirty="0"/>
          </a:p>
        </p:txBody>
      </p:sp>
      <p:sp>
        <p:nvSpPr>
          <p:cNvPr id="50" name="TextBox 49"/>
          <p:cNvSpPr txBox="1"/>
          <p:nvPr/>
        </p:nvSpPr>
        <p:spPr>
          <a:xfrm>
            <a:off x="426031" y="1055300"/>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Language API Updates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3" name="Rectangle 52"/>
          <p:cNvSpPr/>
          <p:nvPr/>
        </p:nvSpPr>
        <p:spPr>
          <a:xfrm>
            <a:off x="403516" y="3526486"/>
            <a:ext cx="11160415" cy="1200329"/>
          </a:xfrm>
          <a:prstGeom prst="rect">
            <a:avLst/>
          </a:prstGeom>
        </p:spPr>
        <p:txBody>
          <a:bodyPr wrap="square">
            <a:spAutoFit/>
          </a:bodyPr>
          <a:lstStyle/>
          <a:p>
            <a:pPr marL="285750" indent="-285750">
              <a:buFont typeface="Wingdings" panose="05000000000000000000" pitchFamily="2" charset="2"/>
              <a:buChar char="§"/>
            </a:pPr>
            <a:r>
              <a:rPr lang="en-US" dirty="0"/>
              <a:t>x</a:t>
            </a:r>
            <a:r>
              <a:rPr lang="en-US" dirty="0" smtClean="0"/>
              <a:t>().y().z() – just says NPE,  workaround – assign it to separate variable </a:t>
            </a:r>
          </a:p>
          <a:p>
            <a:pPr marL="285750" indent="-285750">
              <a:buFont typeface="Wingdings" panose="05000000000000000000" pitchFamily="2" charset="2"/>
              <a:buChar char="§"/>
            </a:pPr>
            <a:r>
              <a:rPr lang="en-US" dirty="0"/>
              <a:t>java -XX:+</a:t>
            </a:r>
            <a:r>
              <a:rPr lang="en-US" dirty="0" err="1"/>
              <a:t>ShowCodeDetailsInExceptionMessages</a:t>
            </a:r>
            <a:r>
              <a:rPr lang="en-US" dirty="0"/>
              <a:t> Example </a:t>
            </a:r>
            <a:endParaRPr lang="en-US" dirty="0" smtClean="0"/>
          </a:p>
          <a:p>
            <a:pPr marL="285750" indent="-285750">
              <a:buFont typeface="Wingdings" panose="05000000000000000000" pitchFamily="2" charset="2"/>
              <a:buChar char="§"/>
            </a:pPr>
            <a:r>
              <a:rPr lang="en-US" dirty="0" err="1"/>
              <a:t>var</a:t>
            </a:r>
            <a:r>
              <a:rPr lang="en-US" dirty="0"/>
              <a:t> a = null; </a:t>
            </a:r>
            <a:r>
              <a:rPr lang="en-US" dirty="0" err="1"/>
              <a:t>a.b</a:t>
            </a:r>
            <a:r>
              <a:rPr lang="en-US" dirty="0"/>
              <a:t> = 1; </a:t>
            </a:r>
            <a:r>
              <a:rPr lang="en-US" dirty="0" smtClean="0"/>
              <a:t> </a:t>
            </a:r>
            <a:r>
              <a:rPr lang="en-US" sz="1400" dirty="0" smtClean="0"/>
              <a:t>//</a:t>
            </a:r>
            <a:r>
              <a:rPr lang="en-US" sz="1400" dirty="0"/>
              <a:t>Exception in thread "main" </a:t>
            </a:r>
            <a:r>
              <a:rPr lang="en-US" sz="1400" dirty="0" err="1"/>
              <a:t>java.lang.NullPointerException</a:t>
            </a:r>
            <a:r>
              <a:rPr lang="en-US" sz="1400" dirty="0"/>
              <a:t>: Cannot assign field "b" because "a" is null </a:t>
            </a:r>
            <a:endParaRPr lang="en-US" sz="1400" dirty="0" smtClean="0"/>
          </a:p>
          <a:p>
            <a:pPr marL="285750" indent="-285750">
              <a:buFont typeface="Wingdings" panose="05000000000000000000" pitchFamily="2" charset="2"/>
              <a:buChar char="§"/>
            </a:pPr>
            <a:r>
              <a:rPr lang="en-US" dirty="0" err="1"/>
              <a:t>var</a:t>
            </a:r>
            <a:r>
              <a:rPr lang="en-US" dirty="0"/>
              <a:t> a = new Object[][] { null }; a[0][1] = new Object(); </a:t>
            </a:r>
            <a:r>
              <a:rPr lang="en-US" dirty="0" smtClean="0"/>
              <a:t> </a:t>
            </a:r>
            <a:r>
              <a:rPr lang="en-US" sz="1400" dirty="0" smtClean="0"/>
              <a:t> //</a:t>
            </a:r>
            <a:r>
              <a:rPr lang="en-US" dirty="0" smtClean="0"/>
              <a:t>… </a:t>
            </a:r>
            <a:r>
              <a:rPr lang="en-US" sz="1400" dirty="0"/>
              <a:t>Cannot store to object array because "a[0]" is null  because "a" is null </a:t>
            </a:r>
            <a:endParaRPr lang="en-US" dirty="0"/>
          </a:p>
        </p:txBody>
      </p:sp>
      <p:sp>
        <p:nvSpPr>
          <p:cNvPr id="54" name="Rectangle 53"/>
          <p:cNvSpPr/>
          <p:nvPr/>
        </p:nvSpPr>
        <p:spPr>
          <a:xfrm>
            <a:off x="448546" y="3222458"/>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Informative </a:t>
            </a:r>
            <a:r>
              <a:rPr lang="en-US" dirty="0" err="1" smtClean="0">
                <a:solidFill>
                  <a:srgbClr val="395DA1"/>
                </a:solidFill>
                <a:latin typeface="Consolas" panose="020B0609020204030204" pitchFamily="49" charset="0"/>
              </a:rPr>
              <a:t>NullPointer</a:t>
            </a:r>
            <a:r>
              <a:rPr lang="en-US" dirty="0" smtClean="0">
                <a:solidFill>
                  <a:srgbClr val="395DA1"/>
                </a:solidFill>
                <a:latin typeface="Consolas" panose="020B0609020204030204" pitchFamily="49" charset="0"/>
              </a:rPr>
              <a:t> Exceptions  </a:t>
            </a:r>
            <a:endParaRPr lang="en-US" altLang="en-US" sz="1400" dirty="0">
              <a:latin typeface="Consolas" panose="020B0609020204030204" pitchFamily="49" charset="0"/>
            </a:endParaRPr>
          </a:p>
        </p:txBody>
      </p:sp>
      <p:sp>
        <p:nvSpPr>
          <p:cNvPr id="55" name="Rectangle 54"/>
          <p:cNvSpPr/>
          <p:nvPr/>
        </p:nvSpPr>
        <p:spPr>
          <a:xfrm>
            <a:off x="362532" y="4799235"/>
            <a:ext cx="11918369" cy="830997"/>
          </a:xfrm>
          <a:prstGeom prst="rect">
            <a:avLst/>
          </a:prstGeom>
        </p:spPr>
        <p:txBody>
          <a:bodyPr wrap="square">
            <a:spAutoFit/>
          </a:bodyPr>
          <a:lstStyle/>
          <a:p>
            <a:pPr marL="285750" indent="-285750">
              <a:buFont typeface="Wingdings" panose="05000000000000000000" pitchFamily="2" charset="2"/>
              <a:buChar char="§"/>
            </a:pPr>
            <a:r>
              <a:rPr lang="en-US" b="1" dirty="0" smtClean="0"/>
              <a:t>Switch Expressions </a:t>
            </a:r>
            <a:r>
              <a:rPr lang="en-US" dirty="0" smtClean="0"/>
              <a:t>(now </a:t>
            </a:r>
            <a:r>
              <a:rPr lang="en-US" b="1" dirty="0" smtClean="0"/>
              <a:t>standardized</a:t>
            </a:r>
            <a:r>
              <a:rPr lang="en-US" dirty="0" smtClean="0"/>
              <a:t>, since Java 12,13 was preview, was keeps improving and getting feedbacks)</a:t>
            </a:r>
            <a:r>
              <a:rPr lang="en-US" b="1" dirty="0" smtClean="0"/>
              <a:t>  </a:t>
            </a:r>
          </a:p>
          <a:p>
            <a:pPr marL="285750" indent="-285750">
              <a:buFontTx/>
              <a:buChar char="-"/>
            </a:pPr>
            <a:r>
              <a:rPr lang="en-US" dirty="0" smtClean="0"/>
              <a:t>Able to write switch expression via mixing old-and-new ways. But avoid mixing both see ERR</a:t>
            </a:r>
          </a:p>
          <a:p>
            <a:pPr marL="285750" indent="-285750">
              <a:buFontTx/>
              <a:buChar char="-"/>
            </a:pPr>
            <a:endParaRPr lang="en-US" sz="1200" dirty="0"/>
          </a:p>
        </p:txBody>
      </p:sp>
      <p:graphicFrame>
        <p:nvGraphicFramePr>
          <p:cNvPr id="57" name="Table 56"/>
          <p:cNvGraphicFramePr>
            <a:graphicFrameLocks noGrp="1"/>
          </p:cNvGraphicFramePr>
          <p:nvPr>
            <p:extLst>
              <p:ext uri="{D42A27DB-BD31-4B8C-83A1-F6EECF244321}">
                <p14:modId xmlns:p14="http://schemas.microsoft.com/office/powerpoint/2010/main" val="526523444"/>
              </p:ext>
            </p:extLst>
          </p:nvPr>
        </p:nvGraphicFramePr>
        <p:xfrm>
          <a:off x="766908" y="5484025"/>
          <a:ext cx="10409092" cy="1097280"/>
        </p:xfrm>
        <a:graphic>
          <a:graphicData uri="http://schemas.openxmlformats.org/drawingml/2006/table">
            <a:tbl>
              <a:tblPr firstRow="1" bandRow="1">
                <a:tableStyleId>{5C22544A-7EE6-4342-B048-85BDC9FD1C3A}</a:tableStyleId>
              </a:tblPr>
              <a:tblGrid>
                <a:gridCol w="3391861">
                  <a:extLst>
                    <a:ext uri="{9D8B030D-6E8A-4147-A177-3AD203B41FA5}">
                      <a16:colId xmlns:a16="http://schemas.microsoft.com/office/drawing/2014/main" val="3041419832"/>
                    </a:ext>
                  </a:extLst>
                </a:gridCol>
                <a:gridCol w="3391861">
                  <a:extLst>
                    <a:ext uri="{9D8B030D-6E8A-4147-A177-3AD203B41FA5}">
                      <a16:colId xmlns:a16="http://schemas.microsoft.com/office/drawing/2014/main" val="2919801"/>
                    </a:ext>
                  </a:extLst>
                </a:gridCol>
                <a:gridCol w="3625370">
                  <a:extLst>
                    <a:ext uri="{9D8B030D-6E8A-4147-A177-3AD203B41FA5}">
                      <a16:colId xmlns:a16="http://schemas.microsoft.com/office/drawing/2014/main" val="2429152638"/>
                    </a:ext>
                  </a:extLst>
                </a:gridCol>
              </a:tblGrid>
              <a:tr h="370840">
                <a:tc>
                  <a:txBody>
                    <a:bodyPr/>
                    <a:lstStyle/>
                    <a:p>
                      <a:pPr lvl="1"/>
                      <a:r>
                        <a:rPr lang="en-US" sz="1100" b="0" dirty="0" smtClean="0">
                          <a:solidFill>
                            <a:schemeClr val="tx1"/>
                          </a:solidFill>
                        </a:rPr>
                        <a:t>String </a:t>
                      </a:r>
                      <a:r>
                        <a:rPr lang="en-US" sz="1100" b="0" dirty="0" err="1" smtClean="0">
                          <a:solidFill>
                            <a:schemeClr val="tx1"/>
                          </a:solidFill>
                        </a:rPr>
                        <a:t>monthName</a:t>
                      </a:r>
                      <a:r>
                        <a:rPr lang="en-US" sz="1100" b="0" dirty="0" smtClean="0">
                          <a:solidFill>
                            <a:schemeClr val="tx1"/>
                          </a:solidFill>
                        </a:rPr>
                        <a:t> = switch (</a:t>
                      </a:r>
                      <a:r>
                        <a:rPr lang="en-US" sz="1100" b="0" dirty="0" err="1" smtClean="0">
                          <a:solidFill>
                            <a:schemeClr val="tx1"/>
                          </a:solidFill>
                        </a:rPr>
                        <a:t>monthNumber</a:t>
                      </a:r>
                      <a:r>
                        <a:rPr lang="en-US" sz="1100" b="0" dirty="0" smtClean="0">
                          <a:solidFill>
                            <a:schemeClr val="tx1"/>
                          </a:solidFill>
                        </a:rPr>
                        <a:t>) { </a:t>
                      </a:r>
                    </a:p>
                    <a:p>
                      <a:pPr lvl="2"/>
                      <a:r>
                        <a:rPr lang="en-US" sz="1100" b="0" dirty="0" smtClean="0">
                          <a:solidFill>
                            <a:schemeClr val="tx1"/>
                          </a:solidFill>
                        </a:rPr>
                        <a:t>case 1: yield "January"; </a:t>
                      </a:r>
                    </a:p>
                    <a:p>
                      <a:pPr lvl="2"/>
                      <a:r>
                        <a:rPr lang="en-US" sz="1100" b="0" dirty="0" smtClean="0">
                          <a:solidFill>
                            <a:schemeClr val="tx1"/>
                          </a:solidFill>
                        </a:rPr>
                        <a:t>case 2: yield "February"; // rest of cases default: yield "Unknown";</a:t>
                      </a:r>
                    </a:p>
                    <a:p>
                      <a:pPr lvl="1"/>
                      <a:r>
                        <a:rPr lang="en-US" sz="1100" b="0" dirty="0" smtClean="0">
                          <a:solidFill>
                            <a:schemeClr val="tx1"/>
                          </a:solidFill>
                        </a:rPr>
                        <a:t> }; </a:t>
                      </a:r>
                      <a:endParaRPr lang="en-US" sz="1100" b="0" dirty="0">
                        <a:solidFill>
                          <a:schemeClr val="tx1"/>
                        </a:solidFill>
                      </a:endParaRPr>
                    </a:p>
                  </a:txBody>
                  <a:tcPr>
                    <a:noFill/>
                  </a:tcPr>
                </a:tc>
                <a:tc>
                  <a:txBody>
                    <a:bodyPr/>
                    <a:lstStyle/>
                    <a:p>
                      <a:r>
                        <a:rPr lang="en-US" sz="1100" b="0" i="0" u="none" strike="noStrike" kern="1200" baseline="0" dirty="0" smtClean="0">
                          <a:solidFill>
                            <a:schemeClr val="tx1"/>
                          </a:solidFill>
                          <a:latin typeface="+mn-lt"/>
                          <a:ea typeface="+mn-ea"/>
                          <a:cs typeface="+mn-cs"/>
                        </a:rPr>
                        <a:t>String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a:t>
                      </a:r>
                    </a:p>
                    <a:p>
                      <a:r>
                        <a:rPr lang="en-US" sz="1100" b="0" i="0" u="none" strike="noStrike" kern="1200" baseline="0" dirty="0" smtClean="0">
                          <a:solidFill>
                            <a:schemeClr val="tx1"/>
                          </a:solidFill>
                          <a:latin typeface="+mn-lt"/>
                          <a:ea typeface="+mn-ea"/>
                          <a:cs typeface="+mn-cs"/>
                        </a:rPr>
                        <a:t>switch (</a:t>
                      </a:r>
                      <a:r>
                        <a:rPr lang="en-US" sz="1100" b="0" i="0" u="none" strike="noStrike" kern="1200" baseline="0" dirty="0" err="1" smtClean="0">
                          <a:solidFill>
                            <a:schemeClr val="tx1"/>
                          </a:solidFill>
                          <a:latin typeface="+mn-lt"/>
                          <a:ea typeface="+mn-ea"/>
                          <a:cs typeface="+mn-cs"/>
                        </a:rPr>
                        <a:t>monthNumber</a:t>
                      </a:r>
                      <a:r>
                        <a:rPr lang="en-US" sz="1100" b="0" i="0" u="none" strike="noStrike" kern="1200" baseline="0" dirty="0" smtClean="0">
                          <a:solidFill>
                            <a:schemeClr val="tx1"/>
                          </a:solidFill>
                          <a:latin typeface="+mn-lt"/>
                          <a:ea typeface="+mn-ea"/>
                          <a:cs typeface="+mn-cs"/>
                        </a:rPr>
                        <a:t>) { </a:t>
                      </a:r>
                    </a:p>
                    <a:p>
                      <a:r>
                        <a:rPr lang="en-US" sz="1100" b="0" i="0" u="none" strike="noStrike" kern="1200" baseline="0" dirty="0" smtClean="0">
                          <a:solidFill>
                            <a:schemeClr val="tx1"/>
                          </a:solidFill>
                          <a:latin typeface="+mn-lt"/>
                          <a:ea typeface="+mn-ea"/>
                          <a:cs typeface="+mn-cs"/>
                        </a:rPr>
                        <a:t>case 1 -&gt;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 "January"; </a:t>
                      </a:r>
                    </a:p>
                    <a:p>
                      <a:r>
                        <a:rPr lang="en-US" sz="1100" b="0" i="0" u="none" strike="noStrike" kern="1200" baseline="0" dirty="0" smtClean="0">
                          <a:solidFill>
                            <a:schemeClr val="tx1"/>
                          </a:solidFill>
                          <a:latin typeface="+mn-lt"/>
                          <a:ea typeface="+mn-ea"/>
                          <a:cs typeface="+mn-cs"/>
                        </a:rPr>
                        <a:t>case 2 -&gt;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 "February"; </a:t>
                      </a:r>
                    </a:p>
                    <a:p>
                      <a:r>
                        <a:rPr lang="en-US" sz="1100" b="0" i="0" u="none" strike="noStrike" kern="1200" baseline="0" dirty="0" smtClean="0">
                          <a:solidFill>
                            <a:schemeClr val="tx1"/>
                          </a:solidFill>
                          <a:latin typeface="+mn-lt"/>
                          <a:ea typeface="+mn-ea"/>
                          <a:cs typeface="+mn-cs"/>
                        </a:rPr>
                        <a:t>} </a:t>
                      </a:r>
                      <a:endParaRPr lang="en-US" sz="1100" b="0" dirty="0" smtClean="0">
                        <a:solidFill>
                          <a:schemeClr val="tx1"/>
                        </a:solidFill>
                      </a:endParaRPr>
                    </a:p>
                    <a:p>
                      <a:pPr algn="l"/>
                      <a:endParaRPr lang="en-US" sz="1100" dirty="0">
                        <a:solidFill>
                          <a:srgbClr val="0070C0"/>
                        </a:solidFill>
                      </a:endParaRPr>
                    </a:p>
                  </a:txBody>
                  <a:tcPr>
                    <a:noFill/>
                  </a:tcPr>
                </a:tc>
                <a:tc>
                  <a:txBody>
                    <a:bodyPr/>
                    <a:lstStyle/>
                    <a:p>
                      <a:r>
                        <a:rPr lang="en-US" sz="1100" b="0" i="0" u="none" strike="noStrike" kern="1200" baseline="0" dirty="0" smtClean="0">
                          <a:solidFill>
                            <a:schemeClr val="tx1"/>
                          </a:solidFill>
                          <a:latin typeface="+mn-lt"/>
                          <a:ea typeface="+mn-ea"/>
                          <a:cs typeface="+mn-cs"/>
                        </a:rPr>
                        <a:t>String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a:t>
                      </a:r>
                    </a:p>
                    <a:p>
                      <a:r>
                        <a:rPr lang="en-US" sz="1100" b="0" i="0" u="none" strike="noStrike" kern="1200" baseline="0" dirty="0" smtClean="0">
                          <a:solidFill>
                            <a:schemeClr val="tx1"/>
                          </a:solidFill>
                          <a:latin typeface="+mn-lt"/>
                          <a:ea typeface="+mn-ea"/>
                          <a:cs typeface="+mn-cs"/>
                        </a:rPr>
                        <a:t>switch (</a:t>
                      </a:r>
                      <a:r>
                        <a:rPr lang="en-US" sz="1100" b="0" i="0" u="none" strike="noStrike" kern="1200" baseline="0" dirty="0" err="1" smtClean="0">
                          <a:solidFill>
                            <a:schemeClr val="tx1"/>
                          </a:solidFill>
                          <a:latin typeface="+mn-lt"/>
                          <a:ea typeface="+mn-ea"/>
                          <a:cs typeface="+mn-cs"/>
                        </a:rPr>
                        <a:t>monthNumber</a:t>
                      </a:r>
                      <a:r>
                        <a:rPr lang="en-US" sz="1100" b="0" i="0" u="none" strike="noStrike" kern="1200" baseline="0" dirty="0" smtClean="0">
                          <a:solidFill>
                            <a:schemeClr val="tx1"/>
                          </a:solidFill>
                          <a:latin typeface="+mn-lt"/>
                          <a:ea typeface="+mn-ea"/>
                          <a:cs typeface="+mn-cs"/>
                        </a:rPr>
                        <a:t>) { </a:t>
                      </a:r>
                    </a:p>
                    <a:p>
                      <a:r>
                        <a:rPr lang="en-US" sz="1100" b="0" i="0" u="none" strike="noStrike" kern="1200" baseline="0" dirty="0" smtClean="0">
                          <a:solidFill>
                            <a:schemeClr val="tx1"/>
                          </a:solidFill>
                          <a:latin typeface="+mn-lt"/>
                          <a:ea typeface="+mn-ea"/>
                          <a:cs typeface="+mn-cs"/>
                        </a:rPr>
                        <a:t>case 1 -&gt;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 "January"; </a:t>
                      </a:r>
                    </a:p>
                    <a:p>
                      <a:r>
                        <a:rPr lang="en-US" sz="1100" b="0" i="0" u="none" strike="noStrike" kern="1200" baseline="0" dirty="0" smtClean="0">
                          <a:solidFill>
                            <a:schemeClr val="tx1"/>
                          </a:solidFill>
                          <a:latin typeface="+mn-lt"/>
                          <a:ea typeface="+mn-ea"/>
                          <a:cs typeface="+mn-cs"/>
                        </a:rPr>
                        <a:t>case 2 -&gt;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 "February"; </a:t>
                      </a:r>
                    </a:p>
                    <a:p>
                      <a:r>
                        <a:rPr lang="en-US" sz="1100" b="0" i="0" u="none" strike="noStrike" kern="1200" baseline="0" dirty="0" smtClean="0">
                          <a:solidFill>
                            <a:schemeClr val="tx1"/>
                          </a:solidFill>
                          <a:latin typeface="+mn-lt"/>
                          <a:ea typeface="+mn-ea"/>
                          <a:cs typeface="+mn-cs"/>
                        </a:rPr>
                        <a:t>case 3: </a:t>
                      </a:r>
                      <a:r>
                        <a:rPr lang="en-US" sz="1100" b="0" i="0" u="none" strike="noStrike" kern="1200" baseline="0" dirty="0" err="1" smtClean="0">
                          <a:solidFill>
                            <a:schemeClr val="tx1"/>
                          </a:solidFill>
                          <a:latin typeface="+mn-lt"/>
                          <a:ea typeface="+mn-ea"/>
                          <a:cs typeface="+mn-cs"/>
                        </a:rPr>
                        <a:t>monthName</a:t>
                      </a:r>
                      <a:r>
                        <a:rPr lang="en-US" sz="1100" b="0" i="0" u="none" strike="noStrike" kern="1200" baseline="0" dirty="0" smtClean="0">
                          <a:solidFill>
                            <a:schemeClr val="tx1"/>
                          </a:solidFill>
                          <a:latin typeface="+mn-lt"/>
                          <a:ea typeface="+mn-ea"/>
                          <a:cs typeface="+mn-cs"/>
                        </a:rPr>
                        <a:t> = "March";  //ERR</a:t>
                      </a:r>
                    </a:p>
                    <a:p>
                      <a:r>
                        <a:rPr lang="en-US" sz="1100" b="0" i="0" u="none" strike="noStrike" kern="1200" baseline="0" dirty="0" smtClean="0">
                          <a:solidFill>
                            <a:schemeClr val="tx1"/>
                          </a:solidFill>
                          <a:latin typeface="+mn-lt"/>
                          <a:ea typeface="+mn-ea"/>
                          <a:cs typeface="+mn-cs"/>
                        </a:rPr>
                        <a:t>} </a:t>
                      </a:r>
                      <a:endParaRPr lang="en-US" sz="1100" dirty="0">
                        <a:solidFill>
                          <a:srgbClr val="0070C0"/>
                        </a:solidFill>
                      </a:endParaRPr>
                    </a:p>
                  </a:txBody>
                  <a:tcPr>
                    <a:noFill/>
                  </a:tcPr>
                </a:tc>
                <a:extLst>
                  <a:ext uri="{0D108BD9-81ED-4DB2-BD59-A6C34878D82A}">
                    <a16:rowId xmlns:a16="http://schemas.microsoft.com/office/drawing/2014/main" val="744777267"/>
                  </a:ext>
                </a:extLst>
              </a:tr>
            </a:tbl>
          </a:graphicData>
        </a:graphic>
      </p:graphicFrame>
    </p:spTree>
    <p:extLst>
      <p:ext uri="{BB962C8B-B14F-4D97-AF65-F5344CB8AC3E}">
        <p14:creationId xmlns:p14="http://schemas.microsoft.com/office/powerpoint/2010/main" val="695996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14 </a:t>
            </a:r>
            <a:endParaRPr lang="en-US" sz="3600" dirty="0"/>
          </a:p>
        </p:txBody>
      </p:sp>
      <p:sp>
        <p:nvSpPr>
          <p:cNvPr id="55" name="Rectangle 54"/>
          <p:cNvSpPr/>
          <p:nvPr/>
        </p:nvSpPr>
        <p:spPr>
          <a:xfrm>
            <a:off x="337131" y="1673412"/>
            <a:ext cx="10378784" cy="553998"/>
          </a:xfrm>
          <a:prstGeom prst="rect">
            <a:avLst/>
          </a:prstGeom>
        </p:spPr>
        <p:txBody>
          <a:bodyPr wrap="square">
            <a:spAutoFit/>
          </a:bodyPr>
          <a:lstStyle/>
          <a:p>
            <a:pPr marL="285750" indent="-285750">
              <a:buFont typeface="Wingdings" panose="05000000000000000000" pitchFamily="2" charset="2"/>
              <a:buChar char="§"/>
            </a:pPr>
            <a:r>
              <a:rPr lang="en-US" b="1" dirty="0" smtClean="0"/>
              <a:t>Pattern Matching  </a:t>
            </a:r>
            <a:r>
              <a:rPr lang="en-US" dirty="0" smtClean="0"/>
              <a:t>  </a:t>
            </a:r>
          </a:p>
          <a:p>
            <a:pPr marL="285750" indent="-285750">
              <a:buFontTx/>
              <a:buChar char="-"/>
            </a:pPr>
            <a:endParaRPr lang="en-US" sz="1200" dirty="0"/>
          </a:p>
        </p:txBody>
      </p:sp>
      <p:sp>
        <p:nvSpPr>
          <p:cNvPr id="56" name="TextBox 55"/>
          <p:cNvSpPr txBox="1"/>
          <p:nvPr/>
        </p:nvSpPr>
        <p:spPr>
          <a:xfrm>
            <a:off x="403516" y="1140876"/>
            <a:ext cx="11137900" cy="369332"/>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Preview Feature – Experimental  (like incubator modules), Opt:  </a:t>
            </a:r>
            <a:r>
              <a:rPr lang="en-US" b="1" dirty="0"/>
              <a:t>--enable-preview --release 14 </a:t>
            </a:r>
            <a:r>
              <a:rPr lang="en-US" altLang="en-US" b="1" dirty="0" smtClean="0">
                <a:solidFill>
                  <a:srgbClr val="395DA1"/>
                </a:solidFill>
                <a:latin typeface="Consolas" panose="020B0609020204030204" pitchFamily="49" charset="0"/>
              </a:rPr>
              <a:t> </a:t>
            </a:r>
            <a:endParaRPr lang="en-US" b="1" dirty="0" smtClean="0"/>
          </a:p>
        </p:txBody>
      </p:sp>
      <p:sp>
        <p:nvSpPr>
          <p:cNvPr id="51" name="Rectangle 50"/>
          <p:cNvSpPr/>
          <p:nvPr/>
        </p:nvSpPr>
        <p:spPr>
          <a:xfrm>
            <a:off x="403516" y="3528020"/>
            <a:ext cx="10378784" cy="1200329"/>
          </a:xfrm>
          <a:prstGeom prst="rect">
            <a:avLst/>
          </a:prstGeom>
        </p:spPr>
        <p:txBody>
          <a:bodyPr wrap="square">
            <a:spAutoFit/>
          </a:bodyPr>
          <a:lstStyle/>
          <a:p>
            <a:pPr marL="285750" indent="-285750">
              <a:buFont typeface="Wingdings" panose="05000000000000000000" pitchFamily="2" charset="2"/>
              <a:buChar char="§"/>
            </a:pPr>
            <a:r>
              <a:rPr lang="en-US" b="1" dirty="0" smtClean="0"/>
              <a:t>Text Blocks (multiline ) </a:t>
            </a:r>
            <a:r>
              <a:rPr lang="en-US" dirty="0" smtClean="0"/>
              <a:t>– Second Preview feature since Java 13</a:t>
            </a:r>
          </a:p>
          <a:p>
            <a:r>
              <a:rPr lang="en-US" dirty="0"/>
              <a:t>added two more new escape sequences</a:t>
            </a:r>
            <a:r>
              <a:rPr lang="en-US" dirty="0" smtClean="0"/>
              <a:t>: </a:t>
            </a:r>
          </a:p>
          <a:p>
            <a:r>
              <a:rPr lang="en-US" dirty="0"/>
              <a:t> </a:t>
            </a:r>
            <a:r>
              <a:rPr lang="en-US" dirty="0" smtClean="0"/>
              <a:t>1)  \&lt;</a:t>
            </a:r>
            <a:r>
              <a:rPr lang="en-US" dirty="0"/>
              <a:t>end-of-line&gt; suppresses the line termination. </a:t>
            </a:r>
            <a:r>
              <a:rPr lang="en-US" dirty="0" smtClean="0"/>
              <a:t> 2) \</a:t>
            </a:r>
            <a:r>
              <a:rPr lang="en-US" dirty="0"/>
              <a:t>s is translated into a single space. </a:t>
            </a:r>
          </a:p>
          <a:p>
            <a:r>
              <a:rPr lang="en-US" dirty="0" smtClean="0"/>
              <a:t> </a:t>
            </a:r>
            <a:endParaRPr lang="en-US" sz="1200" dirty="0"/>
          </a:p>
        </p:txBody>
      </p:sp>
      <p:sp>
        <p:nvSpPr>
          <p:cNvPr id="52" name="Rectangle 51"/>
          <p:cNvSpPr/>
          <p:nvPr/>
        </p:nvSpPr>
        <p:spPr>
          <a:xfrm>
            <a:off x="279981" y="4757965"/>
            <a:ext cx="11384970" cy="369332"/>
          </a:xfrm>
          <a:prstGeom prst="rect">
            <a:avLst/>
          </a:prstGeom>
        </p:spPr>
        <p:txBody>
          <a:bodyPr wrap="square">
            <a:spAutoFit/>
          </a:bodyPr>
          <a:lstStyle/>
          <a:p>
            <a:pPr marL="285750" indent="-285750">
              <a:buFont typeface="Wingdings" panose="05000000000000000000" pitchFamily="2" charset="2"/>
              <a:buChar char="§"/>
            </a:pPr>
            <a:r>
              <a:rPr lang="en-US" b="1" dirty="0" smtClean="0"/>
              <a:t>Packaging Tools  - </a:t>
            </a:r>
            <a:r>
              <a:rPr lang="en-US" dirty="0" smtClean="0"/>
              <a:t>create </a:t>
            </a:r>
            <a:r>
              <a:rPr lang="en-US" dirty="0"/>
              <a:t>platform-specific </a:t>
            </a:r>
            <a:r>
              <a:rPr lang="en-US" dirty="0" smtClean="0"/>
              <a:t>installers/packages. Win (MSI/EXE), </a:t>
            </a:r>
            <a:r>
              <a:rPr lang="en-US" dirty="0" err="1" smtClean="0"/>
              <a:t>MacOS</a:t>
            </a:r>
            <a:r>
              <a:rPr lang="en-US" dirty="0" smtClean="0"/>
              <a:t> (PKG/DMG), Linux (DEB/PRM)</a:t>
            </a:r>
            <a:endParaRPr lang="en-US" sz="1200" dirty="0"/>
          </a:p>
        </p:txBody>
      </p:sp>
      <p:sp>
        <p:nvSpPr>
          <p:cNvPr id="57" name="Rectangle 56"/>
          <p:cNvSpPr/>
          <p:nvPr/>
        </p:nvSpPr>
        <p:spPr>
          <a:xfrm>
            <a:off x="279981" y="5659833"/>
            <a:ext cx="11384970" cy="923330"/>
          </a:xfrm>
          <a:prstGeom prst="rect">
            <a:avLst/>
          </a:prstGeom>
        </p:spPr>
        <p:txBody>
          <a:bodyPr wrap="square">
            <a:spAutoFit/>
          </a:bodyPr>
          <a:lstStyle/>
          <a:p>
            <a:pPr marL="285750" indent="-285750">
              <a:buFont typeface="Wingdings" panose="05000000000000000000" pitchFamily="2" charset="2"/>
              <a:buChar char="§"/>
            </a:pPr>
            <a:r>
              <a:rPr lang="en-US" b="1" dirty="0" smtClean="0">
                <a:hlinkClick r:id="rId3"/>
              </a:rPr>
              <a:t>Records</a:t>
            </a:r>
            <a:r>
              <a:rPr lang="en-US" b="1" u="sng" dirty="0" smtClean="0"/>
              <a:t>  </a:t>
            </a:r>
          </a:p>
          <a:p>
            <a:pPr marL="285750" indent="-285750">
              <a:buFontTx/>
              <a:buChar char="-"/>
            </a:pPr>
            <a:r>
              <a:rPr lang="en-US" dirty="0"/>
              <a:t>A </a:t>
            </a:r>
            <a:r>
              <a:rPr lang="en-US" i="1" dirty="0">
                <a:hlinkClick r:id="rId4"/>
              </a:rPr>
              <a:t>record</a:t>
            </a:r>
            <a:r>
              <a:rPr lang="en-US" i="1" dirty="0"/>
              <a:t> class</a:t>
            </a:r>
            <a:r>
              <a:rPr lang="en-US" dirty="0"/>
              <a:t> is a shallowly immutable, transparent carrier for a fixed set of values, called the </a:t>
            </a:r>
            <a:r>
              <a:rPr lang="en-US" i="1" dirty="0"/>
              <a:t>record components</a:t>
            </a:r>
            <a:r>
              <a:rPr lang="en-US" dirty="0"/>
              <a:t>. </a:t>
            </a:r>
            <a:r>
              <a:rPr lang="en-US" dirty="0" smtClean="0"/>
              <a:t> </a:t>
            </a:r>
          </a:p>
          <a:p>
            <a:pPr marL="285750" indent="-285750">
              <a:buFontTx/>
              <a:buChar char="-"/>
            </a:pPr>
            <a:r>
              <a:rPr lang="en-US" dirty="0"/>
              <a:t>Components, </a:t>
            </a:r>
            <a:r>
              <a:rPr lang="en-US" dirty="0" smtClean="0"/>
              <a:t>constructor, equals/</a:t>
            </a:r>
            <a:r>
              <a:rPr lang="en-US" dirty="0" err="1" smtClean="0"/>
              <a:t>hashCode</a:t>
            </a:r>
            <a:r>
              <a:rPr lang="en-US" dirty="0" smtClean="0"/>
              <a:t>/</a:t>
            </a:r>
            <a:r>
              <a:rPr lang="en-US" dirty="0" err="1" smtClean="0"/>
              <a:t>toString</a:t>
            </a:r>
            <a:r>
              <a:rPr lang="en-US" dirty="0" smtClean="0"/>
              <a:t>, </a:t>
            </a:r>
            <a:r>
              <a:rPr lang="en-US" dirty="0" err="1" smtClean="0"/>
              <a:t>accessors</a:t>
            </a:r>
            <a:r>
              <a:rPr lang="en-US" dirty="0" smtClean="0"/>
              <a:t> without </a:t>
            </a:r>
            <a:r>
              <a:rPr lang="en-US" dirty="0" err="1" smtClean="0"/>
              <a:t>getX</a:t>
            </a:r>
            <a:r>
              <a:rPr lang="en-US" dirty="0" smtClean="0"/>
              <a:t>(way but just via name() )</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443362721"/>
              </p:ext>
            </p:extLst>
          </p:nvPr>
        </p:nvGraphicFramePr>
        <p:xfrm>
          <a:off x="1610016" y="2144812"/>
          <a:ext cx="9591384" cy="1188720"/>
        </p:xfrm>
        <a:graphic>
          <a:graphicData uri="http://schemas.openxmlformats.org/drawingml/2006/table">
            <a:tbl>
              <a:tblPr firstRow="1" bandRow="1">
                <a:tableStyleId>{5C22544A-7EE6-4342-B048-85BDC9FD1C3A}</a:tableStyleId>
              </a:tblPr>
              <a:tblGrid>
                <a:gridCol w="3197128">
                  <a:extLst>
                    <a:ext uri="{9D8B030D-6E8A-4147-A177-3AD203B41FA5}">
                      <a16:colId xmlns:a16="http://schemas.microsoft.com/office/drawing/2014/main" val="3041419832"/>
                    </a:ext>
                  </a:extLst>
                </a:gridCol>
                <a:gridCol w="3197128">
                  <a:extLst>
                    <a:ext uri="{9D8B030D-6E8A-4147-A177-3AD203B41FA5}">
                      <a16:colId xmlns:a16="http://schemas.microsoft.com/office/drawing/2014/main" val="2919801"/>
                    </a:ext>
                  </a:extLst>
                </a:gridCol>
                <a:gridCol w="3197128">
                  <a:extLst>
                    <a:ext uri="{9D8B030D-6E8A-4147-A177-3AD203B41FA5}">
                      <a16:colId xmlns:a16="http://schemas.microsoft.com/office/drawing/2014/main" val="2429152638"/>
                    </a:ext>
                  </a:extLst>
                </a:gridCol>
              </a:tblGrid>
              <a:tr h="370840">
                <a:tc>
                  <a:txBody>
                    <a:bodyPr/>
                    <a:lstStyle/>
                    <a:p>
                      <a:pPr lvl="1" algn="l"/>
                      <a:r>
                        <a:rPr lang="en-US" sz="1200" b="0" i="0" u="none" strike="noStrike" kern="1200" baseline="0" dirty="0" smtClean="0">
                          <a:solidFill>
                            <a:srgbClr val="0070C0"/>
                          </a:solidFill>
                          <a:latin typeface="+mn-lt"/>
                          <a:ea typeface="+mn-ea"/>
                          <a:cs typeface="+mn-cs"/>
                        </a:rPr>
                        <a:t>if (object </a:t>
                      </a:r>
                      <a:r>
                        <a:rPr lang="en-US" sz="1200" b="0" i="0" u="none" strike="noStrike" kern="1200" baseline="0" dirty="0" err="1" smtClean="0">
                          <a:solidFill>
                            <a:srgbClr val="0070C0"/>
                          </a:solidFill>
                          <a:latin typeface="+mn-lt"/>
                          <a:ea typeface="+mn-ea"/>
                          <a:cs typeface="+mn-cs"/>
                        </a:rPr>
                        <a:t>instanceof</a:t>
                      </a:r>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 </a:t>
                      </a:r>
                    </a:p>
                    <a:p>
                      <a:pPr lvl="1" algn="l"/>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object; </a:t>
                      </a:r>
                    </a:p>
                    <a:p>
                      <a:pPr lvl="1" algn="l"/>
                      <a:r>
                        <a:rPr lang="en-US" sz="1200" b="0" i="0" u="none" strike="noStrike" kern="1200" baseline="0" dirty="0" smtClean="0">
                          <a:solidFill>
                            <a:srgbClr val="0070C0"/>
                          </a:solidFill>
                          <a:latin typeface="+mn-lt"/>
                          <a:ea typeface="+mn-ea"/>
                          <a:cs typeface="+mn-cs"/>
                        </a:rPr>
                        <a:t>   return </a:t>
                      </a:r>
                      <a:r>
                        <a:rPr lang="en-US" sz="1200" b="0" i="0" u="none" strike="noStrike" kern="1200" baseline="0" dirty="0" err="1" smtClean="0">
                          <a:solidFill>
                            <a:srgbClr val="0070C0"/>
                          </a:solidFill>
                          <a:latin typeface="+mn-lt"/>
                          <a:ea typeface="+mn-ea"/>
                          <a:cs typeface="+mn-cs"/>
                        </a:rPr>
                        <a:t>b.precision</a:t>
                      </a:r>
                      <a:r>
                        <a:rPr lang="en-US" sz="1200" b="0" i="0" u="none" strike="noStrike" kern="1200" baseline="0" dirty="0" smtClean="0">
                          <a:solidFill>
                            <a:srgbClr val="0070C0"/>
                          </a:solidFill>
                          <a:latin typeface="+mn-lt"/>
                          <a:ea typeface="+mn-ea"/>
                          <a:cs typeface="+mn-cs"/>
                        </a:rPr>
                        <a:t>(); </a:t>
                      </a:r>
                    </a:p>
                    <a:p>
                      <a:pPr lvl="1" algn="l"/>
                      <a:r>
                        <a:rPr lang="en-US" sz="1200" b="0" i="0" u="none" strike="noStrike" kern="1200" baseline="0" dirty="0" smtClean="0">
                          <a:solidFill>
                            <a:srgbClr val="0070C0"/>
                          </a:solidFill>
                          <a:latin typeface="+mn-lt"/>
                          <a:ea typeface="+mn-ea"/>
                          <a:cs typeface="+mn-cs"/>
                        </a:rPr>
                        <a:t>} </a:t>
                      </a:r>
                      <a:endParaRPr lang="en-US" sz="1200" dirty="0">
                        <a:solidFill>
                          <a:srgbClr val="0070C0"/>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if (object </a:t>
                      </a:r>
                      <a:r>
                        <a:rPr lang="en-US" sz="1200" b="0" i="0" u="none" strike="noStrike" kern="1200" baseline="0" dirty="0" err="1" smtClean="0">
                          <a:solidFill>
                            <a:srgbClr val="0070C0"/>
                          </a:solidFill>
                          <a:latin typeface="+mn-lt"/>
                          <a:ea typeface="+mn-ea"/>
                          <a:cs typeface="+mn-cs"/>
                        </a:rPr>
                        <a:t>instanceof</a:t>
                      </a:r>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 return </a:t>
                      </a:r>
                      <a:r>
                        <a:rPr lang="en-US" sz="1200" b="0" i="0" u="none" strike="noStrike" kern="1200" baseline="0" dirty="0" err="1" smtClean="0">
                          <a:solidFill>
                            <a:srgbClr val="0070C0"/>
                          </a:solidFill>
                          <a:latin typeface="+mn-lt"/>
                          <a:ea typeface="+mn-ea"/>
                          <a:cs typeface="+mn-cs"/>
                        </a:rPr>
                        <a:t>b.precision</a:t>
                      </a:r>
                      <a:r>
                        <a:rPr lang="en-US" sz="1200" b="0" i="0" u="none" strike="noStrike" kern="1200" baseline="0" dirty="0" smtClean="0">
                          <a:solidFill>
                            <a:srgbClr val="0070C0"/>
                          </a:solidFill>
                          <a:latin typeface="+mn-lt"/>
                          <a:ea typeface="+mn-ea"/>
                          <a:cs typeface="+mn-cs"/>
                        </a:rPr>
                        <a:t>(); } </a:t>
                      </a:r>
                      <a:endParaRPr lang="en-US" sz="1200" b="0" dirty="0" smtClean="0">
                        <a:solidFill>
                          <a:srgbClr val="0070C0"/>
                        </a:solidFill>
                      </a:endParaRPr>
                    </a:p>
                    <a:p>
                      <a:pPr algn="l"/>
                      <a:endParaRPr lang="en-US" sz="1200" dirty="0">
                        <a:solidFill>
                          <a:srgbClr val="0070C0"/>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err="1" smtClean="0">
                          <a:solidFill>
                            <a:srgbClr val="0070C0"/>
                          </a:solidFill>
                          <a:latin typeface="+mn-lt"/>
                          <a:ea typeface="+mn-ea"/>
                          <a:cs typeface="+mn-cs"/>
                        </a:rPr>
                        <a:t>int</a:t>
                      </a:r>
                      <a:r>
                        <a:rPr lang="en-US" sz="1200" b="0" i="0" u="none" strike="noStrike" kern="1200" baseline="0" dirty="0" smtClean="0">
                          <a:solidFill>
                            <a:srgbClr val="0070C0"/>
                          </a:solidFill>
                          <a:latin typeface="+mn-lt"/>
                          <a:ea typeface="+mn-ea"/>
                          <a:cs typeface="+mn-cs"/>
                        </a:rPr>
                        <a:t> value = switch (object)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-&gt; </a:t>
                      </a:r>
                      <a:r>
                        <a:rPr lang="en-US" sz="1200" b="0" i="0" u="none" strike="noStrike" kern="1200" baseline="0" dirty="0" err="1" smtClean="0">
                          <a:solidFill>
                            <a:srgbClr val="0070C0"/>
                          </a:solidFill>
                          <a:latin typeface="+mn-lt"/>
                          <a:ea typeface="+mn-ea"/>
                          <a:cs typeface="+mn-cs"/>
                        </a:rPr>
                        <a:t>b.intValue</a:t>
                      </a:r>
                      <a:r>
                        <a:rPr lang="en-US" sz="1200" b="0" i="0" u="none" strike="noStrike" kern="1200" baseline="0" dirty="0" smtClean="0">
                          <a:solidFill>
                            <a:srgbClr val="0070C0"/>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String s -&gt; </a:t>
                      </a:r>
                      <a:r>
                        <a:rPr lang="en-US" sz="1200" b="0" i="0" u="none" strike="noStrike" kern="1200" baseline="0" dirty="0" err="1" smtClean="0">
                          <a:solidFill>
                            <a:srgbClr val="0070C0"/>
                          </a:solidFill>
                          <a:latin typeface="+mn-lt"/>
                          <a:ea typeface="+mn-ea"/>
                          <a:cs typeface="+mn-cs"/>
                        </a:rPr>
                        <a:t>Integer.parseInt</a:t>
                      </a:r>
                      <a:r>
                        <a:rPr lang="en-US" sz="1200" b="0" i="0" u="none" strike="noStrike" kern="1200" baseline="0" dirty="0" smtClean="0">
                          <a:solidFill>
                            <a:srgbClr val="0070C0"/>
                          </a:solidFill>
                          <a:latin typeface="+mn-lt"/>
                          <a:ea typeface="+mn-ea"/>
                          <a:cs typeface="+mn-cs"/>
                        </a:rPr>
                        <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Integer </a:t>
                      </a:r>
                      <a:r>
                        <a:rPr lang="en-US" sz="1200" b="0" i="0" u="none" strike="noStrike" kern="1200" baseline="0" dirty="0" err="1" smtClean="0">
                          <a:solidFill>
                            <a:srgbClr val="0070C0"/>
                          </a:solidFill>
                          <a:latin typeface="+mn-lt"/>
                          <a:ea typeface="+mn-ea"/>
                          <a:cs typeface="+mn-cs"/>
                        </a:rPr>
                        <a:t>i</a:t>
                      </a:r>
                      <a:r>
                        <a:rPr lang="en-US" sz="1200" b="0" i="0" u="none" strike="noStrike" kern="1200" baseline="0" dirty="0" smtClean="0">
                          <a:solidFill>
                            <a:srgbClr val="0070C0"/>
                          </a:solidFill>
                          <a:latin typeface="+mn-lt"/>
                          <a:ea typeface="+mn-ea"/>
                          <a:cs typeface="+mn-cs"/>
                        </a:rPr>
                        <a:t> -&gt; </a:t>
                      </a:r>
                      <a:r>
                        <a:rPr lang="en-US" sz="1200" b="0" i="0" u="none" strike="noStrike" kern="1200" baseline="0" dirty="0" err="1" smtClean="0">
                          <a:solidFill>
                            <a:srgbClr val="0070C0"/>
                          </a:solidFill>
                          <a:latin typeface="+mn-lt"/>
                          <a:ea typeface="+mn-ea"/>
                          <a:cs typeface="+mn-cs"/>
                        </a:rPr>
                        <a:t>i</a:t>
                      </a:r>
                      <a:r>
                        <a:rPr lang="en-US" sz="1200" b="0" i="0" u="none" strike="noStrike" kern="1200" baseline="0" dirty="0" smtClean="0">
                          <a:solidFill>
                            <a:srgbClr val="0070C0"/>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a:t>
                      </a:r>
                    </a:p>
                    <a:p>
                      <a:pPr algn="l"/>
                      <a:endParaRPr lang="en-US" sz="1200" dirty="0">
                        <a:solidFill>
                          <a:srgbClr val="0070C0"/>
                        </a:solidFill>
                      </a:endParaRPr>
                    </a:p>
                  </a:txBody>
                  <a:tcPr>
                    <a:noFill/>
                  </a:tcPr>
                </a:tc>
                <a:extLst>
                  <a:ext uri="{0D108BD9-81ED-4DB2-BD59-A6C34878D82A}">
                    <a16:rowId xmlns:a16="http://schemas.microsoft.com/office/drawing/2014/main" val="744777267"/>
                  </a:ext>
                </a:extLst>
              </a:tr>
            </a:tbl>
          </a:graphicData>
        </a:graphic>
      </p:graphicFrame>
      <p:sp>
        <p:nvSpPr>
          <p:cNvPr id="16" name="Rectangle 15"/>
          <p:cNvSpPr/>
          <p:nvPr/>
        </p:nvSpPr>
        <p:spPr>
          <a:xfrm>
            <a:off x="1368716" y="5178526"/>
            <a:ext cx="9832684" cy="523220"/>
          </a:xfrm>
          <a:prstGeom prst="rect">
            <a:avLst/>
          </a:prstGeom>
        </p:spPr>
        <p:txBody>
          <a:bodyPr wrap="square">
            <a:spAutoFit/>
          </a:bodyPr>
          <a:lstStyle/>
          <a:p>
            <a:r>
              <a:rPr lang="en-US" sz="1400" b="1" dirty="0" err="1">
                <a:solidFill>
                  <a:srgbClr val="0070C0"/>
                </a:solidFill>
              </a:rPr>
              <a:t>jpackage</a:t>
            </a:r>
            <a:r>
              <a:rPr lang="en-US" sz="1400" dirty="0">
                <a:solidFill>
                  <a:srgbClr val="0070C0"/>
                </a:solidFill>
              </a:rPr>
              <a:t> --input hello --name hello  --main-jar hello.jar  --main-class </a:t>
            </a:r>
            <a:r>
              <a:rPr lang="en-US" sz="1400" dirty="0" err="1">
                <a:solidFill>
                  <a:srgbClr val="0070C0"/>
                </a:solidFill>
              </a:rPr>
              <a:t>pkg.Hello</a:t>
            </a:r>
            <a:r>
              <a:rPr lang="en-US" sz="1400" dirty="0">
                <a:solidFill>
                  <a:srgbClr val="0070C0"/>
                </a:solidFill>
              </a:rPr>
              <a:t>  --type </a:t>
            </a:r>
            <a:r>
              <a:rPr lang="en-US" sz="1400" dirty="0" err="1" smtClean="0">
                <a:solidFill>
                  <a:srgbClr val="0070C0"/>
                </a:solidFill>
              </a:rPr>
              <a:t>dmg</a:t>
            </a:r>
            <a:endParaRPr lang="en-US" sz="1400" dirty="0" smtClean="0">
              <a:solidFill>
                <a:srgbClr val="0070C0"/>
              </a:solidFill>
            </a:endParaRPr>
          </a:p>
          <a:p>
            <a:r>
              <a:rPr lang="en-US" sz="1400" dirty="0">
                <a:solidFill>
                  <a:srgbClr val="0070C0"/>
                </a:solidFill>
              </a:rPr>
              <a:t>//https://</a:t>
            </a:r>
            <a:r>
              <a:rPr lang="en-US" sz="1400" dirty="0" smtClean="0">
                <a:solidFill>
                  <a:srgbClr val="0070C0"/>
                </a:solidFill>
              </a:rPr>
              <a:t>github.com/wixtoolset/wix3/releases/tag/wix3112rtm – wix311.exe  </a:t>
            </a:r>
            <a:endParaRPr lang="en-US" sz="1400" dirty="0">
              <a:solidFill>
                <a:srgbClr val="0070C0"/>
              </a:solidFill>
            </a:endParaRPr>
          </a:p>
        </p:txBody>
      </p:sp>
    </p:spTree>
    <p:extLst>
      <p:ext uri="{BB962C8B-B14F-4D97-AF65-F5344CB8AC3E}">
        <p14:creationId xmlns:p14="http://schemas.microsoft.com/office/powerpoint/2010/main" val="35182697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225"/>
            <a:ext cx="10888980" cy="1325563"/>
          </a:xfrm>
        </p:spPr>
        <p:txBody>
          <a:bodyPr>
            <a:normAutofit/>
          </a:bodyPr>
          <a:lstStyle/>
          <a:p>
            <a:r>
              <a:rPr lang="en-US" sz="3600" dirty="0" smtClean="0">
                <a:hlinkClick r:id="rId2"/>
              </a:rPr>
              <a:t>New Features in JAVA </a:t>
            </a:r>
            <a:r>
              <a:rPr lang="en-US" sz="3600" dirty="0">
                <a:hlinkClick r:id="rId2"/>
              </a:rPr>
              <a:t>8</a:t>
            </a:r>
            <a:r>
              <a:rPr lang="en-US" sz="3600" dirty="0"/>
              <a:t> and </a:t>
            </a:r>
            <a:r>
              <a:rPr lang="en-US" sz="3600" dirty="0" smtClean="0"/>
              <a:t>Beyond, </a:t>
            </a:r>
            <a:r>
              <a:rPr lang="en-US" sz="1200" dirty="0" smtClean="0">
                <a:hlinkClick r:id="rId3"/>
              </a:rPr>
              <a:t>https</a:t>
            </a:r>
            <a:r>
              <a:rPr lang="en-US" sz="1200" dirty="0">
                <a:hlinkClick r:id="rId3"/>
              </a:rPr>
              <a:t>://</a:t>
            </a:r>
            <a:r>
              <a:rPr lang="en-US" sz="1200" dirty="0" smtClean="0">
                <a:hlinkClick r:id="rId3"/>
              </a:rPr>
              <a:t>github.com/azatsatklichov/Java-Features</a:t>
            </a:r>
            <a:r>
              <a:rPr lang="en-US" sz="1200" dirty="0" smtClean="0"/>
              <a:t> </a:t>
            </a:r>
            <a:endParaRPr lang="en-US" sz="1200" dirty="0"/>
          </a:p>
        </p:txBody>
      </p:sp>
      <p:sp>
        <p:nvSpPr>
          <p:cNvPr id="3" name="Content Placeholder 2"/>
          <p:cNvSpPr>
            <a:spLocks noGrp="1"/>
          </p:cNvSpPr>
          <p:nvPr>
            <p:ph idx="1"/>
          </p:nvPr>
        </p:nvSpPr>
        <p:spPr>
          <a:xfrm>
            <a:off x="838200" y="1474788"/>
            <a:ext cx="11188700" cy="4351338"/>
          </a:xfrm>
        </p:spPr>
        <p:txBody>
          <a:bodyPr>
            <a:normAutofit fontScale="85000" lnSpcReduction="20000"/>
          </a:bodyPr>
          <a:lstStyle/>
          <a:p>
            <a:r>
              <a:rPr lang="en-US" sz="2000" dirty="0"/>
              <a:t>Functional Interfaces, </a:t>
            </a:r>
            <a:r>
              <a:rPr lang="en-US" sz="2000" dirty="0" smtClean="0"/>
              <a:t>Lambdas Expressions &amp; Method references </a:t>
            </a:r>
          </a:p>
          <a:p>
            <a:r>
              <a:rPr lang="en-US" sz="2000" dirty="0" smtClean="0"/>
              <a:t>Stream API, New </a:t>
            </a:r>
            <a:r>
              <a:rPr lang="en-US" sz="2000" dirty="0"/>
              <a:t>Date-Time </a:t>
            </a:r>
            <a:r>
              <a:rPr lang="en-US" sz="2000" dirty="0" smtClean="0"/>
              <a:t>API  (migrate from </a:t>
            </a:r>
            <a:r>
              <a:rPr lang="en-US" sz="2000" dirty="0" err="1" smtClean="0"/>
              <a:t>java.util.Date</a:t>
            </a:r>
            <a:r>
              <a:rPr lang="en-US" sz="2000" dirty="0" smtClean="0"/>
              <a:t> -&gt; </a:t>
            </a:r>
            <a:r>
              <a:rPr lang="en-US" sz="2000" dirty="0" err="1" smtClean="0"/>
              <a:t>java.time</a:t>
            </a:r>
            <a:r>
              <a:rPr lang="en-US" sz="2000" dirty="0" smtClean="0"/>
              <a:t>)</a:t>
            </a:r>
            <a:endParaRPr lang="en-US" sz="2000" dirty="0"/>
          </a:p>
          <a:p>
            <a:r>
              <a:rPr lang="en-US" sz="2000" dirty="0" smtClean="0"/>
              <a:t>Process API</a:t>
            </a:r>
          </a:p>
          <a:p>
            <a:r>
              <a:rPr lang="en-US" sz="2000" dirty="0" smtClean="0"/>
              <a:t>Optional, Collection Factory Methods</a:t>
            </a:r>
          </a:p>
          <a:p>
            <a:r>
              <a:rPr lang="en-US" sz="2000" dirty="0" smtClean="0"/>
              <a:t>Modular JDK – biggest change ever made to Java (Language, Compiler, VM, Tooling)</a:t>
            </a:r>
          </a:p>
          <a:p>
            <a:r>
              <a:rPr lang="en-US" sz="2000" dirty="0" smtClean="0"/>
              <a:t>Local </a:t>
            </a:r>
            <a:r>
              <a:rPr lang="en-US" sz="2000" dirty="0" err="1" smtClean="0"/>
              <a:t>var</a:t>
            </a:r>
            <a:endParaRPr lang="en-US" sz="2000" dirty="0" smtClean="0"/>
          </a:p>
          <a:p>
            <a:r>
              <a:rPr lang="en-US" sz="2000" dirty="0" smtClean="0"/>
              <a:t>HTTP Client</a:t>
            </a:r>
          </a:p>
          <a:p>
            <a:r>
              <a:rPr lang="en-US" sz="2000" dirty="0" smtClean="0"/>
              <a:t>Docker </a:t>
            </a:r>
            <a:r>
              <a:rPr lang="en-US" sz="2000" dirty="0" err="1"/>
              <a:t>Awarene</a:t>
            </a:r>
            <a:r>
              <a:rPr lang="en-US" sz="2000" dirty="0"/>
              <a:t> -JVMs are now aware of being run in a Docker container </a:t>
            </a:r>
          </a:p>
          <a:p>
            <a:r>
              <a:rPr lang="en-US" sz="2000" dirty="0"/>
              <a:t>New Performance profile and Security features, TLS 1.3, ..  updates</a:t>
            </a:r>
          </a:p>
          <a:p>
            <a:r>
              <a:rPr lang="en-US" sz="2000" dirty="0" err="1" smtClean="0"/>
              <a:t>Continious</a:t>
            </a:r>
            <a:r>
              <a:rPr lang="en-US" sz="2000" dirty="0" smtClean="0"/>
              <a:t> JVM </a:t>
            </a:r>
            <a:r>
              <a:rPr lang="en-US" sz="2000" dirty="0" err="1" smtClean="0"/>
              <a:t>Implrovements</a:t>
            </a:r>
            <a:r>
              <a:rPr lang="en-US" sz="2000" dirty="0" smtClean="0"/>
              <a:t>: G1 GC,  ZGC, </a:t>
            </a:r>
            <a:r>
              <a:rPr lang="en-US" sz="2000" dirty="0" err="1" smtClean="0"/>
              <a:t>Shebandoah</a:t>
            </a:r>
            <a:r>
              <a:rPr lang="en-US" sz="2000" dirty="0" smtClean="0"/>
              <a:t>,  ..</a:t>
            </a:r>
          </a:p>
          <a:p>
            <a:r>
              <a:rPr lang="en-US" sz="2000" dirty="0" smtClean="0"/>
              <a:t>Tools: </a:t>
            </a:r>
            <a:r>
              <a:rPr lang="en-US" sz="2000" dirty="0" err="1" smtClean="0"/>
              <a:t>FlightRecorder</a:t>
            </a:r>
            <a:r>
              <a:rPr lang="en-US" sz="2000" dirty="0" smtClean="0"/>
              <a:t>, Java Mission Control,  </a:t>
            </a:r>
            <a:r>
              <a:rPr lang="en-US" sz="2000" dirty="0" err="1" smtClean="0"/>
              <a:t>jshell</a:t>
            </a:r>
            <a:r>
              <a:rPr lang="en-US" sz="2000" dirty="0" smtClean="0"/>
              <a:t>, </a:t>
            </a:r>
            <a:r>
              <a:rPr lang="en-US" sz="2000" dirty="0" err="1" smtClean="0"/>
              <a:t>jDeps</a:t>
            </a:r>
            <a:r>
              <a:rPr lang="en-US" sz="2000" dirty="0" smtClean="0"/>
              <a:t>,  </a:t>
            </a:r>
            <a:r>
              <a:rPr lang="en-US" sz="2000" dirty="0" err="1" smtClean="0"/>
              <a:t>jpackager</a:t>
            </a:r>
            <a:r>
              <a:rPr lang="en-US" sz="2000" dirty="0" smtClean="0"/>
              <a:t>, ..</a:t>
            </a:r>
          </a:p>
          <a:p>
            <a:r>
              <a:rPr lang="en-US" sz="2000" dirty="0" smtClean="0"/>
              <a:t>Language Improvements, Deprecations </a:t>
            </a:r>
            <a:r>
              <a:rPr lang="en-US" sz="2000" dirty="0"/>
              <a:t>&amp; Removals </a:t>
            </a:r>
            <a:endParaRPr lang="en-US" sz="2000" dirty="0" smtClean="0"/>
          </a:p>
          <a:p>
            <a:r>
              <a:rPr lang="en-US" sz="2000" dirty="0" smtClean="0"/>
              <a:t>TLS 1.3, .. </a:t>
            </a:r>
          </a:p>
          <a:p>
            <a:r>
              <a:rPr lang="en-US" sz="2000" dirty="0" smtClean="0"/>
              <a:t>Records, Switch Expressions, Text Blocks, ..</a:t>
            </a:r>
            <a:endParaRPr lang="en-US" sz="1600" dirty="0"/>
          </a:p>
          <a:p>
            <a:endParaRPr lang="en-US" sz="2000" dirty="0" smtClean="0"/>
          </a:p>
          <a:p>
            <a:pPr marL="0" indent="0">
              <a:buNone/>
            </a:pPr>
            <a:endParaRPr lang="en-US" sz="2000" dirty="0" smtClean="0"/>
          </a:p>
          <a:p>
            <a:endParaRPr lang="en-US" sz="2000" dirty="0" smtClean="0"/>
          </a:p>
          <a:p>
            <a:endParaRPr lang="en-US" sz="2000" dirty="0" smtClean="0"/>
          </a:p>
          <a:p>
            <a:endParaRPr lang="en-US" sz="2000" dirty="0" smtClean="0"/>
          </a:p>
          <a:p>
            <a:endParaRPr lang="en-US" sz="2000" dirty="0"/>
          </a:p>
        </p:txBody>
      </p:sp>
      <p:sp>
        <p:nvSpPr>
          <p:cNvPr id="4" name="Rectangle 3"/>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4"/>
              </a:rPr>
              <a:t>https</a:t>
            </a:r>
            <a:r>
              <a:rPr lang="en-US" dirty="0">
                <a:hlinkClick r:id="rId4"/>
              </a:rPr>
              <a:t>://</a:t>
            </a:r>
            <a:r>
              <a:rPr lang="en-US" dirty="0" smtClean="0">
                <a:hlinkClick r:id="rId4"/>
              </a:rPr>
              <a:t>github.com/azatsatklichov/Java-Features/tree/master/src/main/java/features/in/java8</a:t>
            </a:r>
            <a:endParaRPr lang="en-US" dirty="0" smtClean="0"/>
          </a:p>
        </p:txBody>
      </p:sp>
    </p:spTree>
    <p:extLst>
      <p:ext uri="{BB962C8B-B14F-4D97-AF65-F5344CB8AC3E}">
        <p14:creationId xmlns:p14="http://schemas.microsoft.com/office/powerpoint/2010/main" val="15578757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14 </a:t>
            </a:r>
            <a:endParaRPr lang="en-US" sz="3600" dirty="0"/>
          </a:p>
        </p:txBody>
      </p:sp>
      <p:sp>
        <p:nvSpPr>
          <p:cNvPr id="48" name="Rectangle 47"/>
          <p:cNvSpPr/>
          <p:nvPr/>
        </p:nvSpPr>
        <p:spPr>
          <a:xfrm>
            <a:off x="337131" y="1124725"/>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JVM Improvements  </a:t>
            </a:r>
            <a:endParaRPr lang="en-US" altLang="en-US" sz="1400" dirty="0">
              <a:latin typeface="Consolas" panose="020B0609020204030204" pitchFamily="49" charset="0"/>
            </a:endParaRPr>
          </a:p>
        </p:txBody>
      </p:sp>
      <p:sp>
        <p:nvSpPr>
          <p:cNvPr id="49" name="Rectangle 48"/>
          <p:cNvSpPr/>
          <p:nvPr/>
        </p:nvSpPr>
        <p:spPr>
          <a:xfrm>
            <a:off x="292100" y="1621316"/>
            <a:ext cx="11658600" cy="4616648"/>
          </a:xfrm>
          <a:prstGeom prst="rect">
            <a:avLst/>
          </a:prstGeom>
        </p:spPr>
        <p:txBody>
          <a:bodyPr wrap="square">
            <a:spAutoFit/>
          </a:bodyPr>
          <a:lstStyle/>
          <a:p>
            <a:pPr marL="285750" indent="-285750">
              <a:buFont typeface="Wingdings" panose="05000000000000000000" pitchFamily="2" charset="2"/>
              <a:buChar char="§"/>
            </a:pPr>
            <a:r>
              <a:rPr lang="en-US" dirty="0" smtClean="0"/>
              <a:t>NUMA aware memory allocation for G1 - improve performance on large machines:  </a:t>
            </a:r>
            <a:r>
              <a:rPr lang="en-US" dirty="0"/>
              <a:t>-XX:+</a:t>
            </a:r>
            <a:r>
              <a:rPr lang="en-US" b="1" dirty="0" err="1"/>
              <a:t>UseNUMA</a:t>
            </a:r>
            <a:r>
              <a:rPr lang="en-US" dirty="0"/>
              <a:t> </a:t>
            </a: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a:t>ZGC </a:t>
            </a:r>
            <a:r>
              <a:rPr lang="en-US" dirty="0" smtClean="0"/>
              <a:t>(since Java 11)  [pause </a:t>
            </a:r>
            <a:r>
              <a:rPr lang="en-US" dirty="0" err="1" smtClean="0"/>
              <a:t>ime</a:t>
            </a:r>
            <a:r>
              <a:rPr lang="en-US" dirty="0" smtClean="0"/>
              <a:t> under 10 </a:t>
            </a:r>
            <a:r>
              <a:rPr lang="en-US" dirty="0" err="1" smtClean="0"/>
              <a:t>ms</a:t>
            </a:r>
            <a:r>
              <a:rPr lang="en-US" dirty="0" smtClean="0"/>
              <a:t>, maybe in future 1 </a:t>
            </a:r>
            <a:r>
              <a:rPr lang="en-US" dirty="0" err="1" smtClean="0"/>
              <a:t>ms</a:t>
            </a:r>
            <a:r>
              <a:rPr lang="en-US" dirty="0" smtClean="0"/>
              <a:t>] </a:t>
            </a:r>
            <a:r>
              <a:rPr lang="en-US" dirty="0"/>
              <a:t>Scale to multi-terabyte </a:t>
            </a:r>
            <a:r>
              <a:rPr lang="en-US" dirty="0" smtClean="0"/>
              <a:t>heaps, </a:t>
            </a:r>
            <a:r>
              <a:rPr lang="en-US" b="1" dirty="0" smtClean="0"/>
              <a:t>Colored Pointers  </a:t>
            </a:r>
          </a:p>
          <a:p>
            <a:pPr marL="285750" indent="-285750">
              <a:buFontTx/>
              <a:buChar char="-"/>
            </a:pPr>
            <a:r>
              <a:rPr lang="en-US" dirty="0" smtClean="0"/>
              <a:t>Before Linux/x64 only, now supports </a:t>
            </a:r>
            <a:r>
              <a:rPr lang="en-US" b="1" dirty="0" err="1" smtClean="0"/>
              <a:t>Win&amp;MacOS</a:t>
            </a:r>
            <a:r>
              <a:rPr lang="en-US" dirty="0" smtClean="0"/>
              <a:t> </a:t>
            </a:r>
            <a:endParaRPr lang="en-US" b="1" dirty="0" smtClean="0"/>
          </a:p>
          <a:p>
            <a:endParaRPr lang="en-US" b="1" dirty="0"/>
          </a:p>
          <a:p>
            <a:pPr marL="285750" indent="-285750">
              <a:buFont typeface="Wingdings" panose="05000000000000000000" pitchFamily="2" charset="2"/>
              <a:buChar char="§"/>
            </a:pPr>
            <a:r>
              <a:rPr lang="en-US" dirty="0" smtClean="0"/>
              <a:t>Concurrent Mark Sweep (CMS) GC is </a:t>
            </a:r>
            <a:r>
              <a:rPr lang="en-US" b="1" dirty="0" smtClean="0"/>
              <a:t>removed</a:t>
            </a:r>
            <a:r>
              <a:rPr lang="en-US" dirty="0" smtClean="0"/>
              <a:t>:   -</a:t>
            </a:r>
            <a:r>
              <a:rPr lang="en-US" dirty="0"/>
              <a:t>XX:+</a:t>
            </a:r>
            <a:r>
              <a:rPr lang="en-US" dirty="0" err="1"/>
              <a:t>UseConcMarkSweepGC</a:t>
            </a:r>
            <a:r>
              <a:rPr lang="en-US" dirty="0"/>
              <a:t> </a:t>
            </a:r>
            <a:r>
              <a:rPr lang="en-US" dirty="0" smtClean="0"/>
              <a:t> //</a:t>
            </a:r>
            <a:r>
              <a:rPr lang="en-US" dirty="0"/>
              <a:t> </a:t>
            </a:r>
            <a:r>
              <a:rPr lang="en-US" dirty="0" smtClean="0"/>
              <a:t>U get w: support </a:t>
            </a:r>
            <a:r>
              <a:rPr lang="en-US" dirty="0"/>
              <a:t>was removed in 14.0 </a:t>
            </a:r>
            <a:endParaRPr lang="en-US" dirty="0" smtClean="0"/>
          </a:p>
          <a:p>
            <a:pPr marL="285750" indent="-285750">
              <a:buFont typeface="Wingdings" panose="05000000000000000000" pitchFamily="2" charset="2"/>
              <a:buChar char="§"/>
            </a:pPr>
            <a:r>
              <a:rPr lang="en-US" dirty="0"/>
              <a:t>Deprecate the </a:t>
            </a:r>
            <a:r>
              <a:rPr lang="en-US" dirty="0" err="1"/>
              <a:t>ParallelScavenge</a:t>
            </a:r>
            <a:r>
              <a:rPr lang="en-US" dirty="0"/>
              <a:t> + </a:t>
            </a:r>
            <a:r>
              <a:rPr lang="en-US" dirty="0" err="1"/>
              <a:t>SerialOld</a:t>
            </a:r>
            <a:r>
              <a:rPr lang="en-US" dirty="0"/>
              <a:t> GC </a:t>
            </a:r>
            <a:r>
              <a:rPr lang="en-US" dirty="0" smtClean="0"/>
              <a:t>Combination: </a:t>
            </a:r>
            <a:r>
              <a:rPr lang="en-US" dirty="0"/>
              <a:t>Due to less use and high maintenance effort, Java 14 deprecates the combination of the parallel young generation and serial old generation GC algorithms.</a:t>
            </a:r>
          </a:p>
          <a:p>
            <a:pPr lvl="1"/>
            <a:endParaRPr lang="en-US" dirty="0"/>
          </a:p>
          <a:p>
            <a:pPr marL="285750" indent="-285750">
              <a:buFont typeface="Wingdings" panose="05000000000000000000" pitchFamily="2" charset="2"/>
              <a:buChar char="§"/>
            </a:pPr>
            <a:r>
              <a:rPr lang="en-US" b="1" dirty="0" smtClean="0"/>
              <a:t>Other Improvements  </a:t>
            </a:r>
          </a:p>
          <a:p>
            <a:pPr marL="285750" indent="-285750">
              <a:buFontTx/>
              <a:buChar char="-"/>
            </a:pPr>
            <a:r>
              <a:rPr lang="en-US" b="1" dirty="0"/>
              <a:t>Non-Volatile Mapped Byte Buffers</a:t>
            </a:r>
            <a:r>
              <a:rPr lang="en-US" dirty="0"/>
              <a:t> (JEP-352</a:t>
            </a:r>
            <a:r>
              <a:rPr lang="en-US" dirty="0" smtClean="0"/>
              <a:t>) - </a:t>
            </a:r>
            <a:r>
              <a:rPr lang="en-US" altLang="en-US" dirty="0">
                <a:solidFill>
                  <a:srgbClr val="212529"/>
                </a:solidFill>
                <a:latin typeface="-apple-system"/>
              </a:rPr>
              <a:t>Improved </a:t>
            </a:r>
            <a:r>
              <a:rPr lang="en-US" altLang="en-US" dirty="0" err="1">
                <a:solidFill>
                  <a:srgbClr val="E83E8C"/>
                </a:solidFill>
                <a:latin typeface="SFMono-Regular"/>
              </a:rPr>
              <a:t>FileChannel</a:t>
            </a:r>
            <a:r>
              <a:rPr lang="en-US" altLang="en-US" dirty="0">
                <a:solidFill>
                  <a:srgbClr val="212529"/>
                </a:solidFill>
                <a:latin typeface="-apple-system"/>
              </a:rPr>
              <a:t> API to </a:t>
            </a:r>
            <a:r>
              <a:rPr lang="en-US" altLang="en-US" dirty="0" err="1">
                <a:solidFill>
                  <a:srgbClr val="212529"/>
                </a:solidFill>
                <a:latin typeface="-apple-system"/>
              </a:rPr>
              <a:t>ceate</a:t>
            </a:r>
            <a:r>
              <a:rPr lang="en-US" altLang="en-US" dirty="0">
                <a:solidFill>
                  <a:srgbClr val="212529"/>
                </a:solidFill>
                <a:latin typeface="-apple-system"/>
              </a:rPr>
              <a:t> </a:t>
            </a:r>
            <a:r>
              <a:rPr lang="en-US" altLang="en-US" dirty="0" err="1">
                <a:solidFill>
                  <a:srgbClr val="E83E8C"/>
                </a:solidFill>
                <a:latin typeface="SFMono-Regular"/>
              </a:rPr>
              <a:t>MappedByteBuffer</a:t>
            </a:r>
            <a:r>
              <a:rPr lang="en-US" altLang="en-US" sz="2400" dirty="0">
                <a:solidFill>
                  <a:srgbClr val="212529"/>
                </a:solidFill>
                <a:latin typeface="-apple-system"/>
              </a:rPr>
              <a:t> </a:t>
            </a:r>
            <a:r>
              <a:rPr lang="en-US" altLang="en-US" sz="1100" dirty="0"/>
              <a:t> </a:t>
            </a:r>
            <a:endParaRPr lang="en-US" altLang="en-US" sz="3200" dirty="0">
              <a:latin typeface="Arial" panose="020B0604020202020204" pitchFamily="34" charset="0"/>
            </a:endParaRPr>
          </a:p>
          <a:p>
            <a:pPr marL="285750" indent="-285750">
              <a:buFontTx/>
              <a:buChar char="-"/>
            </a:pPr>
            <a:r>
              <a:rPr lang="en-US" dirty="0" smtClean="0"/>
              <a:t>Foreign-Memory </a:t>
            </a:r>
            <a:r>
              <a:rPr lang="en-US" dirty="0"/>
              <a:t>Access API </a:t>
            </a:r>
            <a:r>
              <a:rPr lang="en-US" dirty="0" smtClean="0"/>
              <a:t>(Incubator</a:t>
            </a:r>
            <a:r>
              <a:rPr lang="en-US" dirty="0"/>
              <a:t>, JEP-370</a:t>
            </a:r>
            <a:r>
              <a:rPr lang="en-US" dirty="0" smtClean="0"/>
              <a:t>) </a:t>
            </a:r>
          </a:p>
          <a:p>
            <a:pPr marL="285750" indent="-285750">
              <a:buFontTx/>
              <a:buChar char="-"/>
            </a:pPr>
            <a:r>
              <a:rPr lang="en-US" b="1" dirty="0" smtClean="0"/>
              <a:t>Java Flight Recorder Event Streaming </a:t>
            </a:r>
            <a:r>
              <a:rPr lang="en-US" dirty="0" smtClean="0"/>
              <a:t>(JEP-349) </a:t>
            </a:r>
          </a:p>
          <a:p>
            <a:pPr marL="285750" indent="-285750">
              <a:buFontTx/>
              <a:buChar char="-"/>
            </a:pPr>
            <a:endParaRPr lang="en-US" b="1"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9130955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15</a:t>
            </a:r>
          </a:p>
          <a:p>
            <a:r>
              <a:rPr lang="en-US" sz="3600" dirty="0" smtClean="0"/>
              <a:t> </a:t>
            </a:r>
            <a:endParaRPr lang="en-US" sz="3600" dirty="0"/>
          </a:p>
        </p:txBody>
      </p:sp>
      <p:sp>
        <p:nvSpPr>
          <p:cNvPr id="49" name="TextBox 48"/>
          <p:cNvSpPr txBox="1"/>
          <p:nvPr/>
        </p:nvSpPr>
        <p:spPr>
          <a:xfrm>
            <a:off x="826661" y="677282"/>
            <a:ext cx="9222504" cy="769441"/>
          </a:xfrm>
          <a:prstGeom prst="rect">
            <a:avLst/>
          </a:prstGeom>
          <a:noFill/>
        </p:spPr>
        <p:txBody>
          <a:bodyPr wrap="square" rtlCol="0">
            <a:spAutoFit/>
          </a:bodyPr>
          <a:lstStyle/>
          <a:p>
            <a:r>
              <a:rPr lang="en-US" b="1" dirty="0"/>
              <a:t>Features</a:t>
            </a:r>
          </a:p>
          <a:p>
            <a:r>
              <a:rPr lang="en-US" dirty="0" smtClean="0"/>
              <a:t> </a:t>
            </a:r>
          </a:p>
          <a:p>
            <a:endParaRPr lang="en-US" sz="800" dirty="0"/>
          </a:p>
        </p:txBody>
      </p:sp>
      <p:graphicFrame>
        <p:nvGraphicFramePr>
          <p:cNvPr id="7" name="Table 6"/>
          <p:cNvGraphicFramePr>
            <a:graphicFrameLocks noGrp="1"/>
          </p:cNvGraphicFramePr>
          <p:nvPr>
            <p:extLst>
              <p:ext uri="{D42A27DB-BD31-4B8C-83A1-F6EECF244321}">
                <p14:modId xmlns:p14="http://schemas.microsoft.com/office/powerpoint/2010/main" val="780058543"/>
              </p:ext>
            </p:extLst>
          </p:nvPr>
        </p:nvGraphicFramePr>
        <p:xfrm>
          <a:off x="994301" y="1233804"/>
          <a:ext cx="5120404" cy="4450786"/>
        </p:xfrm>
        <a:graphic>
          <a:graphicData uri="http://schemas.openxmlformats.org/drawingml/2006/table">
            <a:tbl>
              <a:tblPr/>
              <a:tblGrid>
                <a:gridCol w="5120404">
                  <a:extLst>
                    <a:ext uri="{9D8B030D-6E8A-4147-A177-3AD203B41FA5}">
                      <a16:colId xmlns:a16="http://schemas.microsoft.com/office/drawing/2014/main" val="1480203544"/>
                    </a:ext>
                  </a:extLst>
                </a:gridCol>
              </a:tblGrid>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339</a:t>
                      </a:r>
                      <a:r>
                        <a:rPr lang="en-US" sz="1500" dirty="0" smtClean="0">
                          <a:effectLst/>
                        </a:rPr>
                        <a:t>: </a:t>
                      </a:r>
                      <a:r>
                        <a:rPr lang="en-US" sz="1500" u="none" strike="noStrike" dirty="0" smtClean="0">
                          <a:solidFill>
                            <a:srgbClr val="E76F00"/>
                          </a:solidFill>
                          <a:effectLst/>
                          <a:hlinkClick r:id="rId3"/>
                        </a:rPr>
                        <a:t>Edwards-Curve Digital Signature Algorithm </a:t>
                      </a:r>
                      <a:r>
                        <a:rPr lang="en-US" sz="1500" u="none" strike="noStrike" dirty="0" err="1" smtClean="0">
                          <a:solidFill>
                            <a:srgbClr val="E76F00"/>
                          </a:solidFill>
                          <a:effectLst/>
                          <a:hlinkClick r:id="rId3"/>
                        </a:rPr>
                        <a:t>EdDSA</a:t>
                      </a:r>
                      <a:r>
                        <a:rPr lang="en-US" sz="1500" u="none" strike="noStrike" dirty="0" smtClean="0">
                          <a:solidFill>
                            <a:srgbClr val="E76F00"/>
                          </a:solidFill>
                          <a:effectLst/>
                          <a:hlinkClick r:id="rId3"/>
                        </a:rPr>
                        <a:t>)</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720249703"/>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360</a:t>
                      </a:r>
                      <a:r>
                        <a:rPr lang="en-US" sz="1500" dirty="0" smtClean="0">
                          <a:effectLst/>
                        </a:rPr>
                        <a:t>: </a:t>
                      </a:r>
                      <a:r>
                        <a:rPr lang="en-US" sz="1500" u="none" strike="noStrike" dirty="0" smtClean="0">
                          <a:solidFill>
                            <a:srgbClr val="437291"/>
                          </a:solidFill>
                          <a:effectLst/>
                          <a:hlinkClick r:id="rId4"/>
                        </a:rPr>
                        <a:t>Sealed Classes (Preview)</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4054088655"/>
                  </a:ext>
                </a:extLst>
              </a:tr>
              <a:tr h="41025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371</a:t>
                      </a:r>
                      <a:r>
                        <a:rPr lang="en-US" sz="1500" dirty="0" smtClean="0">
                          <a:effectLst/>
                        </a:rPr>
                        <a:t>: </a:t>
                      </a:r>
                      <a:r>
                        <a:rPr lang="en-US" sz="1500" u="none" strike="noStrike" dirty="0" smtClean="0">
                          <a:solidFill>
                            <a:srgbClr val="437291"/>
                          </a:solidFill>
                          <a:effectLst/>
                          <a:hlinkClick r:id="rId5"/>
                        </a:rPr>
                        <a:t>Hidden Classes</a:t>
                      </a:r>
                      <a:r>
                        <a:rPr lang="en-US" sz="1500" u="none" strike="noStrike" dirty="0" smtClean="0">
                          <a:solidFill>
                            <a:srgbClr val="437291"/>
                          </a:solidFill>
                          <a:effectLst/>
                        </a:rPr>
                        <a:t> </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575009132"/>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372</a:t>
                      </a:r>
                      <a:r>
                        <a:rPr lang="en-US" sz="1500" dirty="0" smtClean="0">
                          <a:effectLst/>
                        </a:rPr>
                        <a:t>: </a:t>
                      </a:r>
                      <a:r>
                        <a:rPr lang="en-US" sz="1500" u="none" strike="noStrike" dirty="0" smtClean="0">
                          <a:solidFill>
                            <a:srgbClr val="437291"/>
                          </a:solidFill>
                          <a:effectLst/>
                          <a:hlinkClick r:id="rId6"/>
                        </a:rPr>
                        <a:t>Remove the </a:t>
                      </a:r>
                      <a:r>
                        <a:rPr lang="en-US" sz="1500" u="none" strike="noStrike" dirty="0" err="1" smtClean="0">
                          <a:solidFill>
                            <a:srgbClr val="437291"/>
                          </a:solidFill>
                          <a:effectLst/>
                          <a:hlinkClick r:id="rId6"/>
                        </a:rPr>
                        <a:t>Nashorn</a:t>
                      </a:r>
                      <a:r>
                        <a:rPr lang="en-US" sz="1500" u="none" strike="noStrike" dirty="0" smtClean="0">
                          <a:solidFill>
                            <a:srgbClr val="437291"/>
                          </a:solidFill>
                          <a:effectLst/>
                          <a:hlinkClick r:id="rId6"/>
                        </a:rPr>
                        <a:t> JavaScript Engine</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99290215"/>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373</a:t>
                      </a:r>
                      <a:r>
                        <a:rPr lang="en-US" sz="1500" dirty="0" smtClean="0">
                          <a:effectLst/>
                        </a:rPr>
                        <a:t>: </a:t>
                      </a:r>
                      <a:r>
                        <a:rPr lang="en-US" sz="1500" u="none" strike="noStrike" dirty="0" err="1" smtClean="0">
                          <a:solidFill>
                            <a:srgbClr val="437291"/>
                          </a:solidFill>
                          <a:effectLst/>
                          <a:hlinkClick r:id="rId7"/>
                        </a:rPr>
                        <a:t>Reimplement</a:t>
                      </a:r>
                      <a:r>
                        <a:rPr lang="en-US" sz="1500" u="none" strike="noStrike" dirty="0" smtClean="0">
                          <a:solidFill>
                            <a:srgbClr val="437291"/>
                          </a:solidFill>
                          <a:effectLst/>
                          <a:hlinkClick r:id="rId7"/>
                        </a:rPr>
                        <a:t> the Legacy </a:t>
                      </a:r>
                      <a:r>
                        <a:rPr lang="en-US" sz="1500" u="none" strike="noStrike" dirty="0" err="1" smtClean="0">
                          <a:solidFill>
                            <a:srgbClr val="437291"/>
                          </a:solidFill>
                          <a:effectLst/>
                          <a:hlinkClick r:id="rId7"/>
                        </a:rPr>
                        <a:t>DatagramSocket</a:t>
                      </a:r>
                      <a:r>
                        <a:rPr lang="en-US" sz="1500" u="none" strike="noStrike" dirty="0" smtClean="0">
                          <a:solidFill>
                            <a:srgbClr val="437291"/>
                          </a:solidFill>
                          <a:effectLst/>
                          <a:hlinkClick r:id="rId7"/>
                        </a:rPr>
                        <a:t> API</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33354743"/>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374</a:t>
                      </a:r>
                      <a:r>
                        <a:rPr lang="en-US" sz="1500" dirty="0" smtClean="0">
                          <a:effectLst/>
                        </a:rPr>
                        <a:t>: </a:t>
                      </a:r>
                      <a:r>
                        <a:rPr lang="en-US" sz="1500" u="none" strike="noStrike" dirty="0" smtClean="0">
                          <a:solidFill>
                            <a:srgbClr val="437291"/>
                          </a:solidFill>
                          <a:effectLst/>
                          <a:hlinkClick r:id="rId8"/>
                        </a:rPr>
                        <a:t>Disable and Deprecate Biased Locking</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719158292"/>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375</a:t>
                      </a:r>
                      <a:r>
                        <a:rPr lang="en-US" sz="1500" dirty="0" smtClean="0">
                          <a:effectLst/>
                        </a:rPr>
                        <a:t>: </a:t>
                      </a:r>
                      <a:r>
                        <a:rPr lang="en-US" sz="1500" u="none" strike="noStrike" dirty="0" smtClean="0">
                          <a:solidFill>
                            <a:srgbClr val="437291"/>
                          </a:solidFill>
                          <a:effectLst/>
                          <a:hlinkClick r:id="rId9"/>
                        </a:rPr>
                        <a:t>Pattern Matching for </a:t>
                      </a:r>
                      <a:r>
                        <a:rPr lang="en-US" sz="1500" u="none" strike="noStrike" dirty="0" err="1" smtClean="0">
                          <a:solidFill>
                            <a:srgbClr val="437291"/>
                          </a:solidFill>
                          <a:effectLst/>
                          <a:hlinkClick r:id="rId9"/>
                        </a:rPr>
                        <a:t>instanceof</a:t>
                      </a:r>
                      <a:r>
                        <a:rPr lang="en-US" sz="1500" u="none" strike="noStrike" dirty="0" smtClean="0">
                          <a:solidFill>
                            <a:srgbClr val="437291"/>
                          </a:solidFill>
                          <a:effectLst/>
                          <a:hlinkClick r:id="rId9"/>
                        </a:rPr>
                        <a:t> (Second Preview)</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123867078"/>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377</a:t>
                      </a:r>
                      <a:r>
                        <a:rPr lang="en-US" sz="1500" dirty="0" smtClean="0">
                          <a:effectLst/>
                        </a:rPr>
                        <a:t>: </a:t>
                      </a:r>
                      <a:r>
                        <a:rPr lang="en-US" sz="1500" u="none" strike="noStrike" dirty="0" smtClean="0">
                          <a:solidFill>
                            <a:srgbClr val="437291"/>
                          </a:solidFill>
                          <a:effectLst/>
                          <a:hlinkClick r:id="rId10"/>
                        </a:rPr>
                        <a:t>ZGC: A Scalable Low-Latency Garbage Collector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561729187"/>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378</a:t>
                      </a:r>
                      <a:r>
                        <a:rPr lang="en-US" sz="1500" dirty="0" smtClean="0">
                          <a:effectLst/>
                        </a:rPr>
                        <a:t>: </a:t>
                      </a:r>
                      <a:r>
                        <a:rPr lang="en-US" sz="1500" u="none" strike="noStrike" dirty="0" smtClean="0">
                          <a:solidFill>
                            <a:srgbClr val="437291"/>
                          </a:solidFill>
                          <a:effectLst/>
                          <a:hlinkClick r:id="rId11"/>
                        </a:rPr>
                        <a:t>Text Blocks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872391239"/>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379</a:t>
                      </a:r>
                      <a:r>
                        <a:rPr lang="en-US" sz="1500" dirty="0" smtClean="0">
                          <a:effectLst/>
                        </a:rPr>
                        <a:t>: </a:t>
                      </a:r>
                      <a:r>
                        <a:rPr lang="en-US" sz="1500" u="none" strike="noStrike" dirty="0" smtClean="0">
                          <a:solidFill>
                            <a:srgbClr val="437291"/>
                          </a:solidFill>
                          <a:effectLst/>
                          <a:hlinkClick r:id="rId12"/>
                        </a:rPr>
                        <a:t>Shenandoah: A Low-Pause-Time Garbage Collector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556254202"/>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381</a:t>
                      </a:r>
                      <a:r>
                        <a:rPr lang="en-US" sz="1500" dirty="0" smtClean="0">
                          <a:effectLst/>
                        </a:rPr>
                        <a:t>: </a:t>
                      </a:r>
                      <a:r>
                        <a:rPr lang="en-US" sz="1500" u="none" strike="noStrike" dirty="0" smtClean="0">
                          <a:solidFill>
                            <a:srgbClr val="437291"/>
                          </a:solidFill>
                          <a:effectLst/>
                          <a:hlinkClick r:id="rId13"/>
                        </a:rPr>
                        <a:t>Remove the Solaris and SPARC Ports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1971378046"/>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383</a:t>
                      </a:r>
                      <a:r>
                        <a:rPr lang="en-US" sz="1500" dirty="0" smtClean="0">
                          <a:effectLst/>
                        </a:rPr>
                        <a:t>: </a:t>
                      </a:r>
                      <a:r>
                        <a:rPr lang="en-US" sz="1500" u="none" strike="noStrike" dirty="0" smtClean="0">
                          <a:solidFill>
                            <a:srgbClr val="437291"/>
                          </a:solidFill>
                          <a:effectLst/>
                          <a:hlinkClick r:id="rId14"/>
                        </a:rPr>
                        <a:t>Foreign-Memory Access API (Second Incubator)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035527290"/>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384</a:t>
                      </a:r>
                      <a:r>
                        <a:rPr lang="en-US" sz="1500" dirty="0" smtClean="0">
                          <a:effectLst/>
                        </a:rPr>
                        <a:t>: </a:t>
                      </a:r>
                      <a:r>
                        <a:rPr lang="en-US" sz="1500" u="none" strike="noStrike" dirty="0" smtClean="0">
                          <a:solidFill>
                            <a:srgbClr val="437291"/>
                          </a:solidFill>
                          <a:effectLst/>
                          <a:hlinkClick r:id="rId15"/>
                        </a:rPr>
                        <a:t>Records (Second Preview)</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21341524"/>
                  </a:ext>
                </a:extLst>
              </a:tr>
              <a:tr h="31081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500" dirty="0">
                          <a:effectLst/>
                        </a:rPr>
                        <a:t>385</a:t>
                      </a:r>
                      <a:r>
                        <a:rPr lang="en-US" sz="1500" dirty="0" smtClean="0">
                          <a:effectLst/>
                        </a:rPr>
                        <a:t>: </a:t>
                      </a:r>
                      <a:r>
                        <a:rPr lang="en-US" sz="1500" u="none" strike="noStrike" dirty="0" smtClean="0">
                          <a:solidFill>
                            <a:srgbClr val="437291"/>
                          </a:solidFill>
                          <a:effectLst/>
                          <a:hlinkClick r:id="rId16"/>
                        </a:rPr>
                        <a:t>Deprecate RMI Activation for Removal</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932814559"/>
                  </a:ext>
                </a:extLst>
              </a:tr>
            </a:tbl>
          </a:graphicData>
        </a:graphic>
      </p:graphicFrame>
      <p:sp>
        <p:nvSpPr>
          <p:cNvPr id="46" name="Rectangle 45"/>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17"/>
              </a:rPr>
              <a:t>https</a:t>
            </a:r>
            <a:r>
              <a:rPr lang="en-US" dirty="0">
                <a:hlinkClick r:id="rId17"/>
              </a:rPr>
              <a:t>://</a:t>
            </a:r>
            <a:r>
              <a:rPr lang="en-US" dirty="0" smtClean="0">
                <a:hlinkClick r:id="rId17"/>
              </a:rPr>
              <a:t>github.com/azatsatklichov/Java-Features/tree/master/src/main/java/features/in/java15</a:t>
            </a:r>
            <a:endParaRPr lang="en-US" dirty="0" smtClean="0"/>
          </a:p>
        </p:txBody>
      </p:sp>
    </p:spTree>
    <p:extLst>
      <p:ext uri="{BB962C8B-B14F-4D97-AF65-F5344CB8AC3E}">
        <p14:creationId xmlns:p14="http://schemas.microsoft.com/office/powerpoint/2010/main" val="24590977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15 </a:t>
            </a:r>
            <a:endParaRPr lang="en-US" sz="3600" dirty="0"/>
          </a:p>
        </p:txBody>
      </p:sp>
      <p:sp>
        <p:nvSpPr>
          <p:cNvPr id="48" name="TextBox 47"/>
          <p:cNvSpPr txBox="1"/>
          <p:nvPr/>
        </p:nvSpPr>
        <p:spPr>
          <a:xfrm>
            <a:off x="5456084" y="356631"/>
            <a:ext cx="6824817" cy="646331"/>
          </a:xfrm>
          <a:prstGeom prst="rect">
            <a:avLst/>
          </a:prstGeom>
          <a:noFill/>
        </p:spPr>
        <p:txBody>
          <a:bodyPr wrap="none" rtlCol="0">
            <a:spAutoFit/>
          </a:bodyPr>
          <a:lstStyle/>
          <a:p>
            <a:r>
              <a:rPr lang="en-US" b="1" dirty="0"/>
              <a:t>Java </a:t>
            </a:r>
            <a:r>
              <a:rPr lang="en-US" b="1" dirty="0" smtClean="0"/>
              <a:t>15 All Features</a:t>
            </a:r>
            <a:r>
              <a:rPr lang="en-US" dirty="0" smtClean="0"/>
              <a:t>: </a:t>
            </a:r>
            <a:r>
              <a:rPr lang="en-US" dirty="0" smtClean="0">
                <a:hlinkClick r:id="rId3"/>
              </a:rPr>
              <a:t>https</a:t>
            </a:r>
            <a:r>
              <a:rPr lang="en-US" dirty="0">
                <a:hlinkClick r:id="rId3"/>
              </a:rPr>
              <a:t>://</a:t>
            </a:r>
            <a:r>
              <a:rPr lang="en-US" dirty="0" smtClean="0">
                <a:hlinkClick r:id="rId3"/>
              </a:rPr>
              <a:t>github.com/azatsatklichov/Java-Features</a:t>
            </a:r>
            <a:endParaRPr lang="en-US" dirty="0" smtClean="0"/>
          </a:p>
          <a:p>
            <a:endParaRPr lang="en-US" dirty="0"/>
          </a:p>
        </p:txBody>
      </p:sp>
      <p:sp>
        <p:nvSpPr>
          <p:cNvPr id="49" name="Rectangle 48"/>
          <p:cNvSpPr/>
          <p:nvPr/>
        </p:nvSpPr>
        <p:spPr>
          <a:xfrm>
            <a:off x="426031" y="1342956"/>
            <a:ext cx="11600869" cy="2308324"/>
          </a:xfrm>
          <a:prstGeom prst="rect">
            <a:avLst/>
          </a:prstGeom>
        </p:spPr>
        <p:txBody>
          <a:bodyPr wrap="square">
            <a:spAutoFit/>
          </a:bodyPr>
          <a:lstStyle/>
          <a:p>
            <a:pPr marL="285750" indent="-285750">
              <a:buFont typeface="Wingdings" panose="05000000000000000000" pitchFamily="2" charset="2"/>
              <a:buChar char="§"/>
            </a:pPr>
            <a:r>
              <a:rPr lang="en-US" b="1" dirty="0" smtClean="0"/>
              <a:t>Removed JDK ports</a:t>
            </a:r>
            <a:r>
              <a:rPr lang="en-US" dirty="0" smtClean="0"/>
              <a:t> </a:t>
            </a:r>
            <a:r>
              <a:rPr lang="en-US" b="1" dirty="0" smtClean="0"/>
              <a:t> </a:t>
            </a:r>
            <a:r>
              <a:rPr lang="en-US" dirty="0" smtClean="0"/>
              <a:t>- Solaris, SPARC: </a:t>
            </a:r>
            <a:r>
              <a:rPr lang="en-US" dirty="0"/>
              <a:t>Solaris/SPARC, Solaris/x64, and Linux/SPARC ports and now it is officially </a:t>
            </a:r>
            <a:r>
              <a:rPr lang="en-US" dirty="0" smtClean="0"/>
              <a:t>removed</a:t>
            </a:r>
          </a:p>
          <a:p>
            <a:pPr marL="285750" indent="-285750">
              <a:buFont typeface="Wingdings" panose="05000000000000000000" pitchFamily="2" charset="2"/>
              <a:buChar char="§"/>
            </a:pPr>
            <a:r>
              <a:rPr lang="en-US" b="1" dirty="0" smtClean="0"/>
              <a:t>RMI deprecations </a:t>
            </a:r>
            <a:r>
              <a:rPr lang="en-US" dirty="0"/>
              <a:t> </a:t>
            </a:r>
            <a:r>
              <a:rPr lang="en-US" dirty="0" smtClean="0"/>
              <a:t>-  </a:t>
            </a:r>
            <a:r>
              <a:rPr lang="en-US" dirty="0" err="1" smtClean="0"/>
              <a:t>java.rmi.activation</a:t>
            </a:r>
            <a:r>
              <a:rPr lang="en-US" dirty="0" smtClean="0"/>
              <a:t>, and the tool ‘</a:t>
            </a:r>
            <a:r>
              <a:rPr lang="en-US" dirty="0" err="1" smtClean="0"/>
              <a:t>rmid</a:t>
            </a:r>
            <a:r>
              <a:rPr lang="en-US" dirty="0" smtClean="0"/>
              <a:t>’ is also deprecated, but tool ‘</a:t>
            </a:r>
            <a:r>
              <a:rPr lang="en-US" dirty="0" err="1" smtClean="0"/>
              <a:t>rmic</a:t>
            </a:r>
            <a:r>
              <a:rPr lang="en-US" dirty="0" smtClean="0"/>
              <a:t>’ is removed</a:t>
            </a:r>
          </a:p>
          <a:p>
            <a:pPr marL="285750" indent="-285750">
              <a:buFont typeface="Wingdings" panose="05000000000000000000" pitchFamily="2" charset="2"/>
              <a:buChar char="§"/>
            </a:pPr>
            <a:r>
              <a:rPr lang="en-US" b="1" dirty="0" err="1" smtClean="0"/>
              <a:t>Nashorn</a:t>
            </a:r>
            <a:r>
              <a:rPr lang="en-US" b="1" dirty="0" smtClean="0"/>
              <a:t> JS Engine </a:t>
            </a:r>
            <a:r>
              <a:rPr lang="en-US" dirty="0" smtClean="0"/>
              <a:t>–</a:t>
            </a:r>
            <a:r>
              <a:rPr lang="en-US" b="1" dirty="0" smtClean="0"/>
              <a:t> </a:t>
            </a:r>
            <a:r>
              <a:rPr lang="en-US" dirty="0" smtClean="0"/>
              <a:t>removed, also the tool ‘</a:t>
            </a:r>
            <a:r>
              <a:rPr lang="en-US" dirty="0" err="1" smtClean="0">
                <a:solidFill>
                  <a:srgbClr val="00B0F0"/>
                </a:solidFill>
              </a:rPr>
              <a:t>jjs</a:t>
            </a:r>
            <a:r>
              <a:rPr lang="en-US" dirty="0" smtClean="0"/>
              <a:t>’ is removed.  Alternative see: </a:t>
            </a:r>
            <a:r>
              <a:rPr lang="en-US" b="1" dirty="0" err="1" smtClean="0"/>
              <a:t>GraalVM</a:t>
            </a:r>
            <a:r>
              <a:rPr lang="en-US" b="1" dirty="0" smtClean="0"/>
              <a:t> (</a:t>
            </a:r>
            <a:r>
              <a:rPr lang="en-US" altLang="en-US" dirty="0" smtClean="0">
                <a:hlinkClick r:id="rId4"/>
              </a:rPr>
              <a:t>Graal.js</a:t>
            </a:r>
            <a:r>
              <a:rPr lang="en-US" altLang="en-US" dirty="0" smtClean="0"/>
              <a:t>),  </a:t>
            </a:r>
            <a:r>
              <a:rPr lang="en-US" altLang="en-US" dirty="0">
                <a:hlinkClick r:id="rId5"/>
              </a:rPr>
              <a:t>Project Detroit </a:t>
            </a:r>
            <a:r>
              <a:rPr lang="en-US" altLang="en-US" dirty="0" smtClean="0"/>
              <a:t>(V8 </a:t>
            </a:r>
          </a:p>
          <a:p>
            <a:pPr eaLnBrk="0" fontAlgn="base" hangingPunct="0">
              <a:spcBef>
                <a:spcPct val="0"/>
              </a:spcBef>
              <a:spcAft>
                <a:spcPct val="0"/>
              </a:spcAft>
            </a:pPr>
            <a:r>
              <a:rPr lang="en-US" altLang="en-US" dirty="0" smtClean="0"/>
              <a:t>This </a:t>
            </a:r>
            <a:r>
              <a:rPr lang="en-US" altLang="en-US" dirty="0"/>
              <a:t>JEP also removed the below two modules:   </a:t>
            </a:r>
            <a:r>
              <a:rPr lang="en-US" altLang="en-US" dirty="0" err="1">
                <a:solidFill>
                  <a:srgbClr val="E83E8C"/>
                </a:solidFill>
                <a:latin typeface="SFMono-Regular"/>
              </a:rPr>
              <a:t>jdk.scripting.nashorn.shell</a:t>
            </a:r>
            <a:r>
              <a:rPr lang="en-US" altLang="en-US" dirty="0">
                <a:solidFill>
                  <a:srgbClr val="212529"/>
                </a:solidFill>
                <a:latin typeface="-apple-system"/>
              </a:rPr>
              <a:t> </a:t>
            </a:r>
            <a:r>
              <a:rPr lang="en-US" altLang="en-US" dirty="0"/>
              <a:t>– contains the </a:t>
            </a:r>
            <a:r>
              <a:rPr lang="en-US" altLang="en-US" dirty="0" err="1"/>
              <a:t>jjs</a:t>
            </a:r>
            <a:r>
              <a:rPr lang="en-US" altLang="en-US" dirty="0"/>
              <a:t> tool and </a:t>
            </a:r>
          </a:p>
          <a:p>
            <a:pPr lvl="0" eaLnBrk="0" fontAlgn="base" hangingPunct="0">
              <a:spcBef>
                <a:spcPct val="0"/>
              </a:spcBef>
              <a:spcAft>
                <a:spcPct val="0"/>
              </a:spcAft>
            </a:pPr>
            <a:r>
              <a:rPr lang="en-US" altLang="en-US" sz="1400" dirty="0" err="1" smtClean="0">
                <a:solidFill>
                  <a:srgbClr val="E83E8C"/>
                </a:solidFill>
                <a:latin typeface="SFMono-Regular"/>
              </a:rPr>
              <a:t>jdk.scripting.nashorn</a:t>
            </a:r>
            <a:r>
              <a:rPr lang="en-US" altLang="en-US" dirty="0">
                <a:solidFill>
                  <a:srgbClr val="212529"/>
                </a:solidFill>
                <a:latin typeface="-apple-system"/>
              </a:rPr>
              <a:t> </a:t>
            </a:r>
            <a:r>
              <a:rPr lang="en-US" altLang="en-US" dirty="0"/>
              <a:t>– contains  the</a:t>
            </a:r>
            <a:r>
              <a:rPr lang="en-US" altLang="en-US" dirty="0">
                <a:solidFill>
                  <a:srgbClr val="212529"/>
                </a:solidFill>
                <a:latin typeface="-apple-system"/>
              </a:rPr>
              <a:t> </a:t>
            </a:r>
            <a:r>
              <a:rPr lang="en-US" altLang="en-US" sz="1400" dirty="0" err="1">
                <a:solidFill>
                  <a:srgbClr val="E83E8C"/>
                </a:solidFill>
                <a:latin typeface="SFMono-Regular"/>
              </a:rPr>
              <a:t>jdk.nashorn.api.scripting</a:t>
            </a:r>
            <a:r>
              <a:rPr lang="en-US" altLang="en-US" dirty="0">
                <a:solidFill>
                  <a:srgbClr val="212529"/>
                </a:solidFill>
                <a:latin typeface="-apple-system"/>
              </a:rPr>
              <a:t> </a:t>
            </a:r>
            <a:r>
              <a:rPr lang="en-US" altLang="en-US" dirty="0"/>
              <a:t>and </a:t>
            </a:r>
            <a:r>
              <a:rPr lang="en-US" altLang="en-US" sz="1400" dirty="0" err="1">
                <a:solidFill>
                  <a:srgbClr val="E83E8C"/>
                </a:solidFill>
                <a:latin typeface="SFMono-Regular"/>
              </a:rPr>
              <a:t>jdk.nashorn.api.tree</a:t>
            </a:r>
            <a:r>
              <a:rPr lang="en-US" altLang="en-US" dirty="0">
                <a:solidFill>
                  <a:srgbClr val="212529"/>
                </a:solidFill>
                <a:latin typeface="-apple-system"/>
              </a:rPr>
              <a:t> </a:t>
            </a:r>
            <a:r>
              <a:rPr lang="en-US" altLang="en-US" dirty="0"/>
              <a:t>packages.</a:t>
            </a:r>
          </a:p>
          <a:p>
            <a:pPr marL="285750" indent="-285750" eaLnBrk="0" fontAlgn="base" hangingPunct="0">
              <a:spcBef>
                <a:spcPct val="0"/>
              </a:spcBef>
              <a:spcAft>
                <a:spcPct val="0"/>
              </a:spcAft>
              <a:buFont typeface="Wingdings" panose="05000000000000000000" pitchFamily="2" charset="2"/>
              <a:buChar char="§"/>
            </a:pPr>
            <a:r>
              <a:rPr lang="en-US" b="1" dirty="0"/>
              <a:t>Disable and Deprecate Biased </a:t>
            </a:r>
            <a:r>
              <a:rPr lang="en-US" b="1" dirty="0" smtClean="0"/>
              <a:t>Locking</a:t>
            </a:r>
          </a:p>
          <a:p>
            <a:pPr eaLnBrk="0" fontAlgn="base" hangingPunct="0">
              <a:spcBef>
                <a:spcPct val="0"/>
              </a:spcBef>
              <a:spcAft>
                <a:spcPct val="0"/>
              </a:spcAft>
            </a:pPr>
            <a:r>
              <a:rPr lang="en-US" b="1" dirty="0"/>
              <a:t>enabled</a:t>
            </a:r>
            <a:r>
              <a:rPr lang="en-US" dirty="0"/>
              <a:t>: -XX:+</a:t>
            </a:r>
            <a:r>
              <a:rPr lang="en-US" dirty="0" err="1"/>
              <a:t>UseBiasedLocking</a:t>
            </a:r>
            <a:r>
              <a:rPr lang="en-US" dirty="0"/>
              <a:t> -</a:t>
            </a:r>
            <a:r>
              <a:rPr lang="en-US" dirty="0" err="1" smtClean="0"/>
              <a:t>XX:BiasedLockingStartupDelay</a:t>
            </a:r>
            <a:r>
              <a:rPr lang="en-US" dirty="0" smtClean="0"/>
              <a:t>=0    </a:t>
            </a:r>
            <a:r>
              <a:rPr lang="en-US" b="1" dirty="0"/>
              <a:t>disabled</a:t>
            </a:r>
            <a:r>
              <a:rPr lang="en-US" dirty="0"/>
              <a:t>: -XX:-</a:t>
            </a:r>
            <a:r>
              <a:rPr lang="en-US" dirty="0" err="1"/>
              <a:t>UseBiasedLocking</a:t>
            </a:r>
            <a:endParaRPr lang="en-US" b="1" dirty="0"/>
          </a:p>
          <a:p>
            <a:endParaRPr lang="en-US" dirty="0"/>
          </a:p>
        </p:txBody>
      </p:sp>
      <p:sp>
        <p:nvSpPr>
          <p:cNvPr id="51" name="TextBox 50"/>
          <p:cNvSpPr txBox="1"/>
          <p:nvPr/>
        </p:nvSpPr>
        <p:spPr>
          <a:xfrm>
            <a:off x="426031" y="942562"/>
            <a:ext cx="11137900" cy="646331"/>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Deprecations and Removals </a:t>
            </a:r>
          </a:p>
          <a:p>
            <a:pPr eaLnBrk="0" fontAlgn="base" hangingPunct="0">
              <a:spcBef>
                <a:spcPct val="0"/>
              </a:spcBef>
              <a:spcAft>
                <a:spcPct val="0"/>
              </a:spcAft>
            </a:pPr>
            <a:r>
              <a:rPr lang="en-US" altLang="en-US" dirty="0" smtClean="0">
                <a:solidFill>
                  <a:srgbClr val="395DA1"/>
                </a:solidFill>
                <a:latin typeface="Consolas" panose="020B0609020204030204" pitchFamily="49" charset="0"/>
              </a:rPr>
              <a:t> </a:t>
            </a:r>
            <a:endParaRPr lang="en-US" dirty="0" smtClean="0"/>
          </a:p>
        </p:txBody>
      </p:sp>
      <p:sp>
        <p:nvSpPr>
          <p:cNvPr id="58" name="Rectangle 57"/>
          <p:cNvSpPr/>
          <p:nvPr/>
        </p:nvSpPr>
        <p:spPr>
          <a:xfrm>
            <a:off x="337131" y="3492434"/>
            <a:ext cx="10543884" cy="369332"/>
          </a:xfrm>
          <a:prstGeom prst="rect">
            <a:avLst/>
          </a:prstGeom>
        </p:spPr>
        <p:txBody>
          <a:bodyPr wrap="square">
            <a:spAutoFit/>
          </a:bodyPr>
          <a:lstStyle/>
          <a:p>
            <a:r>
              <a:rPr lang="en-US" dirty="0" smtClean="0">
                <a:solidFill>
                  <a:srgbClr val="395DA1"/>
                </a:solidFill>
                <a:latin typeface="Consolas" panose="020B0609020204030204" pitchFamily="49" charset="0"/>
              </a:rPr>
              <a:t>Informative </a:t>
            </a:r>
            <a:r>
              <a:rPr lang="en-US" dirty="0" err="1" smtClean="0">
                <a:solidFill>
                  <a:srgbClr val="395DA1"/>
                </a:solidFill>
                <a:latin typeface="Consolas" panose="020B0609020204030204" pitchFamily="49" charset="0"/>
              </a:rPr>
              <a:t>NullPointer</a:t>
            </a:r>
            <a:r>
              <a:rPr lang="en-US" dirty="0" smtClean="0">
                <a:solidFill>
                  <a:srgbClr val="395DA1"/>
                </a:solidFill>
                <a:latin typeface="Consolas" panose="020B0609020204030204" pitchFamily="49" charset="0"/>
              </a:rPr>
              <a:t> Exceptions  (was preview since Java 14)  </a:t>
            </a:r>
            <a:endParaRPr lang="en-US" altLang="en-US" sz="1400" dirty="0">
              <a:latin typeface="Consolas" panose="020B0609020204030204" pitchFamily="49" charset="0"/>
            </a:endParaRPr>
          </a:p>
        </p:txBody>
      </p:sp>
      <p:sp>
        <p:nvSpPr>
          <p:cNvPr id="59" name="Rectangle 58"/>
          <p:cNvSpPr/>
          <p:nvPr/>
        </p:nvSpPr>
        <p:spPr>
          <a:xfrm>
            <a:off x="437288" y="3914962"/>
            <a:ext cx="11160415" cy="369332"/>
          </a:xfrm>
          <a:prstGeom prst="rect">
            <a:avLst/>
          </a:prstGeom>
        </p:spPr>
        <p:txBody>
          <a:bodyPr wrap="square">
            <a:spAutoFit/>
          </a:bodyPr>
          <a:lstStyle/>
          <a:p>
            <a:pPr marL="285750" indent="-285750">
              <a:buFont typeface="Wingdings" panose="05000000000000000000" pitchFamily="2" charset="2"/>
              <a:buChar char="§"/>
            </a:pPr>
            <a:r>
              <a:rPr lang="en-US" dirty="0" smtClean="0"/>
              <a:t>No need: </a:t>
            </a:r>
            <a:r>
              <a:rPr lang="en-US" dirty="0"/>
              <a:t>-XX:+</a:t>
            </a:r>
            <a:r>
              <a:rPr lang="en-US" dirty="0" err="1" smtClean="0"/>
              <a:t>ShowCodeDetailsInExceptionMessages</a:t>
            </a:r>
            <a:r>
              <a:rPr lang="en-US" dirty="0" smtClean="0"/>
              <a:t>, it is already default in Java  </a:t>
            </a:r>
            <a:endParaRPr lang="en-US" dirty="0"/>
          </a:p>
        </p:txBody>
      </p:sp>
      <p:sp>
        <p:nvSpPr>
          <p:cNvPr id="60" name="Rectangle 59"/>
          <p:cNvSpPr/>
          <p:nvPr/>
        </p:nvSpPr>
        <p:spPr>
          <a:xfrm>
            <a:off x="337131" y="4429519"/>
            <a:ext cx="10543884" cy="369332"/>
          </a:xfrm>
          <a:prstGeom prst="rect">
            <a:avLst/>
          </a:prstGeom>
        </p:spPr>
        <p:txBody>
          <a:bodyPr wrap="square">
            <a:spAutoFit/>
          </a:bodyPr>
          <a:lstStyle/>
          <a:p>
            <a:r>
              <a:rPr lang="en-US" dirty="0" smtClean="0">
                <a:solidFill>
                  <a:srgbClr val="395DA1"/>
                </a:solidFill>
                <a:latin typeface="Consolas" panose="020B0609020204030204" pitchFamily="49" charset="0"/>
              </a:rPr>
              <a:t>Text Blocks – Multiline Strings (was preview in Java 13, 14)  </a:t>
            </a:r>
            <a:endParaRPr lang="en-US" altLang="en-US" sz="1400" dirty="0">
              <a:latin typeface="Consolas" panose="020B0609020204030204" pitchFamily="49" charset="0"/>
            </a:endParaRPr>
          </a:p>
        </p:txBody>
      </p:sp>
      <p:sp>
        <p:nvSpPr>
          <p:cNvPr id="61" name="Rectangle 60"/>
          <p:cNvSpPr/>
          <p:nvPr/>
        </p:nvSpPr>
        <p:spPr>
          <a:xfrm>
            <a:off x="426031" y="4806358"/>
            <a:ext cx="11160415" cy="369332"/>
          </a:xfrm>
          <a:prstGeom prst="rect">
            <a:avLst/>
          </a:prstGeom>
        </p:spPr>
        <p:txBody>
          <a:bodyPr wrap="square">
            <a:spAutoFit/>
          </a:bodyPr>
          <a:lstStyle/>
          <a:p>
            <a:pPr marL="285750" indent="-285750">
              <a:buFont typeface="Wingdings" panose="05000000000000000000" pitchFamily="2" charset="2"/>
              <a:buChar char="§"/>
            </a:pPr>
            <a:r>
              <a:rPr lang="en-US" dirty="0" smtClean="0"/>
              <a:t>Now officially  </a:t>
            </a:r>
            <a:r>
              <a:rPr lang="en-US" dirty="0"/>
              <a:t>part of </a:t>
            </a:r>
            <a:r>
              <a:rPr lang="en-US" dirty="0" smtClean="0"/>
              <a:t>Java 15. Support </a:t>
            </a:r>
            <a:r>
              <a:rPr lang="en-US" dirty="0"/>
              <a:t>multi-line strings in source </a:t>
            </a:r>
            <a:r>
              <a:rPr lang="en-US" dirty="0" smtClean="0"/>
              <a:t>code. Text </a:t>
            </a:r>
            <a:r>
              <a:rPr lang="en-US" dirty="0"/>
              <a:t>block results in a regular string</a:t>
            </a:r>
            <a:r>
              <a:rPr lang="en-US" dirty="0" smtClean="0"/>
              <a:t>  </a:t>
            </a:r>
            <a:endParaRPr lang="en-US" dirty="0"/>
          </a:p>
        </p:txBody>
      </p:sp>
      <p:sp>
        <p:nvSpPr>
          <p:cNvPr id="50" name="Rectangle 49"/>
          <p:cNvSpPr/>
          <p:nvPr/>
        </p:nvSpPr>
        <p:spPr>
          <a:xfrm>
            <a:off x="337131" y="5323511"/>
            <a:ext cx="10543884" cy="369332"/>
          </a:xfrm>
          <a:prstGeom prst="rect">
            <a:avLst/>
          </a:prstGeom>
        </p:spPr>
        <p:txBody>
          <a:bodyPr wrap="square">
            <a:spAutoFit/>
          </a:bodyPr>
          <a:lstStyle/>
          <a:p>
            <a:r>
              <a:rPr lang="en-US" dirty="0" smtClean="0">
                <a:solidFill>
                  <a:srgbClr val="395DA1"/>
                </a:solidFill>
                <a:latin typeface="Consolas" panose="020B0609020204030204" pitchFamily="49" charset="0"/>
              </a:rPr>
              <a:t>Hidden Classes </a:t>
            </a:r>
            <a:endParaRPr lang="en-US" altLang="en-US" sz="1400" dirty="0">
              <a:latin typeface="Consolas" panose="020B0609020204030204" pitchFamily="49" charset="0"/>
            </a:endParaRPr>
          </a:p>
        </p:txBody>
      </p:sp>
      <p:sp>
        <p:nvSpPr>
          <p:cNvPr id="2" name="Rectangle 1"/>
          <p:cNvSpPr/>
          <p:nvPr/>
        </p:nvSpPr>
        <p:spPr>
          <a:xfrm>
            <a:off x="437288" y="5700350"/>
            <a:ext cx="11464054" cy="1200329"/>
          </a:xfrm>
          <a:prstGeom prst="rect">
            <a:avLst/>
          </a:prstGeom>
        </p:spPr>
        <p:txBody>
          <a:bodyPr wrap="square">
            <a:spAutoFit/>
          </a:bodyPr>
          <a:lstStyle/>
          <a:p>
            <a:r>
              <a:rPr lang="en-US" dirty="0" smtClean="0"/>
              <a:t>JEP 371 defines h</a:t>
            </a:r>
            <a:r>
              <a:rPr lang="en-US" b="1" dirty="0" smtClean="0"/>
              <a:t>idden </a:t>
            </a:r>
            <a:r>
              <a:rPr lang="en-US" b="1" dirty="0"/>
              <a:t>classes</a:t>
            </a:r>
            <a:r>
              <a:rPr lang="en-US" dirty="0"/>
              <a:t> that are not discoverable and have a limited lifecycle (shorter live), good for developers that generate classes dynamically at runtime. This JEP also deprecated the </a:t>
            </a:r>
            <a:r>
              <a:rPr lang="en-US" dirty="0" err="1">
                <a:solidFill>
                  <a:srgbClr val="00B0F0"/>
                </a:solidFill>
              </a:rPr>
              <a:t>Unsafe.defineAnonymousClass</a:t>
            </a:r>
            <a:r>
              <a:rPr lang="en-US" dirty="0">
                <a:solidFill>
                  <a:srgbClr val="00B0F0"/>
                </a:solidFill>
              </a:rPr>
              <a:t> </a:t>
            </a:r>
            <a:r>
              <a:rPr lang="en-US" dirty="0"/>
              <a:t>API and marked it for removal in the future. </a:t>
            </a:r>
          </a:p>
          <a:p>
            <a:endParaRPr lang="en-US" dirty="0"/>
          </a:p>
        </p:txBody>
      </p:sp>
    </p:spTree>
    <p:extLst>
      <p:ext uri="{BB962C8B-B14F-4D97-AF65-F5344CB8AC3E}">
        <p14:creationId xmlns:p14="http://schemas.microsoft.com/office/powerpoint/2010/main" val="41385593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15 </a:t>
            </a:r>
            <a:endParaRPr lang="en-US" sz="3600" dirty="0"/>
          </a:p>
        </p:txBody>
      </p:sp>
      <p:sp>
        <p:nvSpPr>
          <p:cNvPr id="55" name="Rectangle 54"/>
          <p:cNvSpPr/>
          <p:nvPr/>
        </p:nvSpPr>
        <p:spPr>
          <a:xfrm>
            <a:off x="337131" y="1673412"/>
            <a:ext cx="10378784" cy="553998"/>
          </a:xfrm>
          <a:prstGeom prst="rect">
            <a:avLst/>
          </a:prstGeom>
        </p:spPr>
        <p:txBody>
          <a:bodyPr wrap="square">
            <a:spAutoFit/>
          </a:bodyPr>
          <a:lstStyle/>
          <a:p>
            <a:pPr marL="285750" indent="-285750">
              <a:buFont typeface="Wingdings" panose="05000000000000000000" pitchFamily="2" charset="2"/>
              <a:buChar char="§"/>
            </a:pPr>
            <a:r>
              <a:rPr lang="en-US" b="1" dirty="0" smtClean="0"/>
              <a:t>Pattern Matching  </a:t>
            </a:r>
            <a:r>
              <a:rPr lang="en-US" dirty="0" smtClean="0"/>
              <a:t>  </a:t>
            </a:r>
          </a:p>
          <a:p>
            <a:pPr marL="285750" indent="-285750">
              <a:buFontTx/>
              <a:buChar char="-"/>
            </a:pPr>
            <a:endParaRPr lang="en-US" sz="1200" dirty="0"/>
          </a:p>
        </p:txBody>
      </p:sp>
      <p:sp>
        <p:nvSpPr>
          <p:cNvPr id="56" name="TextBox 55"/>
          <p:cNvSpPr txBox="1"/>
          <p:nvPr/>
        </p:nvSpPr>
        <p:spPr>
          <a:xfrm>
            <a:off x="403516" y="1140876"/>
            <a:ext cx="11137900" cy="369332"/>
          </a:xfrm>
          <a:prstGeom prst="rect">
            <a:avLst/>
          </a:prstGeom>
          <a:noFill/>
        </p:spPr>
        <p:txBody>
          <a:bodyPr wrap="square" rtlCol="0">
            <a:spAutoFit/>
          </a:bodyPr>
          <a:lstStyle/>
          <a:p>
            <a:pPr eaLnBrk="0" fontAlgn="base" hangingPunct="0">
              <a:spcBef>
                <a:spcPct val="0"/>
              </a:spcBef>
              <a:spcAft>
                <a:spcPct val="0"/>
              </a:spcAft>
            </a:pPr>
            <a:r>
              <a:rPr lang="en-US" altLang="en-US" dirty="0" smtClean="0">
                <a:solidFill>
                  <a:srgbClr val="395DA1"/>
                </a:solidFill>
                <a:latin typeface="Consolas" panose="020B0609020204030204" pitchFamily="49" charset="0"/>
              </a:rPr>
              <a:t>Second Preview Features, since Java 14</a:t>
            </a:r>
            <a:endParaRPr lang="en-US" b="1" dirty="0" smtClean="0"/>
          </a:p>
        </p:txBody>
      </p:sp>
      <p:sp>
        <p:nvSpPr>
          <p:cNvPr id="51" name="Rectangle 50"/>
          <p:cNvSpPr/>
          <p:nvPr/>
        </p:nvSpPr>
        <p:spPr>
          <a:xfrm>
            <a:off x="403516" y="5273491"/>
            <a:ext cx="10378784" cy="369332"/>
          </a:xfrm>
          <a:prstGeom prst="rect">
            <a:avLst/>
          </a:prstGeom>
        </p:spPr>
        <p:txBody>
          <a:bodyPr wrap="square">
            <a:spAutoFit/>
          </a:bodyPr>
          <a:lstStyle/>
          <a:p>
            <a:pPr marL="285750" indent="-285750">
              <a:buFont typeface="Wingdings" panose="05000000000000000000" pitchFamily="2" charset="2"/>
              <a:buChar char="§"/>
            </a:pPr>
            <a:r>
              <a:rPr lang="en-US" b="1" dirty="0" smtClean="0"/>
              <a:t>Sealed Classes</a:t>
            </a:r>
            <a:r>
              <a:rPr lang="en-US" dirty="0" smtClean="0"/>
              <a:t> (Preview in Java 15) – Immutable classes are too strong (final can not be inherited) </a:t>
            </a:r>
            <a:endParaRPr lang="en-US" sz="1200" dirty="0"/>
          </a:p>
        </p:txBody>
      </p:sp>
      <p:sp>
        <p:nvSpPr>
          <p:cNvPr id="57" name="Rectangle 56"/>
          <p:cNvSpPr/>
          <p:nvPr/>
        </p:nvSpPr>
        <p:spPr>
          <a:xfrm>
            <a:off x="337131" y="3039997"/>
            <a:ext cx="7917869" cy="2308324"/>
          </a:xfrm>
          <a:prstGeom prst="rect">
            <a:avLst/>
          </a:prstGeom>
        </p:spPr>
        <p:txBody>
          <a:bodyPr wrap="square">
            <a:spAutoFit/>
          </a:bodyPr>
          <a:lstStyle/>
          <a:p>
            <a:pPr marL="285750" indent="-285750">
              <a:buFont typeface="Wingdings" panose="05000000000000000000" pitchFamily="2" charset="2"/>
              <a:buChar char="§"/>
            </a:pPr>
            <a:r>
              <a:rPr lang="en-US" b="1" dirty="0" smtClean="0">
                <a:hlinkClick r:id="rId3"/>
              </a:rPr>
              <a:t>Records</a:t>
            </a:r>
            <a:r>
              <a:rPr lang="en-US" b="1" u="sng" dirty="0" smtClean="0"/>
              <a:t>  </a:t>
            </a:r>
          </a:p>
          <a:p>
            <a:pPr marL="285750" indent="-285750">
              <a:buFontTx/>
              <a:buChar char="-"/>
            </a:pPr>
            <a:r>
              <a:rPr lang="en-US" dirty="0"/>
              <a:t>A </a:t>
            </a:r>
            <a:r>
              <a:rPr lang="en-US" i="1" dirty="0">
                <a:hlinkClick r:id="rId4"/>
              </a:rPr>
              <a:t>record</a:t>
            </a:r>
            <a:r>
              <a:rPr lang="en-US" i="1" dirty="0"/>
              <a:t> class</a:t>
            </a:r>
            <a:r>
              <a:rPr lang="en-US" dirty="0"/>
              <a:t> is a shallowly immutable, transparent carrier for a fixed set of values, called the </a:t>
            </a:r>
            <a:r>
              <a:rPr lang="en-US" i="1" dirty="0"/>
              <a:t>record components</a:t>
            </a:r>
            <a:r>
              <a:rPr lang="en-US" dirty="0"/>
              <a:t>. </a:t>
            </a:r>
            <a:r>
              <a:rPr lang="en-US" dirty="0" smtClean="0"/>
              <a:t> </a:t>
            </a:r>
          </a:p>
          <a:p>
            <a:pPr marL="285750" indent="-285750">
              <a:buFontTx/>
              <a:buChar char="-"/>
            </a:pPr>
            <a:r>
              <a:rPr lang="en-US" dirty="0"/>
              <a:t>Components, </a:t>
            </a:r>
            <a:r>
              <a:rPr lang="en-US" dirty="0" smtClean="0"/>
              <a:t>constructor, equals/</a:t>
            </a:r>
            <a:r>
              <a:rPr lang="en-US" dirty="0" err="1" smtClean="0"/>
              <a:t>hashCode</a:t>
            </a:r>
            <a:r>
              <a:rPr lang="en-US" dirty="0" smtClean="0"/>
              <a:t>/</a:t>
            </a:r>
            <a:r>
              <a:rPr lang="en-US" dirty="0" err="1" smtClean="0"/>
              <a:t>toString</a:t>
            </a:r>
            <a:r>
              <a:rPr lang="en-US" dirty="0" smtClean="0"/>
              <a:t>, </a:t>
            </a:r>
            <a:r>
              <a:rPr lang="en-US" dirty="0" err="1" smtClean="0"/>
              <a:t>accessors</a:t>
            </a:r>
            <a:r>
              <a:rPr lang="en-US" dirty="0" smtClean="0"/>
              <a:t> without </a:t>
            </a:r>
            <a:r>
              <a:rPr lang="en-US" dirty="0" err="1" smtClean="0"/>
              <a:t>getX</a:t>
            </a:r>
            <a:r>
              <a:rPr lang="en-US" dirty="0" smtClean="0"/>
              <a:t>(way but just via name() ) </a:t>
            </a:r>
          </a:p>
          <a:p>
            <a:pPr marL="285750" indent="-285750">
              <a:buFontTx/>
              <a:buChar char="-"/>
            </a:pPr>
            <a:r>
              <a:rPr lang="en-US" dirty="0"/>
              <a:t>This JEP enhanced the records with features like support sealed types, local records, annotation on records, and Reflection APIs for records. </a:t>
            </a:r>
            <a:r>
              <a:rPr lang="en-US" dirty="0" smtClean="0"/>
              <a:t> Also local interfaces and </a:t>
            </a:r>
            <a:r>
              <a:rPr lang="en-US" dirty="0" err="1" smtClean="0"/>
              <a:t>enums</a:t>
            </a:r>
            <a:r>
              <a:rPr lang="en-US" dirty="0" smtClean="0"/>
              <a:t> also allowed) in Java 15:</a:t>
            </a:r>
            <a:endParaRPr lang="en-US" sz="1600" dirty="0">
              <a:solidFill>
                <a:srgbClr val="0070C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38363278"/>
              </p:ext>
            </p:extLst>
          </p:nvPr>
        </p:nvGraphicFramePr>
        <p:xfrm>
          <a:off x="665308" y="2179215"/>
          <a:ext cx="9591384" cy="1188720"/>
        </p:xfrm>
        <a:graphic>
          <a:graphicData uri="http://schemas.openxmlformats.org/drawingml/2006/table">
            <a:tbl>
              <a:tblPr firstRow="1" bandRow="1">
                <a:tableStyleId>{5C22544A-7EE6-4342-B048-85BDC9FD1C3A}</a:tableStyleId>
              </a:tblPr>
              <a:tblGrid>
                <a:gridCol w="3197128">
                  <a:extLst>
                    <a:ext uri="{9D8B030D-6E8A-4147-A177-3AD203B41FA5}">
                      <a16:colId xmlns:a16="http://schemas.microsoft.com/office/drawing/2014/main" val="3041419832"/>
                    </a:ext>
                  </a:extLst>
                </a:gridCol>
                <a:gridCol w="3197128">
                  <a:extLst>
                    <a:ext uri="{9D8B030D-6E8A-4147-A177-3AD203B41FA5}">
                      <a16:colId xmlns:a16="http://schemas.microsoft.com/office/drawing/2014/main" val="2919801"/>
                    </a:ext>
                  </a:extLst>
                </a:gridCol>
                <a:gridCol w="3197128">
                  <a:extLst>
                    <a:ext uri="{9D8B030D-6E8A-4147-A177-3AD203B41FA5}">
                      <a16:colId xmlns:a16="http://schemas.microsoft.com/office/drawing/2014/main" val="2429152638"/>
                    </a:ext>
                  </a:extLst>
                </a:gridCol>
              </a:tblGrid>
              <a:tr h="370840">
                <a:tc>
                  <a:txBody>
                    <a:bodyPr/>
                    <a:lstStyle/>
                    <a:p>
                      <a:pPr lvl="1" algn="l"/>
                      <a:r>
                        <a:rPr lang="en-US" sz="1200" b="0" i="0" u="none" strike="noStrike" kern="1200" baseline="0" dirty="0" smtClean="0">
                          <a:solidFill>
                            <a:srgbClr val="0070C0"/>
                          </a:solidFill>
                          <a:latin typeface="+mn-lt"/>
                          <a:ea typeface="+mn-ea"/>
                          <a:cs typeface="+mn-cs"/>
                        </a:rPr>
                        <a:t>if (object </a:t>
                      </a:r>
                      <a:r>
                        <a:rPr lang="en-US" sz="1200" b="0" i="0" u="none" strike="noStrike" kern="1200" baseline="0" dirty="0" err="1" smtClean="0">
                          <a:solidFill>
                            <a:srgbClr val="0070C0"/>
                          </a:solidFill>
                          <a:latin typeface="+mn-lt"/>
                          <a:ea typeface="+mn-ea"/>
                          <a:cs typeface="+mn-cs"/>
                        </a:rPr>
                        <a:t>instanceof</a:t>
                      </a:r>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 </a:t>
                      </a:r>
                    </a:p>
                    <a:p>
                      <a:pPr lvl="1" algn="l"/>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object; </a:t>
                      </a:r>
                    </a:p>
                    <a:p>
                      <a:pPr lvl="1" algn="l"/>
                      <a:r>
                        <a:rPr lang="en-US" sz="1200" b="0" i="0" u="none" strike="noStrike" kern="1200" baseline="0" dirty="0" smtClean="0">
                          <a:solidFill>
                            <a:srgbClr val="0070C0"/>
                          </a:solidFill>
                          <a:latin typeface="+mn-lt"/>
                          <a:ea typeface="+mn-ea"/>
                          <a:cs typeface="+mn-cs"/>
                        </a:rPr>
                        <a:t>   return </a:t>
                      </a:r>
                      <a:r>
                        <a:rPr lang="en-US" sz="1200" b="0" i="0" u="none" strike="noStrike" kern="1200" baseline="0" dirty="0" err="1" smtClean="0">
                          <a:solidFill>
                            <a:srgbClr val="0070C0"/>
                          </a:solidFill>
                          <a:latin typeface="+mn-lt"/>
                          <a:ea typeface="+mn-ea"/>
                          <a:cs typeface="+mn-cs"/>
                        </a:rPr>
                        <a:t>b.precision</a:t>
                      </a:r>
                      <a:r>
                        <a:rPr lang="en-US" sz="1200" b="0" i="0" u="none" strike="noStrike" kern="1200" baseline="0" dirty="0" smtClean="0">
                          <a:solidFill>
                            <a:srgbClr val="0070C0"/>
                          </a:solidFill>
                          <a:latin typeface="+mn-lt"/>
                          <a:ea typeface="+mn-ea"/>
                          <a:cs typeface="+mn-cs"/>
                        </a:rPr>
                        <a:t>(); </a:t>
                      </a:r>
                    </a:p>
                    <a:p>
                      <a:pPr lvl="1" algn="l"/>
                      <a:r>
                        <a:rPr lang="en-US" sz="1200" b="0" i="0" u="none" strike="noStrike" kern="1200" baseline="0" dirty="0" smtClean="0">
                          <a:solidFill>
                            <a:srgbClr val="0070C0"/>
                          </a:solidFill>
                          <a:latin typeface="+mn-lt"/>
                          <a:ea typeface="+mn-ea"/>
                          <a:cs typeface="+mn-cs"/>
                        </a:rPr>
                        <a:t>} </a:t>
                      </a:r>
                      <a:endParaRPr lang="en-US" sz="1200" dirty="0">
                        <a:solidFill>
                          <a:srgbClr val="0070C0"/>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if (object </a:t>
                      </a:r>
                      <a:r>
                        <a:rPr lang="en-US" sz="1200" b="0" i="0" u="none" strike="noStrike" kern="1200" baseline="0" dirty="0" err="1" smtClean="0">
                          <a:solidFill>
                            <a:srgbClr val="0070C0"/>
                          </a:solidFill>
                          <a:latin typeface="+mn-lt"/>
                          <a:ea typeface="+mn-ea"/>
                          <a:cs typeface="+mn-cs"/>
                        </a:rPr>
                        <a:t>instanceof</a:t>
                      </a:r>
                      <a:r>
                        <a:rPr lang="en-US" sz="1200" b="0" i="0" u="none" strike="noStrike" kern="1200" baseline="0" dirty="0" smtClean="0">
                          <a:solidFill>
                            <a:srgbClr val="0070C0"/>
                          </a:solidFill>
                          <a:latin typeface="+mn-lt"/>
                          <a:ea typeface="+mn-ea"/>
                          <a:cs typeface="+mn-cs"/>
                        </a:rPr>
                        <a:t>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 return </a:t>
                      </a:r>
                      <a:r>
                        <a:rPr lang="en-US" sz="1200" b="0" i="0" u="none" strike="noStrike" kern="1200" baseline="0" dirty="0" err="1" smtClean="0">
                          <a:solidFill>
                            <a:srgbClr val="0070C0"/>
                          </a:solidFill>
                          <a:latin typeface="+mn-lt"/>
                          <a:ea typeface="+mn-ea"/>
                          <a:cs typeface="+mn-cs"/>
                        </a:rPr>
                        <a:t>b.precision</a:t>
                      </a:r>
                      <a:r>
                        <a:rPr lang="en-US" sz="1200" b="0" i="0" u="none" strike="noStrike" kern="1200" baseline="0" dirty="0" smtClean="0">
                          <a:solidFill>
                            <a:srgbClr val="0070C0"/>
                          </a:solidFill>
                          <a:latin typeface="+mn-lt"/>
                          <a:ea typeface="+mn-ea"/>
                          <a:cs typeface="+mn-cs"/>
                        </a:rPr>
                        <a:t>(); } </a:t>
                      </a:r>
                      <a:endParaRPr lang="en-US" sz="1200" b="0" dirty="0" smtClean="0">
                        <a:solidFill>
                          <a:srgbClr val="0070C0"/>
                        </a:solidFill>
                      </a:endParaRPr>
                    </a:p>
                    <a:p>
                      <a:pPr algn="l"/>
                      <a:endParaRPr lang="en-US" sz="1200" dirty="0">
                        <a:solidFill>
                          <a:srgbClr val="0070C0"/>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err="1" smtClean="0">
                          <a:solidFill>
                            <a:srgbClr val="0070C0"/>
                          </a:solidFill>
                          <a:latin typeface="+mn-lt"/>
                          <a:ea typeface="+mn-ea"/>
                          <a:cs typeface="+mn-cs"/>
                        </a:rPr>
                        <a:t>int</a:t>
                      </a:r>
                      <a:r>
                        <a:rPr lang="en-US" sz="1200" b="0" i="0" u="none" strike="noStrike" kern="1200" baseline="0" dirty="0" smtClean="0">
                          <a:solidFill>
                            <a:srgbClr val="0070C0"/>
                          </a:solidFill>
                          <a:latin typeface="+mn-lt"/>
                          <a:ea typeface="+mn-ea"/>
                          <a:cs typeface="+mn-cs"/>
                        </a:rPr>
                        <a:t> value = switch (object)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a:t>
                      </a:r>
                      <a:r>
                        <a:rPr lang="en-US" sz="1200" b="0" i="0" u="none" strike="noStrike" kern="1200" baseline="0" dirty="0" err="1" smtClean="0">
                          <a:solidFill>
                            <a:srgbClr val="0070C0"/>
                          </a:solidFill>
                          <a:latin typeface="+mn-lt"/>
                          <a:ea typeface="+mn-ea"/>
                          <a:cs typeface="+mn-cs"/>
                        </a:rPr>
                        <a:t>BigDecimal</a:t>
                      </a:r>
                      <a:r>
                        <a:rPr lang="en-US" sz="1200" b="0" i="0" u="none" strike="noStrike" kern="1200" baseline="0" dirty="0" smtClean="0">
                          <a:solidFill>
                            <a:srgbClr val="0070C0"/>
                          </a:solidFill>
                          <a:latin typeface="+mn-lt"/>
                          <a:ea typeface="+mn-ea"/>
                          <a:cs typeface="+mn-cs"/>
                        </a:rPr>
                        <a:t> b -&gt; </a:t>
                      </a:r>
                      <a:r>
                        <a:rPr lang="en-US" sz="1200" b="0" i="0" u="none" strike="noStrike" kern="1200" baseline="0" dirty="0" err="1" smtClean="0">
                          <a:solidFill>
                            <a:srgbClr val="0070C0"/>
                          </a:solidFill>
                          <a:latin typeface="+mn-lt"/>
                          <a:ea typeface="+mn-ea"/>
                          <a:cs typeface="+mn-cs"/>
                        </a:rPr>
                        <a:t>b.intValue</a:t>
                      </a:r>
                      <a:r>
                        <a:rPr lang="en-US" sz="1200" b="0" i="0" u="none" strike="noStrike" kern="1200" baseline="0" dirty="0" smtClean="0">
                          <a:solidFill>
                            <a:srgbClr val="0070C0"/>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String s -&gt; </a:t>
                      </a:r>
                      <a:r>
                        <a:rPr lang="en-US" sz="1200" b="0" i="0" u="none" strike="noStrike" kern="1200" baseline="0" dirty="0" err="1" smtClean="0">
                          <a:solidFill>
                            <a:srgbClr val="0070C0"/>
                          </a:solidFill>
                          <a:latin typeface="+mn-lt"/>
                          <a:ea typeface="+mn-ea"/>
                          <a:cs typeface="+mn-cs"/>
                        </a:rPr>
                        <a:t>Integer.parseInt</a:t>
                      </a:r>
                      <a:r>
                        <a:rPr lang="en-US" sz="1200" b="0" i="0" u="none" strike="noStrike" kern="1200" baseline="0" dirty="0" smtClean="0">
                          <a:solidFill>
                            <a:srgbClr val="0070C0"/>
                          </a:solidFill>
                          <a:latin typeface="+mn-lt"/>
                          <a:ea typeface="+mn-ea"/>
                          <a:cs typeface="+mn-cs"/>
                        </a:rPr>
                        <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case Integer </a:t>
                      </a:r>
                      <a:r>
                        <a:rPr lang="en-US" sz="1200" b="0" i="0" u="none" strike="noStrike" kern="1200" baseline="0" dirty="0" err="1" smtClean="0">
                          <a:solidFill>
                            <a:srgbClr val="0070C0"/>
                          </a:solidFill>
                          <a:latin typeface="+mn-lt"/>
                          <a:ea typeface="+mn-ea"/>
                          <a:cs typeface="+mn-cs"/>
                        </a:rPr>
                        <a:t>i</a:t>
                      </a:r>
                      <a:r>
                        <a:rPr lang="en-US" sz="1200" b="0" i="0" u="none" strike="noStrike" kern="1200" baseline="0" dirty="0" smtClean="0">
                          <a:solidFill>
                            <a:srgbClr val="0070C0"/>
                          </a:solidFill>
                          <a:latin typeface="+mn-lt"/>
                          <a:ea typeface="+mn-ea"/>
                          <a:cs typeface="+mn-cs"/>
                        </a:rPr>
                        <a:t> -&gt; </a:t>
                      </a:r>
                      <a:r>
                        <a:rPr lang="en-US" sz="1200" b="0" i="0" u="none" strike="noStrike" kern="1200" baseline="0" dirty="0" err="1" smtClean="0">
                          <a:solidFill>
                            <a:srgbClr val="0070C0"/>
                          </a:solidFill>
                          <a:latin typeface="+mn-lt"/>
                          <a:ea typeface="+mn-ea"/>
                          <a:cs typeface="+mn-cs"/>
                        </a:rPr>
                        <a:t>i</a:t>
                      </a:r>
                      <a:r>
                        <a:rPr lang="en-US" sz="1200" b="0" i="0" u="none" strike="noStrike" kern="1200" baseline="0" dirty="0" smtClean="0">
                          <a:solidFill>
                            <a:srgbClr val="0070C0"/>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0070C0"/>
                          </a:solidFill>
                          <a:latin typeface="+mn-lt"/>
                          <a:ea typeface="+mn-ea"/>
                          <a:cs typeface="+mn-cs"/>
                        </a:rPr>
                        <a:t>} </a:t>
                      </a:r>
                    </a:p>
                    <a:p>
                      <a:pPr algn="l"/>
                      <a:endParaRPr lang="en-US" sz="1200" dirty="0">
                        <a:solidFill>
                          <a:srgbClr val="0070C0"/>
                        </a:solidFill>
                      </a:endParaRPr>
                    </a:p>
                  </a:txBody>
                  <a:tcPr>
                    <a:noFill/>
                  </a:tcPr>
                </a:tc>
                <a:extLst>
                  <a:ext uri="{0D108BD9-81ED-4DB2-BD59-A6C34878D82A}">
                    <a16:rowId xmlns:a16="http://schemas.microsoft.com/office/drawing/2014/main" val="744777267"/>
                  </a:ext>
                </a:extLst>
              </a:tr>
            </a:tbl>
          </a:graphicData>
        </a:graphic>
      </p:graphicFrame>
      <p:pic>
        <p:nvPicPr>
          <p:cNvPr id="7" name="Picture 6"/>
          <p:cNvPicPr>
            <a:picLocks noChangeAspect="1"/>
          </p:cNvPicPr>
          <p:nvPr/>
        </p:nvPicPr>
        <p:blipFill>
          <a:blip r:embed="rId5"/>
          <a:stretch>
            <a:fillRect/>
          </a:stretch>
        </p:blipFill>
        <p:spPr>
          <a:xfrm>
            <a:off x="7721599" y="755755"/>
            <a:ext cx="3597275" cy="870919"/>
          </a:xfrm>
          <a:prstGeom prst="rect">
            <a:avLst/>
          </a:prstGeom>
        </p:spPr>
      </p:pic>
      <p:graphicFrame>
        <p:nvGraphicFramePr>
          <p:cNvPr id="48" name="Table 47"/>
          <p:cNvGraphicFramePr>
            <a:graphicFrameLocks noGrp="1"/>
          </p:cNvGraphicFramePr>
          <p:nvPr>
            <p:extLst>
              <p:ext uri="{D42A27DB-BD31-4B8C-83A1-F6EECF244321}">
                <p14:modId xmlns:p14="http://schemas.microsoft.com/office/powerpoint/2010/main" val="2900865274"/>
              </p:ext>
            </p:extLst>
          </p:nvPr>
        </p:nvGraphicFramePr>
        <p:xfrm>
          <a:off x="1124531" y="5699760"/>
          <a:ext cx="9591384" cy="1158240"/>
        </p:xfrm>
        <a:graphic>
          <a:graphicData uri="http://schemas.openxmlformats.org/drawingml/2006/table">
            <a:tbl>
              <a:tblPr firstRow="1" bandRow="1">
                <a:tableStyleId>{5C22544A-7EE6-4342-B048-85BDC9FD1C3A}</a:tableStyleId>
              </a:tblPr>
              <a:tblGrid>
                <a:gridCol w="3197128">
                  <a:extLst>
                    <a:ext uri="{9D8B030D-6E8A-4147-A177-3AD203B41FA5}">
                      <a16:colId xmlns:a16="http://schemas.microsoft.com/office/drawing/2014/main" val="3041419832"/>
                    </a:ext>
                  </a:extLst>
                </a:gridCol>
                <a:gridCol w="3197128">
                  <a:extLst>
                    <a:ext uri="{9D8B030D-6E8A-4147-A177-3AD203B41FA5}">
                      <a16:colId xmlns:a16="http://schemas.microsoft.com/office/drawing/2014/main" val="2919801"/>
                    </a:ext>
                  </a:extLst>
                </a:gridCol>
                <a:gridCol w="3197128">
                  <a:extLst>
                    <a:ext uri="{9D8B030D-6E8A-4147-A177-3AD203B41FA5}">
                      <a16:colId xmlns:a16="http://schemas.microsoft.com/office/drawing/2014/main" val="2429152638"/>
                    </a:ext>
                  </a:extLst>
                </a:gridCol>
              </a:tblGrid>
              <a:tr h="370840">
                <a:tc>
                  <a:txBody>
                    <a:bodyPr/>
                    <a:lstStyle/>
                    <a:p>
                      <a:pPr lvl="1" algn="l"/>
                      <a:r>
                        <a:rPr lang="en-US" sz="1000" b="0" i="0" u="none" strike="noStrike" kern="1200" baseline="0" dirty="0" smtClean="0">
                          <a:solidFill>
                            <a:srgbClr val="0070C0"/>
                          </a:solidFill>
                          <a:latin typeface="+mn-lt"/>
                          <a:ea typeface="+mn-ea"/>
                          <a:cs typeface="+mn-cs"/>
                        </a:rPr>
                        <a:t>//Before </a:t>
                      </a:r>
                    </a:p>
                    <a:p>
                      <a:r>
                        <a:rPr lang="en-US" sz="1000" b="0" i="0" u="none" strike="noStrike" kern="1200" baseline="0" dirty="0" smtClean="0">
                          <a:solidFill>
                            <a:srgbClr val="0070C0"/>
                          </a:solidFill>
                          <a:latin typeface="+mn-lt"/>
                          <a:ea typeface="+mn-ea"/>
                          <a:cs typeface="+mn-cs"/>
                        </a:rPr>
                        <a:t>public abstract class Option&lt;T&gt; {</a:t>
                      </a:r>
                    </a:p>
                    <a:p>
                      <a:r>
                        <a:rPr lang="en-US" sz="1000" b="0" i="0" u="none" strike="noStrike" kern="1200" baseline="0" dirty="0" smtClean="0">
                          <a:solidFill>
                            <a:srgbClr val="0070C0"/>
                          </a:solidFill>
                          <a:latin typeface="+mn-lt"/>
                          <a:ea typeface="+mn-ea"/>
                          <a:cs typeface="+mn-cs"/>
                        </a:rPr>
                        <a:t>private Option() {}</a:t>
                      </a:r>
                    </a:p>
                    <a:p>
                      <a:r>
                        <a:rPr lang="en-US" sz="1000" b="0" i="0" u="none" strike="noStrike" kern="1200" baseline="0" dirty="0" smtClean="0">
                          <a:solidFill>
                            <a:srgbClr val="0070C0"/>
                          </a:solidFill>
                          <a:latin typeface="+mn-lt"/>
                          <a:ea typeface="+mn-ea"/>
                          <a:cs typeface="+mn-cs"/>
                        </a:rPr>
                        <a:t>public final static class Some&lt;T&gt; extends Option&lt;T&gt; { ... }</a:t>
                      </a:r>
                    </a:p>
                    <a:p>
                      <a:r>
                        <a:rPr lang="en-US" sz="1000" b="0" i="0" u="none" strike="noStrike" kern="1200" baseline="0" dirty="0" smtClean="0">
                          <a:solidFill>
                            <a:srgbClr val="0070C0"/>
                          </a:solidFill>
                          <a:latin typeface="+mn-lt"/>
                          <a:ea typeface="+mn-ea"/>
                          <a:cs typeface="+mn-cs"/>
                        </a:rPr>
                        <a:t>public final static class Empty extends Option&lt;Void&gt; { ... }</a:t>
                      </a:r>
                    </a:p>
                    <a:p>
                      <a:r>
                        <a:rPr lang="en-US" sz="1000" b="0" i="0" u="none" strike="noStrike" kern="1200" baseline="0" dirty="0" smtClean="0">
                          <a:solidFill>
                            <a:srgbClr val="0070C0"/>
                          </a:solidFill>
                          <a:latin typeface="+mn-lt"/>
                          <a:ea typeface="+mn-ea"/>
                          <a:cs typeface="+mn-cs"/>
                        </a:rPr>
                        <a:t>// ...</a:t>
                      </a:r>
                    </a:p>
                    <a:p>
                      <a:r>
                        <a:rPr lang="en-US" sz="1000" b="0" i="0" u="none" strike="noStrike" kern="1200" baseline="0" dirty="0" smtClean="0">
                          <a:solidFill>
                            <a:srgbClr val="0070C0"/>
                          </a:solidFill>
                          <a:latin typeface="+mn-lt"/>
                          <a:ea typeface="+mn-ea"/>
                          <a:cs typeface="+mn-cs"/>
                        </a:rPr>
                        <a:t>}</a:t>
                      </a:r>
                      <a:endParaRPr lang="en-US" sz="1000" dirty="0">
                        <a:solidFill>
                          <a:srgbClr val="0070C0"/>
                        </a:solidFill>
                      </a:endParaRPr>
                    </a:p>
                  </a:txBody>
                  <a:tcPr>
                    <a:noFill/>
                  </a:tcPr>
                </a:tc>
                <a:tc>
                  <a:txBody>
                    <a:bodyPr/>
                    <a:lstStyle/>
                    <a:p>
                      <a:pPr algn="l"/>
                      <a:r>
                        <a:rPr lang="en-US" sz="1000" dirty="0" smtClean="0">
                          <a:solidFill>
                            <a:srgbClr val="0070C0"/>
                          </a:solidFill>
                        </a:rPr>
                        <a:t>//with Sealed classes – Sum type (math)</a:t>
                      </a:r>
                    </a:p>
                    <a:p>
                      <a:r>
                        <a:rPr lang="en-US" sz="1000" b="0" i="0" u="none" strike="noStrike" kern="1200" baseline="0" dirty="0" smtClean="0">
                          <a:solidFill>
                            <a:srgbClr val="0070C0"/>
                          </a:solidFill>
                          <a:latin typeface="+mn-lt"/>
                          <a:ea typeface="+mn-ea"/>
                          <a:cs typeface="+mn-cs"/>
                        </a:rPr>
                        <a:t>public sealed class Option&lt;T&gt; permits Some, Empty {</a:t>
                      </a:r>
                    </a:p>
                    <a:p>
                      <a:r>
                        <a:rPr lang="en-US" sz="1000" b="0" i="0" u="none" strike="noStrike" kern="1200" baseline="0" dirty="0" smtClean="0">
                          <a:solidFill>
                            <a:srgbClr val="0070C0"/>
                          </a:solidFill>
                          <a:latin typeface="+mn-lt"/>
                          <a:ea typeface="+mn-ea"/>
                          <a:cs typeface="+mn-cs"/>
                        </a:rPr>
                        <a:t>// ..</a:t>
                      </a:r>
                    </a:p>
                    <a:p>
                      <a:r>
                        <a:rPr lang="en-US" sz="1000" b="0" i="0" u="none" strike="noStrike" kern="1200" baseline="0" dirty="0" smtClean="0">
                          <a:solidFill>
                            <a:srgbClr val="0070C0"/>
                          </a:solidFill>
                          <a:latin typeface="+mn-lt"/>
                          <a:ea typeface="+mn-ea"/>
                          <a:cs typeface="+mn-cs"/>
                        </a:rPr>
                        <a:t>}</a:t>
                      </a:r>
                    </a:p>
                    <a:p>
                      <a:r>
                        <a:rPr lang="en-US" sz="1000" b="0" i="0" u="none" strike="noStrike" kern="1200" baseline="0" dirty="0" smtClean="0">
                          <a:solidFill>
                            <a:srgbClr val="0070C0"/>
                          </a:solidFill>
                          <a:latin typeface="+mn-lt"/>
                          <a:ea typeface="+mn-ea"/>
                          <a:cs typeface="+mn-cs"/>
                        </a:rPr>
                        <a:t>public final class Empty extends Option&lt;Void&gt; {</a:t>
                      </a:r>
                    </a:p>
                    <a:p>
                      <a:r>
                        <a:rPr lang="en-US" sz="1000" b="0" i="0" u="none" strike="noStrike" kern="1200" baseline="0" dirty="0" smtClean="0">
                          <a:solidFill>
                            <a:srgbClr val="0070C0"/>
                          </a:solidFill>
                          <a:latin typeface="+mn-lt"/>
                          <a:ea typeface="+mn-ea"/>
                          <a:cs typeface="+mn-cs"/>
                        </a:rPr>
                        <a:t>// ..</a:t>
                      </a:r>
                    </a:p>
                    <a:p>
                      <a:r>
                        <a:rPr lang="en-US" sz="1000" b="0" i="0" u="none" strike="noStrike" kern="1200" baseline="0" dirty="0" smtClean="0">
                          <a:solidFill>
                            <a:srgbClr val="0070C0"/>
                          </a:solidFill>
                          <a:latin typeface="+mn-lt"/>
                          <a:ea typeface="+mn-ea"/>
                          <a:cs typeface="+mn-cs"/>
                        </a:rPr>
                        <a:t>} //same for Some .. </a:t>
                      </a:r>
                      <a:endParaRPr lang="en-US" sz="1000" dirty="0">
                        <a:solidFill>
                          <a:srgbClr val="0070C0"/>
                        </a:solidFill>
                      </a:endParaRP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dirty="0" smtClean="0">
                          <a:solidFill>
                            <a:srgbClr val="0070C0"/>
                          </a:solidFill>
                          <a:latin typeface="+mn-lt"/>
                          <a:ea typeface="+mn-ea"/>
                          <a:cs typeface="+mn-cs"/>
                        </a:rPr>
                        <a:t>//or other way</a:t>
                      </a:r>
                    </a:p>
                    <a:p>
                      <a:r>
                        <a:rPr lang="en-US" sz="1000" b="0" i="0" u="none" strike="noStrike" kern="1200" baseline="0" dirty="0" smtClean="0">
                          <a:solidFill>
                            <a:srgbClr val="0070C0"/>
                          </a:solidFill>
                          <a:latin typeface="+mn-lt"/>
                          <a:ea typeface="+mn-ea"/>
                          <a:cs typeface="+mn-cs"/>
                        </a:rPr>
                        <a:t>public sealed class Option&lt;T&gt; {</a:t>
                      </a:r>
                    </a:p>
                    <a:p>
                      <a:r>
                        <a:rPr lang="en-US" sz="1000" b="0" i="0" u="none" strike="noStrike" kern="1200" baseline="0" dirty="0" smtClean="0">
                          <a:solidFill>
                            <a:srgbClr val="0070C0"/>
                          </a:solidFill>
                          <a:latin typeface="+mn-lt"/>
                          <a:ea typeface="+mn-ea"/>
                          <a:cs typeface="+mn-cs"/>
                        </a:rPr>
                        <a:t>// .. In the same source file, permits is optional</a:t>
                      </a:r>
                    </a:p>
                    <a:p>
                      <a:r>
                        <a:rPr lang="en-US" sz="1000" b="0" i="0" u="none" strike="noStrike" kern="1200" baseline="0" dirty="0" smtClean="0">
                          <a:solidFill>
                            <a:srgbClr val="0070C0"/>
                          </a:solidFill>
                          <a:latin typeface="+mn-lt"/>
                          <a:ea typeface="+mn-ea"/>
                          <a:cs typeface="+mn-cs"/>
                        </a:rPr>
                        <a:t>public final static class Empty extends Option&lt;Void&gt; {}</a:t>
                      </a:r>
                    </a:p>
                    <a:p>
                      <a:r>
                        <a:rPr lang="en-US" sz="1000" b="0" i="0" u="none" strike="noStrike" kern="1200" baseline="0" dirty="0" smtClean="0">
                          <a:solidFill>
                            <a:srgbClr val="0070C0"/>
                          </a:solidFill>
                          <a:latin typeface="+mn-lt"/>
                          <a:ea typeface="+mn-ea"/>
                          <a:cs typeface="+mn-cs"/>
                        </a:rPr>
                        <a:t>public final static class Some&lt;T&gt; extends Option&lt;T&gt; {}</a:t>
                      </a:r>
                    </a:p>
                    <a:p>
                      <a:r>
                        <a:rPr lang="en-US" sz="1000" b="0" i="0" u="none" strike="noStrike" kern="1200" baseline="0" dirty="0" smtClean="0">
                          <a:solidFill>
                            <a:srgbClr val="0070C0"/>
                          </a:solidFill>
                          <a:latin typeface="+mn-lt"/>
                          <a:ea typeface="+mn-ea"/>
                          <a:cs typeface="+mn-cs"/>
                        </a:rPr>
                        <a:t>} </a:t>
                      </a:r>
                    </a:p>
                    <a:p>
                      <a:pPr algn="l"/>
                      <a:endParaRPr lang="en-US" sz="1000" dirty="0">
                        <a:solidFill>
                          <a:srgbClr val="0070C0"/>
                        </a:solidFill>
                      </a:endParaRPr>
                    </a:p>
                  </a:txBody>
                  <a:tcPr>
                    <a:noFill/>
                  </a:tcPr>
                </a:tc>
                <a:extLst>
                  <a:ext uri="{0D108BD9-81ED-4DB2-BD59-A6C34878D82A}">
                    <a16:rowId xmlns:a16="http://schemas.microsoft.com/office/drawing/2014/main" val="744777267"/>
                  </a:ext>
                </a:extLst>
              </a:tr>
            </a:tbl>
          </a:graphicData>
        </a:graphic>
      </p:graphicFrame>
      <p:sp>
        <p:nvSpPr>
          <p:cNvPr id="49" name="Rectangle 48"/>
          <p:cNvSpPr/>
          <p:nvPr/>
        </p:nvSpPr>
        <p:spPr>
          <a:xfrm>
            <a:off x="4889500" y="3655550"/>
            <a:ext cx="7302500" cy="1077218"/>
          </a:xfrm>
          <a:prstGeom prst="rect">
            <a:avLst/>
          </a:prstGeom>
        </p:spPr>
        <p:txBody>
          <a:bodyPr wrap="square">
            <a:spAutoFit/>
          </a:bodyPr>
          <a:lstStyle/>
          <a:p>
            <a:r>
              <a:rPr lang="en-US" sz="1600" dirty="0" smtClean="0">
                <a:solidFill>
                  <a:srgbClr val="0070C0"/>
                </a:solidFill>
              </a:rPr>
              <a:t>                                                                 public </a:t>
            </a:r>
            <a:r>
              <a:rPr lang="en-US" sz="1600" dirty="0">
                <a:solidFill>
                  <a:srgbClr val="0070C0"/>
                </a:solidFill>
              </a:rPr>
              <a:t>void </a:t>
            </a:r>
            <a:r>
              <a:rPr lang="en-US" sz="1600" dirty="0" err="1">
                <a:solidFill>
                  <a:srgbClr val="0070C0"/>
                </a:solidFill>
              </a:rPr>
              <a:t>myMethod</a:t>
            </a:r>
            <a:r>
              <a:rPr lang="en-US" sz="1600" dirty="0">
                <a:solidFill>
                  <a:srgbClr val="0070C0"/>
                </a:solidFill>
              </a:rPr>
              <a:t>() </a:t>
            </a:r>
            <a:r>
              <a:rPr lang="en-US" sz="1600" dirty="0" smtClean="0">
                <a:solidFill>
                  <a:srgbClr val="0070C0"/>
                </a:solidFill>
              </a:rPr>
              <a:t>{ </a:t>
            </a:r>
          </a:p>
          <a:p>
            <a:r>
              <a:rPr lang="fr-FR" sz="1600" dirty="0" smtClean="0">
                <a:solidFill>
                  <a:srgbClr val="0070C0"/>
                </a:solidFill>
              </a:rPr>
              <a:t>                                                                         record </a:t>
            </a:r>
            <a:r>
              <a:rPr lang="fr-FR" sz="1600" dirty="0">
                <a:solidFill>
                  <a:srgbClr val="0070C0"/>
                </a:solidFill>
              </a:rPr>
              <a:t>Point(</a:t>
            </a:r>
            <a:r>
              <a:rPr lang="fr-FR" sz="1600" dirty="0" err="1">
                <a:solidFill>
                  <a:srgbClr val="0070C0"/>
                </a:solidFill>
              </a:rPr>
              <a:t>int</a:t>
            </a:r>
            <a:r>
              <a:rPr lang="fr-FR" sz="1600" dirty="0">
                <a:solidFill>
                  <a:srgbClr val="0070C0"/>
                </a:solidFill>
              </a:rPr>
              <a:t> x, </a:t>
            </a:r>
            <a:r>
              <a:rPr lang="fr-FR" sz="1600" dirty="0" err="1">
                <a:solidFill>
                  <a:srgbClr val="0070C0"/>
                </a:solidFill>
              </a:rPr>
              <a:t>int</a:t>
            </a:r>
            <a:r>
              <a:rPr lang="fr-FR" sz="1600" dirty="0">
                <a:solidFill>
                  <a:srgbClr val="0070C0"/>
                </a:solidFill>
              </a:rPr>
              <a:t> y) </a:t>
            </a:r>
            <a:r>
              <a:rPr lang="fr-FR" sz="1600" dirty="0" smtClean="0">
                <a:solidFill>
                  <a:srgbClr val="0070C0"/>
                </a:solidFill>
              </a:rPr>
              <a:t>{}  //</a:t>
            </a:r>
            <a:r>
              <a:rPr lang="fr-FR" sz="1600" dirty="0" err="1" smtClean="0">
                <a:solidFill>
                  <a:srgbClr val="0070C0"/>
                </a:solidFill>
              </a:rPr>
              <a:t>implicitly</a:t>
            </a:r>
            <a:r>
              <a:rPr lang="fr-FR" sz="1600" dirty="0" smtClean="0">
                <a:solidFill>
                  <a:srgbClr val="0070C0"/>
                </a:solidFill>
              </a:rPr>
              <a:t> </a:t>
            </a:r>
            <a:r>
              <a:rPr lang="fr-FR" sz="1600" dirty="0" err="1" smtClean="0">
                <a:solidFill>
                  <a:srgbClr val="0070C0"/>
                </a:solidFill>
              </a:rPr>
              <a:t>static</a:t>
            </a:r>
            <a:endParaRPr lang="fr-FR" sz="1600" dirty="0">
              <a:solidFill>
                <a:srgbClr val="0070C0"/>
              </a:solidFill>
            </a:endParaRPr>
          </a:p>
          <a:p>
            <a:r>
              <a:rPr lang="en-US" sz="1600" dirty="0" smtClean="0">
                <a:solidFill>
                  <a:srgbClr val="0070C0"/>
                </a:solidFill>
              </a:rPr>
              <a:t>                                                                         Point </a:t>
            </a:r>
            <a:r>
              <a:rPr lang="en-US" sz="1600" dirty="0">
                <a:solidFill>
                  <a:srgbClr val="0070C0"/>
                </a:solidFill>
              </a:rPr>
              <a:t>p = new Point(1, 1</a:t>
            </a:r>
            <a:r>
              <a:rPr lang="en-US" sz="1600" dirty="0" smtClean="0">
                <a:solidFill>
                  <a:srgbClr val="0070C0"/>
                </a:solidFill>
              </a:rPr>
              <a:t>); // </a:t>
            </a:r>
          </a:p>
          <a:p>
            <a:r>
              <a:rPr lang="en-US" sz="1600" dirty="0">
                <a:solidFill>
                  <a:srgbClr val="0070C0"/>
                </a:solidFill>
              </a:rPr>
              <a:t> </a:t>
            </a:r>
            <a:r>
              <a:rPr lang="en-US" sz="1600" dirty="0" smtClean="0">
                <a:solidFill>
                  <a:srgbClr val="0070C0"/>
                </a:solidFill>
              </a:rPr>
              <a:t>                                                                    }</a:t>
            </a:r>
            <a:endParaRPr lang="en-US" sz="1600" dirty="0">
              <a:solidFill>
                <a:srgbClr val="0070C0"/>
              </a:solidFill>
            </a:endParaRPr>
          </a:p>
        </p:txBody>
      </p:sp>
    </p:spTree>
    <p:extLst>
      <p:ext uri="{BB962C8B-B14F-4D97-AF65-F5344CB8AC3E}">
        <p14:creationId xmlns:p14="http://schemas.microsoft.com/office/powerpoint/2010/main" val="4244254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15 </a:t>
            </a:r>
            <a:endParaRPr lang="en-US" sz="3600" dirty="0"/>
          </a:p>
        </p:txBody>
      </p:sp>
      <p:sp>
        <p:nvSpPr>
          <p:cNvPr id="48" name="Rectangle 47"/>
          <p:cNvSpPr/>
          <p:nvPr/>
        </p:nvSpPr>
        <p:spPr>
          <a:xfrm>
            <a:off x="337131" y="1124725"/>
            <a:ext cx="5733469" cy="369332"/>
          </a:xfrm>
          <a:prstGeom prst="rect">
            <a:avLst/>
          </a:prstGeom>
        </p:spPr>
        <p:txBody>
          <a:bodyPr wrap="square">
            <a:spAutoFit/>
          </a:bodyPr>
          <a:lstStyle/>
          <a:p>
            <a:r>
              <a:rPr lang="en-US" dirty="0" smtClean="0">
                <a:solidFill>
                  <a:srgbClr val="395DA1"/>
                </a:solidFill>
                <a:latin typeface="Consolas" panose="020B0609020204030204" pitchFamily="49" charset="0"/>
              </a:rPr>
              <a:t>JVM Improvements  </a:t>
            </a:r>
            <a:endParaRPr lang="en-US" altLang="en-US" sz="1400" dirty="0">
              <a:latin typeface="Consolas" panose="020B0609020204030204" pitchFamily="49" charset="0"/>
            </a:endParaRPr>
          </a:p>
        </p:txBody>
      </p:sp>
      <p:sp>
        <p:nvSpPr>
          <p:cNvPr id="49" name="Rectangle 48"/>
          <p:cNvSpPr/>
          <p:nvPr/>
        </p:nvSpPr>
        <p:spPr>
          <a:xfrm>
            <a:off x="292100" y="1621316"/>
            <a:ext cx="10680700" cy="6186309"/>
          </a:xfrm>
          <a:prstGeom prst="rect">
            <a:avLst/>
          </a:prstGeom>
        </p:spPr>
        <p:txBody>
          <a:bodyPr wrap="square">
            <a:spAutoFit/>
          </a:bodyPr>
          <a:lstStyle/>
          <a:p>
            <a:pPr marL="285750" indent="-285750">
              <a:buFont typeface="Wingdings" panose="05000000000000000000" pitchFamily="2" charset="2"/>
              <a:buChar char="§"/>
            </a:pPr>
            <a:r>
              <a:rPr lang="en-US" dirty="0" smtClean="0"/>
              <a:t>ZGC (since Java 11, .. 14) –  </a:t>
            </a:r>
            <a:r>
              <a:rPr lang="en-US" b="1" dirty="0" smtClean="0"/>
              <a:t>now in Java 15 can be used in production</a:t>
            </a:r>
          </a:p>
          <a:p>
            <a:pPr lvl="1"/>
            <a:endParaRPr lang="en-US" dirty="0" smtClean="0"/>
          </a:p>
          <a:p>
            <a:pPr marL="285750" indent="-285750">
              <a:buFont typeface="Wingdings" panose="05000000000000000000" pitchFamily="2" charset="2"/>
              <a:buChar char="§"/>
            </a:pPr>
            <a:r>
              <a:rPr lang="en-US" b="1" dirty="0" smtClean="0"/>
              <a:t>Shenandoah</a:t>
            </a:r>
            <a:r>
              <a:rPr lang="en-US" dirty="0" smtClean="0"/>
              <a:t> [Since Java 12] Developed by Red Hat, contributed to OpenJDK</a:t>
            </a:r>
          </a:p>
          <a:p>
            <a:r>
              <a:rPr lang="en-US" dirty="0" smtClean="0"/>
              <a:t>Backported to Java 8, 11 . -XX:+</a:t>
            </a:r>
            <a:r>
              <a:rPr lang="en-US" dirty="0" err="1" smtClean="0"/>
              <a:t>UseShenandoahGC</a:t>
            </a:r>
            <a:r>
              <a:rPr lang="en-US" dirty="0" smtClean="0"/>
              <a:t> //only supported, RedHat OpenJDK </a:t>
            </a:r>
          </a:p>
          <a:p>
            <a:r>
              <a:rPr lang="en-US" dirty="0" smtClean="0"/>
              <a:t>Became product feature in Java 15. Oracle JDK and Open JDK has not this feature.</a:t>
            </a:r>
          </a:p>
          <a:p>
            <a:pPr marL="285750" indent="-285750">
              <a:buFont typeface="Wingdings" panose="05000000000000000000" pitchFamily="2" charset="2"/>
              <a:buChar char="§"/>
            </a:pPr>
            <a:r>
              <a:rPr lang="en-US" b="1" dirty="0" smtClean="0"/>
              <a:t>No more: </a:t>
            </a:r>
            <a:r>
              <a:rPr lang="en-US" dirty="0"/>
              <a:t>java -XX:+</a:t>
            </a:r>
            <a:r>
              <a:rPr lang="en-US" dirty="0" err="1"/>
              <a:t>UnlockExperimentalVMOptions</a:t>
            </a:r>
            <a:r>
              <a:rPr lang="en-US" dirty="0"/>
              <a:t> -XX:+</a:t>
            </a:r>
            <a:r>
              <a:rPr lang="en-US" dirty="0" err="1" smtClean="0"/>
              <a:t>UseShenandoahGC</a:t>
            </a:r>
            <a:endParaRPr lang="en-US" dirty="0" smtClean="0"/>
          </a:p>
          <a:p>
            <a:pPr marL="285750" indent="-285750">
              <a:buFontTx/>
              <a:buChar char="-"/>
            </a:pPr>
            <a:r>
              <a:rPr lang="en-US" dirty="0" smtClean="0"/>
              <a:t>Just set </a:t>
            </a:r>
            <a:r>
              <a:rPr lang="en-US" dirty="0" smtClean="0">
                <a:solidFill>
                  <a:srgbClr val="FF0000"/>
                </a:solidFill>
              </a:rPr>
              <a:t>-XX</a:t>
            </a:r>
            <a:r>
              <a:rPr lang="en-US" dirty="0">
                <a:solidFill>
                  <a:srgbClr val="FF0000"/>
                </a:solidFill>
              </a:rPr>
              <a:t>:+</a:t>
            </a:r>
            <a:r>
              <a:rPr lang="en-US" dirty="0" err="1">
                <a:solidFill>
                  <a:srgbClr val="FF0000"/>
                </a:solidFill>
              </a:rPr>
              <a:t>UseShenandoahGC</a:t>
            </a:r>
            <a:r>
              <a:rPr lang="en-US" dirty="0"/>
              <a:t> to enable the Shenandoah GC</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dirty="0"/>
              <a:t>Foreign-Memory Access API (Second Incubator, </a:t>
            </a:r>
            <a:r>
              <a:rPr lang="en-US" dirty="0" smtClean="0"/>
              <a:t>JEP-383 since Java 14) </a:t>
            </a:r>
            <a:r>
              <a:rPr lang="en-US" dirty="0"/>
              <a:t>made some changes to the APIs, and it will be still in incubator modules.</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Other Improvements  </a:t>
            </a:r>
          </a:p>
          <a:p>
            <a:pPr marL="285750" indent="-285750">
              <a:buFontTx/>
              <a:buChar char="-"/>
            </a:pPr>
            <a:r>
              <a:rPr lang="en-US" dirty="0" smtClean="0"/>
              <a:t>Hidden classes (JEP-371) </a:t>
            </a:r>
          </a:p>
          <a:p>
            <a:pPr marL="285750" indent="-285750">
              <a:buFontTx/>
              <a:buChar char="-"/>
            </a:pPr>
            <a:r>
              <a:rPr lang="en-US" dirty="0" smtClean="0"/>
              <a:t>Edwards-Curve Digital Signature Algorithm (</a:t>
            </a:r>
            <a:r>
              <a:rPr lang="en-US" dirty="0" err="1" smtClean="0"/>
              <a:t>EdDSA</a:t>
            </a:r>
            <a:r>
              <a:rPr lang="en-US" dirty="0" smtClean="0"/>
              <a:t>) (JEP-339)</a:t>
            </a:r>
          </a:p>
          <a:p>
            <a:pPr marL="285750" indent="-285750">
              <a:buFontTx/>
              <a:buChar char="-"/>
            </a:pPr>
            <a:r>
              <a:rPr lang="en-US" dirty="0" smtClean="0"/>
              <a:t>Re-Implemented the Legacy </a:t>
            </a:r>
            <a:r>
              <a:rPr lang="en-US" b="1" dirty="0" err="1" smtClean="0"/>
              <a:t>DatagramSocket</a:t>
            </a:r>
            <a:r>
              <a:rPr lang="en-US" dirty="0" smtClean="0"/>
              <a:t> API (JEP-373) (</a:t>
            </a:r>
            <a:r>
              <a:rPr lang="en-US" dirty="0" err="1" smtClean="0">
                <a:solidFill>
                  <a:srgbClr val="00B0F0"/>
                </a:solidFill>
              </a:rPr>
              <a:t>java.net.DatagramSocket</a:t>
            </a:r>
            <a:r>
              <a:rPr lang="en-US" dirty="0" smtClean="0">
                <a:solidFill>
                  <a:srgbClr val="00B0F0"/>
                </a:solidFill>
              </a:rPr>
              <a:t>, </a:t>
            </a:r>
            <a:r>
              <a:rPr lang="en-US" dirty="0" err="1" smtClean="0">
                <a:solidFill>
                  <a:srgbClr val="00B0F0"/>
                </a:solidFill>
              </a:rPr>
              <a:t>MulticastSocket</a:t>
            </a:r>
            <a:r>
              <a:rPr lang="en-US" dirty="0" smtClean="0">
                <a:solidFill>
                  <a:srgbClr val="00B0F0"/>
                </a:solidFill>
              </a:rPr>
              <a:t> APIs</a:t>
            </a:r>
            <a:r>
              <a:rPr lang="en-US" dirty="0" smtClean="0"/>
              <a:t>)</a:t>
            </a:r>
          </a:p>
          <a:p>
            <a:pPr lvl="0">
              <a:defRPr/>
            </a:pPr>
            <a:r>
              <a:rPr lang="en-US" dirty="0" smtClean="0"/>
              <a:t>      See Java 13 for  Re-implementation of Socket API </a:t>
            </a:r>
            <a:r>
              <a:rPr lang="en-US" dirty="0" smtClean="0">
                <a:solidFill>
                  <a:srgbClr val="00B0F0"/>
                </a:solidFill>
              </a:rPr>
              <a:t>- </a:t>
            </a:r>
            <a:r>
              <a:rPr lang="en-US" dirty="0" err="1" smtClean="0">
                <a:solidFill>
                  <a:srgbClr val="00B0F0"/>
                </a:solidFill>
              </a:rPr>
              <a:t>java.net.Socket</a:t>
            </a:r>
            <a:r>
              <a:rPr lang="en-US" dirty="0" smtClean="0">
                <a:solidFill>
                  <a:srgbClr val="00B0F0"/>
                </a:solidFill>
              </a:rPr>
              <a:t>, </a:t>
            </a:r>
            <a:r>
              <a:rPr lang="en-US" dirty="0" err="1" smtClean="0">
                <a:solidFill>
                  <a:srgbClr val="00B0F0"/>
                </a:solidFill>
              </a:rPr>
              <a:t>ServerSocket</a:t>
            </a:r>
            <a:endParaRPr lang="en-US" dirty="0" smtClean="0">
              <a:solidFill>
                <a:srgbClr val="00B0F0"/>
              </a:solidFill>
            </a:endParaRPr>
          </a:p>
          <a:p>
            <a:pPr lvl="0">
              <a:defRPr/>
            </a:pPr>
            <a:endParaRPr lang="en-US" dirty="0" smtClean="0">
              <a:solidFill>
                <a:srgbClr val="00B0F0"/>
              </a:solidFill>
            </a:endParaRPr>
          </a:p>
          <a:p>
            <a:pPr marL="285750" indent="-285750">
              <a:buFontTx/>
              <a:buChar char="-"/>
            </a:pPr>
            <a:endParaRPr lang="en-US" dirty="0" smtClean="0"/>
          </a:p>
          <a:p>
            <a:pPr marL="285750" indent="-285750">
              <a:buFontTx/>
              <a:buChar char="-"/>
            </a:pPr>
            <a:endParaRPr lang="en-US" b="1"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p:txBody>
      </p:sp>
      <p:pic>
        <p:nvPicPr>
          <p:cNvPr id="2" name="Picture 1"/>
          <p:cNvPicPr>
            <a:picLocks noChangeAspect="1"/>
          </p:cNvPicPr>
          <p:nvPr/>
        </p:nvPicPr>
        <p:blipFill>
          <a:blip r:embed="rId3"/>
          <a:stretch>
            <a:fillRect/>
          </a:stretch>
        </p:blipFill>
        <p:spPr>
          <a:xfrm>
            <a:off x="8034078" y="454803"/>
            <a:ext cx="3992822" cy="2732897"/>
          </a:xfrm>
          <a:prstGeom prst="rect">
            <a:avLst/>
          </a:prstGeom>
        </p:spPr>
      </p:pic>
    </p:spTree>
    <p:extLst>
      <p:ext uri="{BB962C8B-B14F-4D97-AF65-F5344CB8AC3E}">
        <p14:creationId xmlns:p14="http://schemas.microsoft.com/office/powerpoint/2010/main" val="14848592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16</a:t>
            </a:r>
          </a:p>
          <a:p>
            <a:r>
              <a:rPr lang="en-US" sz="3600" dirty="0" smtClean="0"/>
              <a:t> </a:t>
            </a:r>
            <a:endParaRPr lang="en-US" sz="3600" dirty="0"/>
          </a:p>
        </p:txBody>
      </p:sp>
      <p:sp>
        <p:nvSpPr>
          <p:cNvPr id="49" name="TextBox 48"/>
          <p:cNvSpPr txBox="1"/>
          <p:nvPr/>
        </p:nvSpPr>
        <p:spPr>
          <a:xfrm>
            <a:off x="873996" y="902577"/>
            <a:ext cx="9222504" cy="769441"/>
          </a:xfrm>
          <a:prstGeom prst="rect">
            <a:avLst/>
          </a:prstGeom>
          <a:noFill/>
        </p:spPr>
        <p:txBody>
          <a:bodyPr wrap="square" rtlCol="0">
            <a:spAutoFit/>
          </a:bodyPr>
          <a:lstStyle/>
          <a:p>
            <a:r>
              <a:rPr lang="en-US" b="1" dirty="0"/>
              <a:t>Features</a:t>
            </a:r>
          </a:p>
          <a:p>
            <a:r>
              <a:rPr lang="en-US" dirty="0" smtClean="0"/>
              <a:t> </a:t>
            </a:r>
          </a:p>
          <a:p>
            <a:endParaRPr lang="en-US" sz="800" dirty="0"/>
          </a:p>
        </p:txBody>
      </p:sp>
      <p:graphicFrame>
        <p:nvGraphicFramePr>
          <p:cNvPr id="2" name="Table 1"/>
          <p:cNvGraphicFramePr>
            <a:graphicFrameLocks noGrp="1"/>
          </p:cNvGraphicFramePr>
          <p:nvPr>
            <p:extLst>
              <p:ext uri="{D42A27DB-BD31-4B8C-83A1-F6EECF244321}">
                <p14:modId xmlns:p14="http://schemas.microsoft.com/office/powerpoint/2010/main" val="2368933016"/>
              </p:ext>
            </p:extLst>
          </p:nvPr>
        </p:nvGraphicFramePr>
        <p:xfrm>
          <a:off x="873996" y="1459790"/>
          <a:ext cx="3679440" cy="4455870"/>
        </p:xfrm>
        <a:graphic>
          <a:graphicData uri="http://schemas.openxmlformats.org/drawingml/2006/table">
            <a:tbl>
              <a:tblPr/>
              <a:tblGrid>
                <a:gridCol w="3679440">
                  <a:extLst>
                    <a:ext uri="{9D8B030D-6E8A-4147-A177-3AD203B41FA5}">
                      <a16:colId xmlns:a16="http://schemas.microsoft.com/office/drawing/2014/main" val="237758393"/>
                    </a:ext>
                  </a:extLst>
                </a:gridCol>
              </a:tblGrid>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338</a:t>
                      </a:r>
                      <a:r>
                        <a:rPr lang="en-US" sz="1300" dirty="0" smtClean="0">
                          <a:effectLst/>
                        </a:rPr>
                        <a:t>:  </a:t>
                      </a:r>
                      <a:r>
                        <a:rPr lang="en-US" sz="1300" u="none" strike="noStrike" dirty="0" err="1" smtClean="0">
                          <a:solidFill>
                            <a:srgbClr val="437291"/>
                          </a:solidFill>
                          <a:effectLst/>
                          <a:hlinkClick r:id="rId3"/>
                        </a:rPr>
                        <a:t>Vect</a:t>
                      </a:r>
                      <a:r>
                        <a:rPr lang="en-US" sz="1300" u="none" strike="noStrike" dirty="0" smtClean="0">
                          <a:solidFill>
                            <a:srgbClr val="437291"/>
                          </a:solidFill>
                          <a:effectLst/>
                          <a:hlinkClick r:id="rId3"/>
                        </a:rPr>
                        <a:t> or API (Incubator)</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2038462180"/>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347</a:t>
                      </a:r>
                      <a:r>
                        <a:rPr lang="en-US" sz="1300" dirty="0" smtClean="0">
                          <a:effectLst/>
                        </a:rPr>
                        <a:t>: </a:t>
                      </a:r>
                      <a:r>
                        <a:rPr lang="en-US" sz="1300" u="none" strike="noStrike" dirty="0" smtClean="0">
                          <a:solidFill>
                            <a:srgbClr val="437291"/>
                          </a:solidFill>
                          <a:effectLst/>
                          <a:hlinkClick r:id="rId4"/>
                        </a:rPr>
                        <a:t>Enable C++14 Language Features</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2280285075"/>
                  </a:ext>
                </a:extLst>
              </a:tr>
              <a:tr h="255961">
                <a:tc>
                  <a:txBody>
                    <a:bodyPr/>
                    <a:lstStyle/>
                    <a:p>
                      <a:pPr algn="l" fontAlgn="t"/>
                      <a:r>
                        <a:rPr lang="en-US" sz="1300" dirty="0">
                          <a:effectLst/>
                        </a:rPr>
                        <a:t>357</a:t>
                      </a:r>
                      <a:r>
                        <a:rPr lang="en-US" sz="1300" dirty="0" smtClean="0">
                          <a:effectLst/>
                        </a:rPr>
                        <a:t>: </a:t>
                      </a:r>
                      <a:r>
                        <a:rPr lang="en-US" sz="1300" u="none" strike="noStrike" dirty="0" smtClean="0">
                          <a:solidFill>
                            <a:srgbClr val="437291"/>
                          </a:solidFill>
                          <a:effectLst/>
                          <a:hlinkClick r:id="rId5"/>
                        </a:rPr>
                        <a:t>Migrate from Mercurial to </a:t>
                      </a:r>
                      <a:r>
                        <a:rPr lang="en-US" sz="1300" u="none" strike="noStrike" dirty="0" err="1" smtClean="0">
                          <a:solidFill>
                            <a:srgbClr val="437291"/>
                          </a:solidFill>
                          <a:effectLst/>
                          <a:hlinkClick r:id="rId5"/>
                        </a:rPr>
                        <a:t>Git</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444519880"/>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369</a:t>
                      </a:r>
                      <a:r>
                        <a:rPr lang="en-US" sz="1300" dirty="0" smtClean="0">
                          <a:effectLst/>
                        </a:rPr>
                        <a:t>: </a:t>
                      </a:r>
                      <a:r>
                        <a:rPr lang="en-US" sz="1300" u="none" strike="noStrike" dirty="0" smtClean="0">
                          <a:solidFill>
                            <a:srgbClr val="437291"/>
                          </a:solidFill>
                          <a:effectLst/>
                          <a:hlinkClick r:id="rId6"/>
                        </a:rPr>
                        <a:t>Migrate to GitHub</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2122312578"/>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376</a:t>
                      </a:r>
                      <a:r>
                        <a:rPr lang="en-US" sz="1300" dirty="0" smtClean="0">
                          <a:effectLst/>
                        </a:rPr>
                        <a:t>: </a:t>
                      </a:r>
                      <a:r>
                        <a:rPr lang="en-US" sz="1300" u="none" strike="noStrike" dirty="0" smtClean="0">
                          <a:solidFill>
                            <a:srgbClr val="437291"/>
                          </a:solidFill>
                          <a:effectLst/>
                          <a:hlinkClick r:id="rId7"/>
                        </a:rPr>
                        <a:t>ZGC: Concurrent Thread-Stack Processing</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3020861023"/>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380</a:t>
                      </a:r>
                      <a:r>
                        <a:rPr lang="en-US" sz="1300" dirty="0" smtClean="0">
                          <a:effectLst/>
                        </a:rPr>
                        <a:t>: </a:t>
                      </a:r>
                      <a:r>
                        <a:rPr lang="en-US" sz="1300" u="none" strike="noStrike" dirty="0" smtClean="0">
                          <a:solidFill>
                            <a:srgbClr val="437291"/>
                          </a:solidFill>
                          <a:effectLst/>
                          <a:hlinkClick r:id="rId8"/>
                        </a:rPr>
                        <a:t>Unix-Domain Socket Channels</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4195202027"/>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386</a:t>
                      </a:r>
                      <a:r>
                        <a:rPr lang="en-US" sz="1300" dirty="0" smtClean="0">
                          <a:effectLst/>
                        </a:rPr>
                        <a:t>: </a:t>
                      </a:r>
                      <a:r>
                        <a:rPr lang="en-US" sz="1300" u="none" strike="noStrike" dirty="0" smtClean="0">
                          <a:solidFill>
                            <a:srgbClr val="437291"/>
                          </a:solidFill>
                          <a:effectLst/>
                          <a:hlinkClick r:id="rId9"/>
                        </a:rPr>
                        <a:t>Alpine Linux Port</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808757047"/>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387</a:t>
                      </a:r>
                      <a:r>
                        <a:rPr lang="en-US" sz="1300" dirty="0" smtClean="0">
                          <a:effectLst/>
                        </a:rPr>
                        <a:t>: </a:t>
                      </a:r>
                      <a:r>
                        <a:rPr lang="en-US" sz="1300" u="none" strike="noStrike" dirty="0" smtClean="0">
                          <a:solidFill>
                            <a:srgbClr val="437291"/>
                          </a:solidFill>
                          <a:effectLst/>
                          <a:hlinkClick r:id="rId10"/>
                        </a:rPr>
                        <a:t>Elastic </a:t>
                      </a:r>
                      <a:r>
                        <a:rPr lang="en-US" sz="1300" u="none" strike="noStrike" dirty="0" err="1" smtClean="0">
                          <a:solidFill>
                            <a:srgbClr val="437291"/>
                          </a:solidFill>
                          <a:effectLst/>
                          <a:hlinkClick r:id="rId10"/>
                        </a:rPr>
                        <a:t>Metaspace</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2511419312"/>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388</a:t>
                      </a:r>
                      <a:r>
                        <a:rPr lang="en-US" sz="1300" dirty="0" smtClean="0">
                          <a:effectLst/>
                        </a:rPr>
                        <a:t>: </a:t>
                      </a:r>
                      <a:r>
                        <a:rPr lang="en-US" sz="1300" u="none" strike="noStrike" dirty="0" smtClean="0">
                          <a:solidFill>
                            <a:srgbClr val="437291"/>
                          </a:solidFill>
                          <a:effectLst/>
                          <a:hlinkClick r:id="rId11"/>
                        </a:rPr>
                        <a:t>Windows/AArch64 Port</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2353556190"/>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389</a:t>
                      </a:r>
                      <a:r>
                        <a:rPr lang="en-US" sz="1300" dirty="0" smtClean="0">
                          <a:effectLst/>
                        </a:rPr>
                        <a:t>: </a:t>
                      </a:r>
                      <a:r>
                        <a:rPr lang="en-US" sz="1300" u="none" strike="noStrike" dirty="0" smtClean="0">
                          <a:solidFill>
                            <a:srgbClr val="437291"/>
                          </a:solidFill>
                          <a:effectLst/>
                          <a:hlinkClick r:id="rId12"/>
                        </a:rPr>
                        <a:t>Foreign Linker API (Incubator)</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4258098569"/>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390</a:t>
                      </a:r>
                      <a:r>
                        <a:rPr lang="en-US" sz="1300" dirty="0" smtClean="0">
                          <a:effectLst/>
                        </a:rPr>
                        <a:t>: </a:t>
                      </a:r>
                      <a:r>
                        <a:rPr lang="en-US" sz="1300" u="none" strike="noStrike" dirty="0" smtClean="0">
                          <a:solidFill>
                            <a:srgbClr val="437291"/>
                          </a:solidFill>
                          <a:effectLst/>
                          <a:hlinkClick r:id="rId13"/>
                        </a:rPr>
                        <a:t>Warnings for Value-Based Classes</a:t>
                      </a:r>
                      <a:endParaRPr lang="en-US" sz="1300" dirty="0">
                        <a:effectLst/>
                      </a:endParaRPr>
                    </a:p>
                  </a:txBody>
                  <a:tcPr marL="63990" marR="63990" marT="31995" marB="31995">
                    <a:lnL>
                      <a:noFill/>
                    </a:lnL>
                    <a:lnR>
                      <a:noFill/>
                    </a:lnR>
                    <a:lnT>
                      <a:noFill/>
                    </a:lnT>
                    <a:lnB>
                      <a:noFill/>
                    </a:lnB>
                  </a:tcPr>
                </a:tc>
                <a:extLst>
                  <a:ext uri="{0D108BD9-81ED-4DB2-BD59-A6C34878D82A}">
                    <a16:rowId xmlns:a16="http://schemas.microsoft.com/office/drawing/2014/main" val="751509599"/>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smtClean="0">
                          <a:effectLst/>
                        </a:rPr>
                        <a:t>392: </a:t>
                      </a:r>
                      <a:r>
                        <a:rPr lang="en-US" sz="1300" u="none" strike="noStrike" dirty="0" smtClean="0">
                          <a:solidFill>
                            <a:srgbClr val="437291"/>
                          </a:solidFill>
                          <a:effectLst/>
                          <a:hlinkClick r:id="rId14"/>
                        </a:rPr>
                        <a:t>Packaging Tool</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545979069"/>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smtClean="0">
                          <a:effectLst/>
                        </a:rPr>
                        <a:t>393: </a:t>
                      </a:r>
                      <a:r>
                        <a:rPr lang="en-US" sz="1300" u="none" strike="noStrike" dirty="0" smtClean="0">
                          <a:solidFill>
                            <a:srgbClr val="437291"/>
                          </a:solidFill>
                          <a:effectLst/>
                          <a:hlinkClick r:id="rId15"/>
                        </a:rPr>
                        <a:t>Foreign-Memory Access API (Third Incubator)</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3739237445"/>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394</a:t>
                      </a:r>
                      <a:r>
                        <a:rPr lang="en-US" sz="1300" dirty="0" smtClean="0">
                          <a:effectLst/>
                        </a:rPr>
                        <a:t>: </a:t>
                      </a:r>
                      <a:r>
                        <a:rPr lang="en-US" sz="1300" u="none" strike="noStrike" dirty="0" smtClean="0">
                          <a:solidFill>
                            <a:srgbClr val="437291"/>
                          </a:solidFill>
                          <a:effectLst/>
                          <a:hlinkClick r:id="rId16"/>
                        </a:rPr>
                        <a:t>Pattern Matching for </a:t>
                      </a:r>
                      <a:r>
                        <a:rPr lang="en-US" sz="1300" u="none" strike="noStrike" dirty="0" err="1" smtClean="0">
                          <a:solidFill>
                            <a:srgbClr val="437291"/>
                          </a:solidFill>
                          <a:effectLst/>
                          <a:hlinkClick r:id="rId16"/>
                        </a:rPr>
                        <a:t>instanceof</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2464007835"/>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395</a:t>
                      </a:r>
                      <a:r>
                        <a:rPr lang="en-US" sz="1300" dirty="0" smtClean="0">
                          <a:effectLst/>
                        </a:rPr>
                        <a:t>: </a:t>
                      </a:r>
                      <a:r>
                        <a:rPr lang="en-US" sz="1300" u="none" strike="noStrike" dirty="0" smtClean="0">
                          <a:solidFill>
                            <a:srgbClr val="437291"/>
                          </a:solidFill>
                          <a:effectLst/>
                          <a:hlinkClick r:id="rId17"/>
                        </a:rPr>
                        <a:t>Records</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2458266047"/>
                  </a:ext>
                </a:extLst>
              </a:tr>
              <a:tr h="25596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396</a:t>
                      </a:r>
                      <a:r>
                        <a:rPr lang="en-US" sz="1300" dirty="0" smtClean="0">
                          <a:effectLst/>
                        </a:rPr>
                        <a:t>: </a:t>
                      </a:r>
                      <a:r>
                        <a:rPr lang="en-US" sz="1300" u="none" strike="noStrike" dirty="0" smtClean="0">
                          <a:solidFill>
                            <a:srgbClr val="437291"/>
                          </a:solidFill>
                          <a:effectLst/>
                          <a:hlinkClick r:id="rId18"/>
                        </a:rPr>
                        <a:t>Strongly Encapsulate JDK Internals by Default</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1481523410"/>
                  </a:ext>
                </a:extLst>
              </a:tr>
              <a:tr h="17714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300" dirty="0">
                          <a:effectLst/>
                        </a:rPr>
                        <a:t>397</a:t>
                      </a:r>
                      <a:r>
                        <a:rPr lang="en-US" sz="1300" dirty="0" smtClean="0">
                          <a:effectLst/>
                        </a:rPr>
                        <a:t>: </a:t>
                      </a:r>
                      <a:r>
                        <a:rPr lang="en-US" sz="1300" u="none" strike="noStrike" dirty="0" smtClean="0">
                          <a:solidFill>
                            <a:srgbClr val="437291"/>
                          </a:solidFill>
                          <a:effectLst/>
                          <a:hlinkClick r:id="rId19"/>
                        </a:rPr>
                        <a:t>Sealed Classes (Second Preview)</a:t>
                      </a:r>
                      <a:endParaRPr lang="en-US" sz="1300" dirty="0" smtClean="0">
                        <a:effectLst/>
                      </a:endParaRPr>
                    </a:p>
                  </a:txBody>
                  <a:tcPr marL="63990" marR="63990" marT="31995" marB="31995">
                    <a:lnL>
                      <a:noFill/>
                    </a:lnL>
                    <a:lnR>
                      <a:noFill/>
                    </a:lnR>
                    <a:lnT>
                      <a:noFill/>
                    </a:lnT>
                    <a:lnB>
                      <a:noFill/>
                    </a:lnB>
                  </a:tcPr>
                </a:tc>
                <a:extLst>
                  <a:ext uri="{0D108BD9-81ED-4DB2-BD59-A6C34878D82A}">
                    <a16:rowId xmlns:a16="http://schemas.microsoft.com/office/drawing/2014/main" val="2123489394"/>
                  </a:ext>
                </a:extLst>
              </a:tr>
            </a:tbl>
          </a:graphicData>
        </a:graphic>
      </p:graphicFrame>
      <p:sp>
        <p:nvSpPr>
          <p:cNvPr id="46" name="Rectangle 45"/>
          <p:cNvSpPr/>
          <p:nvPr/>
        </p:nvSpPr>
        <p:spPr>
          <a:xfrm>
            <a:off x="5274036" y="1103540"/>
            <a:ext cx="9728200" cy="369332"/>
          </a:xfrm>
          <a:prstGeom prst="rect">
            <a:avLst/>
          </a:prstGeom>
        </p:spPr>
        <p:txBody>
          <a:bodyPr wrap="square">
            <a:spAutoFit/>
          </a:bodyPr>
          <a:lstStyle/>
          <a:p>
            <a:r>
              <a:rPr lang="en-US" dirty="0">
                <a:hlinkClick r:id="rId20"/>
              </a:rPr>
              <a:t>https://mkyong.com/java/what-is-new-in-java-16/#</a:t>
            </a:r>
            <a:r>
              <a:rPr lang="en-US" dirty="0" smtClean="0">
                <a:hlinkClick r:id="rId20"/>
              </a:rPr>
              <a:t>jep-392-packaging-tool</a:t>
            </a:r>
            <a:r>
              <a:rPr lang="en-US" dirty="0" smtClean="0"/>
              <a:t> </a:t>
            </a:r>
            <a:endParaRPr lang="en-US" dirty="0"/>
          </a:p>
        </p:txBody>
      </p:sp>
      <p:sp>
        <p:nvSpPr>
          <p:cNvPr id="16" name="Rectangle 15"/>
          <p:cNvSpPr/>
          <p:nvPr/>
        </p:nvSpPr>
        <p:spPr>
          <a:xfrm>
            <a:off x="5947065" y="2086295"/>
            <a:ext cx="5473700" cy="2031325"/>
          </a:xfrm>
          <a:prstGeom prst="rect">
            <a:avLst/>
          </a:prstGeom>
        </p:spPr>
        <p:txBody>
          <a:bodyPr wrap="square">
            <a:spAutoFit/>
          </a:bodyPr>
          <a:lstStyle/>
          <a:p>
            <a:r>
              <a:rPr lang="en-US" i="1" dirty="0">
                <a:solidFill>
                  <a:srgbClr val="212529"/>
                </a:solidFill>
                <a:latin typeface="-apple-system"/>
              </a:rPr>
              <a:t>Java 16 developer features.</a:t>
            </a:r>
            <a:endParaRPr lang="en-US" dirty="0">
              <a:solidFill>
                <a:srgbClr val="212529"/>
              </a:solidFill>
              <a:latin typeface="-apple-system"/>
            </a:endParaRPr>
          </a:p>
          <a:p>
            <a:r>
              <a:rPr lang="en-US" dirty="0" err="1">
                <a:solidFill>
                  <a:srgbClr val="212529"/>
                </a:solidFill>
                <a:latin typeface="-apple-system"/>
              </a:rPr>
              <a:t>jpackage</a:t>
            </a:r>
            <a:r>
              <a:rPr lang="en-US" dirty="0">
                <a:solidFill>
                  <a:srgbClr val="212529"/>
                </a:solidFill>
                <a:latin typeface="-apple-system"/>
              </a:rPr>
              <a:t>, records (standard), </a:t>
            </a:r>
            <a:endParaRPr lang="en-US" dirty="0" smtClean="0">
              <a:solidFill>
                <a:srgbClr val="212529"/>
              </a:solidFill>
              <a:latin typeface="-apple-system"/>
            </a:endParaRPr>
          </a:p>
          <a:p>
            <a:r>
              <a:rPr lang="en-US" dirty="0" smtClean="0">
                <a:solidFill>
                  <a:srgbClr val="212529"/>
                </a:solidFill>
                <a:latin typeface="-apple-system"/>
              </a:rPr>
              <a:t>pattern </a:t>
            </a:r>
            <a:r>
              <a:rPr lang="en-US" dirty="0">
                <a:solidFill>
                  <a:srgbClr val="212529"/>
                </a:solidFill>
                <a:latin typeface="-apple-system"/>
              </a:rPr>
              <a:t>matching (standard), </a:t>
            </a:r>
            <a:endParaRPr lang="en-US" dirty="0" smtClean="0">
              <a:solidFill>
                <a:srgbClr val="212529"/>
              </a:solidFill>
              <a:latin typeface="-apple-system"/>
            </a:endParaRPr>
          </a:p>
          <a:p>
            <a:r>
              <a:rPr lang="en-US" dirty="0" smtClean="0">
                <a:solidFill>
                  <a:srgbClr val="212529"/>
                </a:solidFill>
                <a:latin typeface="-apple-system"/>
              </a:rPr>
              <a:t>sealed </a:t>
            </a:r>
            <a:r>
              <a:rPr lang="en-US" dirty="0">
                <a:solidFill>
                  <a:srgbClr val="212529"/>
                </a:solidFill>
                <a:latin typeface="-apple-system"/>
              </a:rPr>
              <a:t>types (second preview), </a:t>
            </a:r>
            <a:endParaRPr lang="en-US" dirty="0" smtClean="0">
              <a:solidFill>
                <a:srgbClr val="212529"/>
              </a:solidFill>
              <a:latin typeface="-apple-system"/>
            </a:endParaRPr>
          </a:p>
          <a:p>
            <a:r>
              <a:rPr lang="en-US" dirty="0" smtClean="0">
                <a:solidFill>
                  <a:srgbClr val="212529"/>
                </a:solidFill>
                <a:latin typeface="-apple-system"/>
              </a:rPr>
              <a:t>foreign-memory </a:t>
            </a:r>
            <a:r>
              <a:rPr lang="en-US" dirty="0">
                <a:solidFill>
                  <a:srgbClr val="212529"/>
                </a:solidFill>
                <a:latin typeface="-apple-system"/>
              </a:rPr>
              <a:t>access APIs (third incubator), foreign linker APIs to replace JNI (incubator), </a:t>
            </a:r>
            <a:endParaRPr lang="en-US" dirty="0" smtClean="0">
              <a:solidFill>
                <a:srgbClr val="212529"/>
              </a:solidFill>
              <a:latin typeface="-apple-system"/>
            </a:endParaRPr>
          </a:p>
          <a:p>
            <a:r>
              <a:rPr lang="en-US" dirty="0" smtClean="0">
                <a:solidFill>
                  <a:srgbClr val="212529"/>
                </a:solidFill>
                <a:latin typeface="-apple-system"/>
              </a:rPr>
              <a:t>vector </a:t>
            </a:r>
            <a:r>
              <a:rPr lang="en-US" dirty="0">
                <a:solidFill>
                  <a:srgbClr val="212529"/>
                </a:solidFill>
                <a:latin typeface="-apple-system"/>
              </a:rPr>
              <a:t>APIs (incubator)</a:t>
            </a:r>
            <a:endParaRPr lang="en-US" b="0" i="0" dirty="0">
              <a:solidFill>
                <a:srgbClr val="212529"/>
              </a:solidFill>
              <a:effectLst/>
              <a:latin typeface="-apple-system"/>
            </a:endParaRPr>
          </a:p>
        </p:txBody>
      </p:sp>
      <p:sp>
        <p:nvSpPr>
          <p:cNvPr id="48" name="Rectangle 47"/>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21"/>
              </a:rPr>
              <a:t>https</a:t>
            </a:r>
            <a:r>
              <a:rPr lang="en-US" dirty="0">
                <a:hlinkClick r:id="rId21"/>
              </a:rPr>
              <a:t>://</a:t>
            </a:r>
            <a:r>
              <a:rPr lang="en-US" dirty="0" smtClean="0">
                <a:hlinkClick r:id="rId21"/>
              </a:rPr>
              <a:t>github.com/azatsatklichov/Java-Features/tree/master/src/main/java/features/in/java16</a:t>
            </a:r>
            <a:endParaRPr lang="en-US" dirty="0" smtClean="0"/>
          </a:p>
        </p:txBody>
      </p:sp>
    </p:spTree>
    <p:extLst>
      <p:ext uri="{BB962C8B-B14F-4D97-AF65-F5344CB8AC3E}">
        <p14:creationId xmlns:p14="http://schemas.microsoft.com/office/powerpoint/2010/main" val="24053178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16 </a:t>
            </a:r>
            <a:endParaRPr lang="en-US" sz="3600" dirty="0"/>
          </a:p>
        </p:txBody>
      </p:sp>
      <p:sp>
        <p:nvSpPr>
          <p:cNvPr id="48" name="Rectangle 47"/>
          <p:cNvSpPr/>
          <p:nvPr/>
        </p:nvSpPr>
        <p:spPr>
          <a:xfrm>
            <a:off x="337131" y="1124725"/>
            <a:ext cx="5733469" cy="646331"/>
          </a:xfrm>
          <a:prstGeom prst="rect">
            <a:avLst/>
          </a:prstGeom>
        </p:spPr>
        <p:txBody>
          <a:bodyPr wrap="square">
            <a:spAutoFit/>
          </a:bodyPr>
          <a:lstStyle/>
          <a:p>
            <a:r>
              <a:rPr lang="en-US" dirty="0" smtClean="0">
                <a:solidFill>
                  <a:srgbClr val="395DA1"/>
                </a:solidFill>
                <a:latin typeface="Consolas" panose="020B0609020204030204" pitchFamily="49" charset="0"/>
              </a:rPr>
              <a:t>Vector </a:t>
            </a:r>
            <a:r>
              <a:rPr lang="en-US" dirty="0">
                <a:solidFill>
                  <a:srgbClr val="395DA1"/>
                </a:solidFill>
                <a:latin typeface="Consolas" panose="020B0609020204030204" pitchFamily="49" charset="0"/>
              </a:rPr>
              <a:t>API (Incubator)</a:t>
            </a:r>
          </a:p>
          <a:p>
            <a:r>
              <a:rPr lang="en-US" dirty="0" smtClean="0">
                <a:solidFill>
                  <a:srgbClr val="395DA1"/>
                </a:solidFill>
                <a:latin typeface="Consolas" panose="020B0609020204030204" pitchFamily="49" charset="0"/>
              </a:rPr>
              <a:t>  </a:t>
            </a:r>
            <a:endParaRPr lang="en-US" altLang="en-US" sz="1400" dirty="0">
              <a:latin typeface="Consolas" panose="020B0609020204030204" pitchFamily="49" charset="0"/>
            </a:endParaRPr>
          </a:p>
        </p:txBody>
      </p:sp>
      <p:sp>
        <p:nvSpPr>
          <p:cNvPr id="7" name="Rectangle 6"/>
          <p:cNvSpPr/>
          <p:nvPr/>
        </p:nvSpPr>
        <p:spPr>
          <a:xfrm>
            <a:off x="337130" y="1565714"/>
            <a:ext cx="11384969" cy="2031325"/>
          </a:xfrm>
          <a:prstGeom prst="rect">
            <a:avLst/>
          </a:prstGeom>
        </p:spPr>
        <p:txBody>
          <a:bodyPr wrap="square">
            <a:spAutoFit/>
          </a:bodyPr>
          <a:lstStyle/>
          <a:p>
            <a:r>
              <a:rPr lang="en-US" dirty="0">
                <a:solidFill>
                  <a:srgbClr val="212529"/>
                </a:solidFill>
                <a:latin typeface="-apple-system"/>
              </a:rPr>
              <a:t>Java supports </a:t>
            </a:r>
            <a:r>
              <a:rPr lang="en-US" i="1" dirty="0">
                <a:solidFill>
                  <a:srgbClr val="256799"/>
                </a:solidFill>
                <a:latin typeface="-apple-system"/>
                <a:hlinkClick r:id="rId3"/>
              </a:rPr>
              <a:t>auto vectorization</a:t>
            </a:r>
            <a:r>
              <a:rPr lang="en-US" dirty="0">
                <a:solidFill>
                  <a:srgbClr val="212529"/>
                </a:solidFill>
                <a:latin typeface="-apple-system"/>
              </a:rPr>
              <a:t> to optimize the arithmetic algorithms, which means the Java (</a:t>
            </a:r>
            <a:r>
              <a:rPr lang="en-US" i="1" dirty="0">
                <a:solidFill>
                  <a:srgbClr val="256799"/>
                </a:solidFill>
                <a:latin typeface="-apple-system"/>
                <a:hlinkClick r:id="rId4"/>
              </a:rPr>
              <a:t>JIT compiler</a:t>
            </a:r>
            <a:r>
              <a:rPr lang="en-US" dirty="0">
                <a:solidFill>
                  <a:srgbClr val="212529"/>
                </a:solidFill>
                <a:latin typeface="-apple-system"/>
              </a:rPr>
              <a:t>) will transform some scalar operations (one item at a time) into vector operations (multiple items at a time) automatically; However, the developers have no control of this vector operation conversion, it totally depends on the JIT compiler to optimize the code, furthermore, not all scalar operations are transformable.</a:t>
            </a:r>
          </a:p>
          <a:p>
            <a:r>
              <a:rPr lang="en-US" dirty="0">
                <a:solidFill>
                  <a:srgbClr val="212529"/>
                </a:solidFill>
                <a:latin typeface="-apple-system"/>
              </a:rPr>
              <a:t>This JEP introduces new Vector APIs to allow developers to perform the vector operations explicitly.</a:t>
            </a:r>
          </a:p>
          <a:p>
            <a:pPr>
              <a:buFont typeface="Arial" panose="020B0604020202020204" pitchFamily="34" charset="0"/>
              <a:buChar char="•"/>
            </a:pPr>
            <a:r>
              <a:rPr lang="en-US" dirty="0">
                <a:solidFill>
                  <a:srgbClr val="212529"/>
                </a:solidFill>
                <a:latin typeface="-apple-system"/>
              </a:rPr>
              <a:t>A </a:t>
            </a:r>
            <a:r>
              <a:rPr lang="en-US" i="1" dirty="0">
                <a:solidFill>
                  <a:srgbClr val="256799"/>
                </a:solidFill>
                <a:latin typeface="-apple-system"/>
                <a:hlinkClick r:id="rId5"/>
              </a:rPr>
              <a:t>Vector processor</a:t>
            </a:r>
            <a:r>
              <a:rPr lang="en-US" dirty="0">
                <a:solidFill>
                  <a:srgbClr val="212529"/>
                </a:solidFill>
                <a:latin typeface="-apple-system"/>
              </a:rPr>
              <a:t> processes multiple data at a time, known as </a:t>
            </a:r>
            <a:r>
              <a:rPr lang="en-US" i="1" dirty="0">
                <a:solidFill>
                  <a:srgbClr val="256799"/>
                </a:solidFill>
                <a:latin typeface="-apple-system"/>
                <a:hlinkClick r:id="rId6"/>
              </a:rPr>
              <a:t>single instruction, multiple data (SIMD)</a:t>
            </a:r>
            <a:r>
              <a:rPr lang="en-US" dirty="0">
                <a:solidFill>
                  <a:srgbClr val="212529"/>
                </a:solidFill>
                <a:latin typeface="-apple-system"/>
              </a:rPr>
              <a:t>.</a:t>
            </a:r>
          </a:p>
          <a:p>
            <a:pPr>
              <a:buFont typeface="Arial" panose="020B0604020202020204" pitchFamily="34" charset="0"/>
              <a:buChar char="•"/>
            </a:pPr>
            <a:r>
              <a:rPr lang="en-US" dirty="0">
                <a:solidFill>
                  <a:srgbClr val="212529"/>
                </a:solidFill>
                <a:latin typeface="-apple-system"/>
              </a:rPr>
              <a:t>A </a:t>
            </a:r>
            <a:r>
              <a:rPr lang="en-US" i="1" dirty="0">
                <a:solidFill>
                  <a:srgbClr val="256799"/>
                </a:solidFill>
                <a:latin typeface="-apple-system"/>
                <a:hlinkClick r:id="rId7"/>
              </a:rPr>
              <a:t>Scalar processor</a:t>
            </a:r>
            <a:r>
              <a:rPr lang="en-US" dirty="0">
                <a:solidFill>
                  <a:srgbClr val="212529"/>
                </a:solidFill>
                <a:latin typeface="-apple-system"/>
              </a:rPr>
              <a:t> processes only one data at a time, known as </a:t>
            </a:r>
            <a:r>
              <a:rPr lang="en-US" i="1" dirty="0">
                <a:solidFill>
                  <a:srgbClr val="256799"/>
                </a:solidFill>
                <a:latin typeface="-apple-system"/>
                <a:hlinkClick r:id="rId8"/>
              </a:rPr>
              <a:t>single instruction, single data (SISD)</a:t>
            </a:r>
            <a:r>
              <a:rPr lang="en-US" dirty="0">
                <a:solidFill>
                  <a:srgbClr val="212529"/>
                </a:solidFill>
                <a:latin typeface="-apple-system"/>
              </a:rPr>
              <a:t>.</a:t>
            </a:r>
            <a:endParaRPr lang="en-US" b="0" i="0" dirty="0">
              <a:solidFill>
                <a:srgbClr val="212529"/>
              </a:solidFill>
              <a:effectLst/>
              <a:latin typeface="-apple-system"/>
            </a:endParaRPr>
          </a:p>
        </p:txBody>
      </p:sp>
      <p:sp>
        <p:nvSpPr>
          <p:cNvPr id="20" name="Rectangle 19"/>
          <p:cNvSpPr/>
          <p:nvPr/>
        </p:nvSpPr>
        <p:spPr>
          <a:xfrm>
            <a:off x="469899" y="4024756"/>
            <a:ext cx="11252199" cy="2031325"/>
          </a:xfrm>
          <a:prstGeom prst="rect">
            <a:avLst/>
          </a:prstGeom>
        </p:spPr>
        <p:txBody>
          <a:bodyPr wrap="square">
            <a:spAutoFit/>
          </a:bodyPr>
          <a:lstStyle/>
          <a:p>
            <a:r>
              <a:rPr lang="en-US" dirty="0">
                <a:solidFill>
                  <a:srgbClr val="212529"/>
                </a:solidFill>
                <a:latin typeface="-apple-system"/>
              </a:rPr>
              <a:t>Migrate from Mercurial to </a:t>
            </a:r>
            <a:r>
              <a:rPr lang="en-US" dirty="0" err="1" smtClean="0">
                <a:solidFill>
                  <a:srgbClr val="212529"/>
                </a:solidFill>
                <a:latin typeface="-apple-system"/>
              </a:rPr>
              <a:t>Git</a:t>
            </a:r>
            <a:r>
              <a:rPr lang="en-US" dirty="0" smtClean="0">
                <a:solidFill>
                  <a:srgbClr val="212529"/>
                </a:solidFill>
                <a:latin typeface="-apple-system"/>
              </a:rPr>
              <a:t>.   I used Mercurial in </a:t>
            </a:r>
            <a:r>
              <a:rPr lang="en-US" dirty="0" err="1" smtClean="0">
                <a:solidFill>
                  <a:srgbClr val="212529"/>
                </a:solidFill>
                <a:latin typeface="-apple-system"/>
              </a:rPr>
              <a:t>Gemalto</a:t>
            </a:r>
            <a:r>
              <a:rPr lang="en-US" dirty="0" smtClean="0">
                <a:solidFill>
                  <a:srgbClr val="212529"/>
                </a:solidFill>
                <a:latin typeface="-apple-system"/>
              </a:rPr>
              <a:t> ;) </a:t>
            </a:r>
            <a:r>
              <a:rPr lang="en-US" dirty="0">
                <a:solidFill>
                  <a:srgbClr val="212529"/>
                </a:solidFill>
                <a:latin typeface="-apple-system"/>
              </a:rPr>
              <a:t/>
            </a:r>
            <a:br>
              <a:rPr lang="en-US" dirty="0">
                <a:solidFill>
                  <a:srgbClr val="212529"/>
                </a:solidFill>
                <a:latin typeface="-apple-system"/>
              </a:rPr>
            </a:br>
            <a:endParaRPr lang="en-US" dirty="0">
              <a:solidFill>
                <a:srgbClr val="212529"/>
              </a:solidFill>
              <a:latin typeface="-apple-system"/>
            </a:endParaRPr>
          </a:p>
          <a:p>
            <a:r>
              <a:rPr lang="en-US" dirty="0">
                <a:solidFill>
                  <a:srgbClr val="212529"/>
                </a:solidFill>
                <a:latin typeface="-apple-system"/>
              </a:rPr>
              <a:t>This JEP migrate the OpenJDK source code from Mercurial to </a:t>
            </a:r>
            <a:r>
              <a:rPr lang="en-US" dirty="0" err="1">
                <a:solidFill>
                  <a:srgbClr val="212529"/>
                </a:solidFill>
                <a:latin typeface="-apple-system"/>
              </a:rPr>
              <a:t>Git</a:t>
            </a:r>
            <a:r>
              <a:rPr lang="en-US" dirty="0">
                <a:solidFill>
                  <a:srgbClr val="212529"/>
                </a:solidFill>
                <a:latin typeface="-apple-system"/>
              </a:rPr>
              <a:t> or GitHub, relates to the below </a:t>
            </a:r>
            <a:r>
              <a:rPr lang="en-US" i="1" dirty="0">
                <a:solidFill>
                  <a:srgbClr val="256799"/>
                </a:solidFill>
                <a:latin typeface="-apple-system"/>
                <a:hlinkClick r:id="rId9"/>
              </a:rPr>
              <a:t>JEP 369</a:t>
            </a:r>
            <a:endParaRPr lang="en-US" dirty="0">
              <a:solidFill>
                <a:srgbClr val="212529"/>
              </a:solidFill>
              <a:latin typeface="-apple-system"/>
            </a:endParaRPr>
          </a:p>
          <a:p>
            <a:r>
              <a:rPr lang="en-US" dirty="0">
                <a:solidFill>
                  <a:srgbClr val="212529"/>
                </a:solidFill>
                <a:latin typeface="-apple-system"/>
              </a:rPr>
              <a:t>The reasons for migrating to </a:t>
            </a:r>
            <a:r>
              <a:rPr lang="en-US" dirty="0" err="1">
                <a:solidFill>
                  <a:srgbClr val="212529"/>
                </a:solidFill>
                <a:latin typeface="-apple-system"/>
              </a:rPr>
              <a:t>Git</a:t>
            </a:r>
            <a:r>
              <a:rPr lang="en-US" dirty="0">
                <a:solidFill>
                  <a:srgbClr val="212529"/>
                </a:solidFill>
                <a:latin typeface="-apple-system"/>
              </a:rPr>
              <a:t>:</a:t>
            </a:r>
          </a:p>
          <a:p>
            <a:pPr>
              <a:buFont typeface="+mj-lt"/>
              <a:buAutoNum type="arabicPeriod"/>
            </a:pPr>
            <a:r>
              <a:rPr lang="en-US" dirty="0">
                <a:solidFill>
                  <a:srgbClr val="212529"/>
                </a:solidFill>
                <a:latin typeface="-apple-system"/>
              </a:rPr>
              <a:t>File size of version control system metadata (Mercurial) is too big.</a:t>
            </a:r>
          </a:p>
          <a:p>
            <a:pPr>
              <a:buFont typeface="+mj-lt"/>
              <a:buAutoNum type="arabicPeriod"/>
            </a:pPr>
            <a:r>
              <a:rPr lang="en-US" dirty="0">
                <a:solidFill>
                  <a:srgbClr val="212529"/>
                </a:solidFill>
                <a:latin typeface="-apple-system"/>
              </a:rPr>
              <a:t>Available tooling</a:t>
            </a:r>
          </a:p>
          <a:p>
            <a:pPr>
              <a:buFont typeface="+mj-lt"/>
              <a:buAutoNum type="arabicPeriod"/>
            </a:pPr>
            <a:r>
              <a:rPr lang="en-US" dirty="0">
                <a:solidFill>
                  <a:srgbClr val="212529"/>
                </a:solidFill>
                <a:latin typeface="-apple-system"/>
              </a:rPr>
              <a:t>Available hosting</a:t>
            </a:r>
            <a:endParaRPr lang="en-US" b="0" i="0" dirty="0">
              <a:solidFill>
                <a:srgbClr val="212529"/>
              </a:solidFill>
              <a:effectLst/>
              <a:latin typeface="-apple-system"/>
            </a:endParaRPr>
          </a:p>
        </p:txBody>
      </p:sp>
    </p:spTree>
    <p:extLst>
      <p:ext uri="{BB962C8B-B14F-4D97-AF65-F5344CB8AC3E}">
        <p14:creationId xmlns:p14="http://schemas.microsoft.com/office/powerpoint/2010/main" val="1287836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16 </a:t>
            </a:r>
            <a:endParaRPr lang="en-US" sz="3600" dirty="0"/>
          </a:p>
        </p:txBody>
      </p:sp>
      <p:sp>
        <p:nvSpPr>
          <p:cNvPr id="16" name="Rectangle 2"/>
          <p:cNvSpPr>
            <a:spLocks noChangeArrowheads="1"/>
          </p:cNvSpPr>
          <p:nvPr/>
        </p:nvSpPr>
        <p:spPr bwMode="auto">
          <a:xfrm>
            <a:off x="337131" y="951299"/>
            <a:ext cx="10239429" cy="22929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12529"/>
                </a:solidFill>
                <a:effectLst/>
                <a:latin typeface="-apple-system"/>
              </a:rPr>
              <a:t>JEP 380: Unix-Domain Socket Channels</a:t>
            </a:r>
            <a:br>
              <a:rPr kumimoji="0" lang="en-US" altLang="en-US" sz="1200" b="0" i="0" u="none" strike="noStrike" cap="none" normalizeH="0" baseline="0" dirty="0" smtClean="0">
                <a:ln>
                  <a:noFill/>
                </a:ln>
                <a:solidFill>
                  <a:srgbClr val="212529"/>
                </a:solidFill>
                <a:effectLst/>
                <a:latin typeface="-apple-system"/>
              </a:rPr>
            </a:br>
            <a:endParaRPr kumimoji="0" lang="en-US" altLang="en-US" sz="1200" b="0" i="0" u="none" strike="noStrike" cap="none" normalizeH="0" baseline="0" dirty="0" smtClean="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212529"/>
                </a:solidFill>
                <a:effectLst/>
                <a:latin typeface="-apple-system"/>
              </a:rPr>
              <a:t>The </a:t>
            </a:r>
            <a:r>
              <a:rPr kumimoji="0" lang="en-US" altLang="en-US" sz="1300" b="0" i="1" u="none" strike="noStrike" cap="none" normalizeH="0" baseline="0" dirty="0" smtClean="0">
                <a:ln>
                  <a:noFill/>
                </a:ln>
                <a:solidFill>
                  <a:srgbClr val="256799"/>
                </a:solidFill>
                <a:effectLst/>
                <a:latin typeface="-apple-system"/>
                <a:hlinkClick r:id="rId3"/>
              </a:rPr>
              <a:t>Unix-domain sockets</a:t>
            </a:r>
            <a:r>
              <a:rPr kumimoji="0" lang="en-US" altLang="en-US" sz="1300" b="0" i="0" u="none" strike="noStrike" cap="none" normalizeH="0" baseline="0" dirty="0" smtClean="0">
                <a:ln>
                  <a:noFill/>
                </a:ln>
                <a:solidFill>
                  <a:srgbClr val="212529"/>
                </a:solidFill>
                <a:effectLst/>
                <a:latin typeface="-apple-system"/>
              </a:rPr>
              <a:t> are used for inter-process communication (IPC) on the same host, which means exchanging data between processes executing on the same host. The Unix-domain sockets are similar to TCP/IP sockets except that they are addressed by </a:t>
            </a:r>
            <a:r>
              <a:rPr kumimoji="0" lang="en-US" altLang="en-US" sz="1300" b="0" i="0" u="none" strike="noStrike" cap="none" normalizeH="0" baseline="0" dirty="0" err="1" smtClean="0">
                <a:ln>
                  <a:noFill/>
                </a:ln>
                <a:solidFill>
                  <a:srgbClr val="212529"/>
                </a:solidFill>
                <a:effectLst/>
                <a:latin typeface="-apple-system"/>
              </a:rPr>
              <a:t>filesystem</a:t>
            </a:r>
            <a:r>
              <a:rPr kumimoji="0" lang="en-US" altLang="en-US" sz="1300" b="0" i="0" u="none" strike="noStrike" cap="none" normalizeH="0" baseline="0" dirty="0" smtClean="0">
                <a:ln>
                  <a:noFill/>
                </a:ln>
                <a:solidFill>
                  <a:srgbClr val="212529"/>
                </a:solidFill>
                <a:effectLst/>
                <a:latin typeface="-apple-system"/>
              </a:rPr>
              <a:t> pathnames rather than the Internet Protocol (IP) addresses and port numbers. Most Unix platforms, Windows 10 and Windows Server 2019, also supported the Unix-domain sockets.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212529"/>
                </a:solidFill>
                <a:effectLst/>
                <a:latin typeface="-apple-system"/>
              </a:rPr>
              <a:t>This JEP add </a:t>
            </a:r>
            <a:r>
              <a:rPr kumimoji="0" lang="en-US" altLang="en-US" sz="1300" b="0" i="1" u="none" strike="noStrike" cap="none" normalizeH="0" baseline="0" dirty="0" smtClean="0">
                <a:ln>
                  <a:noFill/>
                </a:ln>
                <a:solidFill>
                  <a:srgbClr val="256799"/>
                </a:solidFill>
                <a:effectLst/>
                <a:latin typeface="-apple-system"/>
                <a:hlinkClick r:id="rId3"/>
              </a:rPr>
              <a:t>Unix-domain (AF_UNIX) socket</a:t>
            </a:r>
            <a:r>
              <a:rPr kumimoji="0" lang="en-US" altLang="en-US" sz="1300" b="0" i="0" u="none" strike="noStrike" cap="none" normalizeH="0" baseline="0" dirty="0" smtClean="0">
                <a:ln>
                  <a:noFill/>
                </a:ln>
                <a:solidFill>
                  <a:srgbClr val="212529"/>
                </a:solidFill>
                <a:effectLst/>
                <a:latin typeface="-apple-system"/>
              </a:rPr>
              <a:t> support to the existing </a:t>
            </a:r>
            <a:r>
              <a:rPr kumimoji="0" lang="en-US" altLang="en-US" sz="1300" b="0" i="1" u="none" strike="noStrike" cap="none" normalizeH="0" baseline="0" dirty="0" err="1" smtClean="0">
                <a:ln>
                  <a:noFill/>
                </a:ln>
                <a:solidFill>
                  <a:srgbClr val="256799"/>
                </a:solidFill>
                <a:effectLst/>
                <a:latin typeface="-apple-system"/>
                <a:hlinkClick r:id="rId4"/>
              </a:rPr>
              <a:t>SocketChannel</a:t>
            </a:r>
            <a:r>
              <a:rPr kumimoji="0" lang="en-US" altLang="en-US" sz="1300" b="0" i="0" u="none" strike="noStrike" cap="none" normalizeH="0" baseline="0" dirty="0" smtClean="0">
                <a:ln>
                  <a:noFill/>
                </a:ln>
                <a:solidFill>
                  <a:srgbClr val="212529"/>
                </a:solidFill>
                <a:effectLst/>
                <a:latin typeface="-apple-system"/>
              </a:rPr>
              <a:t> and </a:t>
            </a:r>
            <a:r>
              <a:rPr kumimoji="0" lang="en-US" altLang="en-US" sz="1300" b="0" i="1" u="none" strike="noStrike" cap="none" normalizeH="0" baseline="0" dirty="0" err="1" smtClean="0">
                <a:ln>
                  <a:noFill/>
                </a:ln>
                <a:solidFill>
                  <a:srgbClr val="256799"/>
                </a:solidFill>
                <a:effectLst/>
                <a:latin typeface="-apple-system"/>
                <a:hlinkClick r:id="rId5"/>
              </a:rPr>
              <a:t>ServerSocketChannel</a:t>
            </a:r>
            <a:r>
              <a:rPr kumimoji="0" lang="en-US" altLang="en-US" sz="1300" b="0" i="0" u="none" strike="noStrike" cap="none" normalizeH="0" baseline="0" dirty="0" smtClean="0">
                <a:ln>
                  <a:noFill/>
                </a:ln>
                <a:solidFill>
                  <a:srgbClr val="212529"/>
                </a:solidFill>
                <a:effectLst/>
                <a:latin typeface="-apple-system"/>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212529"/>
                </a:solidFill>
                <a:effectLst/>
                <a:latin typeface="-apple-system"/>
              </a:rPr>
              <a:t>New Unix-domain Socket classes or APIs: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smtClean="0">
                <a:ln>
                  <a:noFill/>
                </a:ln>
                <a:solidFill>
                  <a:srgbClr val="212529"/>
                </a:solidFill>
                <a:effectLst/>
                <a:latin typeface="-apple-system"/>
              </a:rPr>
              <a:t>New socket address class, </a:t>
            </a:r>
            <a:r>
              <a:rPr kumimoji="0" lang="en-US" altLang="en-US" sz="1100" b="0" i="0" u="none" strike="noStrike" cap="none" normalizeH="0" baseline="0" dirty="0" err="1" smtClean="0">
                <a:ln>
                  <a:noFill/>
                </a:ln>
                <a:solidFill>
                  <a:srgbClr val="E83E8C"/>
                </a:solidFill>
                <a:effectLst/>
                <a:latin typeface="SFMono-Regular"/>
              </a:rPr>
              <a:t>java.net.UnixDomainSocketAddress</a:t>
            </a:r>
            <a:endParaRPr kumimoji="0" lang="en-US" altLang="en-US" sz="1300" b="0" i="0" u="none" strike="noStrike" cap="none" normalizeH="0" baseline="0" dirty="0" smtClean="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smtClean="0">
                <a:ln>
                  <a:noFill/>
                </a:ln>
                <a:solidFill>
                  <a:srgbClr val="212529"/>
                </a:solidFill>
                <a:effectLst/>
                <a:latin typeface="-apple-system"/>
              </a:rPr>
              <a:t>New </a:t>
            </a:r>
            <a:r>
              <a:rPr kumimoji="0" lang="en-US" altLang="en-US" sz="1100" b="0" i="0" u="none" strike="noStrike" cap="none" normalizeH="0" baseline="0" dirty="0" err="1" smtClean="0">
                <a:ln>
                  <a:noFill/>
                </a:ln>
                <a:solidFill>
                  <a:srgbClr val="E83E8C"/>
                </a:solidFill>
                <a:effectLst/>
                <a:latin typeface="SFMono-Regular"/>
              </a:rPr>
              <a:t>enum</a:t>
            </a:r>
            <a:r>
              <a:rPr kumimoji="0" lang="en-US" altLang="en-US" sz="1300" b="0" i="0" u="none" strike="noStrike" cap="none" normalizeH="0" baseline="0" dirty="0" smtClean="0">
                <a:ln>
                  <a:noFill/>
                </a:ln>
                <a:solidFill>
                  <a:srgbClr val="212529"/>
                </a:solidFill>
                <a:effectLst/>
                <a:latin typeface="-apple-system"/>
              </a:rPr>
              <a:t>, </a:t>
            </a:r>
            <a:r>
              <a:rPr kumimoji="0" lang="en-US" altLang="en-US" sz="1100" b="0" i="0" u="none" strike="noStrike" cap="none" normalizeH="0" baseline="0" dirty="0" err="1" smtClean="0">
                <a:ln>
                  <a:noFill/>
                </a:ln>
                <a:solidFill>
                  <a:srgbClr val="E83E8C"/>
                </a:solidFill>
                <a:effectLst/>
                <a:latin typeface="SFMono-Regular"/>
              </a:rPr>
              <a:t>java.net.StandardProtocolFamily.UNIX</a:t>
            </a:r>
            <a:endParaRPr kumimoji="0" lang="en-US" altLang="en-US" sz="1300" b="0" i="0" u="none" strike="noStrike" cap="none" normalizeH="0" baseline="0" dirty="0" smtClean="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36"/>
          <p:cNvSpPr/>
          <p:nvPr/>
        </p:nvSpPr>
        <p:spPr>
          <a:xfrm>
            <a:off x="266700" y="3244234"/>
            <a:ext cx="11588169" cy="1569660"/>
          </a:xfrm>
          <a:prstGeom prst="rect">
            <a:avLst/>
          </a:prstGeom>
        </p:spPr>
        <p:txBody>
          <a:bodyPr wrap="square">
            <a:spAutoFit/>
          </a:bodyPr>
          <a:lstStyle/>
          <a:p>
            <a:r>
              <a:rPr lang="en-US" sz="1600" dirty="0">
                <a:solidFill>
                  <a:srgbClr val="212529"/>
                </a:solidFill>
                <a:latin typeface="-apple-system"/>
              </a:rPr>
              <a:t>JEP 386: Alpine Linux Port</a:t>
            </a:r>
            <a:br>
              <a:rPr lang="en-US" sz="1600" dirty="0">
                <a:solidFill>
                  <a:srgbClr val="212529"/>
                </a:solidFill>
                <a:latin typeface="-apple-system"/>
              </a:rPr>
            </a:br>
            <a:endParaRPr lang="en-US" sz="1600" dirty="0">
              <a:solidFill>
                <a:srgbClr val="212529"/>
              </a:solidFill>
              <a:latin typeface="-apple-system"/>
            </a:endParaRPr>
          </a:p>
          <a:p>
            <a:r>
              <a:rPr lang="en-US" sz="1600" dirty="0">
                <a:solidFill>
                  <a:srgbClr val="212529"/>
                </a:solidFill>
                <a:latin typeface="-apple-system"/>
              </a:rPr>
              <a:t>This JEP port the JDK to </a:t>
            </a:r>
            <a:r>
              <a:rPr lang="en-US" sz="1600" i="1" dirty="0">
                <a:solidFill>
                  <a:srgbClr val="256799"/>
                </a:solidFill>
                <a:latin typeface="-apple-system"/>
                <a:hlinkClick r:id="rId6"/>
              </a:rPr>
              <a:t>Alpine Linux</a:t>
            </a:r>
            <a:r>
              <a:rPr lang="en-US" sz="1600" dirty="0">
                <a:solidFill>
                  <a:srgbClr val="212529"/>
                </a:solidFill>
                <a:latin typeface="-apple-system"/>
              </a:rPr>
              <a:t> and other Linux distributions that use </a:t>
            </a:r>
            <a:r>
              <a:rPr lang="en-US" sz="1600" i="1" dirty="0" err="1">
                <a:solidFill>
                  <a:srgbClr val="256799"/>
                </a:solidFill>
                <a:latin typeface="-apple-system"/>
                <a:hlinkClick r:id="rId7"/>
              </a:rPr>
              <a:t>musl</a:t>
            </a:r>
            <a:r>
              <a:rPr lang="en-US" sz="1600" dirty="0">
                <a:solidFill>
                  <a:srgbClr val="212529"/>
                </a:solidFill>
                <a:latin typeface="-apple-system"/>
              </a:rPr>
              <a:t> implementation. This JDK port enables Java to run out-of-the-box in Alpine Linux, which benefits those Java-dependent frameworks or tools like Tomcat and Spring.</a:t>
            </a:r>
          </a:p>
          <a:p>
            <a:r>
              <a:rPr lang="en-US" sz="1600" i="1" dirty="0">
                <a:solidFill>
                  <a:srgbClr val="212529"/>
                </a:solidFill>
                <a:latin typeface="-apple-system"/>
              </a:rPr>
              <a:t>P.S The Alpine Linux contains small image size, widely adopted in cloud deployments, </a:t>
            </a:r>
            <a:r>
              <a:rPr lang="en-US" sz="1600" i="1" dirty="0" err="1">
                <a:solidFill>
                  <a:srgbClr val="212529"/>
                </a:solidFill>
                <a:latin typeface="-apple-system"/>
              </a:rPr>
              <a:t>microservices</a:t>
            </a:r>
            <a:r>
              <a:rPr lang="en-US" sz="1600" i="1" dirty="0">
                <a:solidFill>
                  <a:srgbClr val="212529"/>
                </a:solidFill>
                <a:latin typeface="-apple-system"/>
              </a:rPr>
              <a:t>, and container environments.</a:t>
            </a:r>
            <a:endParaRPr lang="en-US" sz="1600" b="0" i="0" dirty="0">
              <a:solidFill>
                <a:srgbClr val="212529"/>
              </a:solidFill>
              <a:effectLst/>
              <a:latin typeface="-apple-system"/>
            </a:endParaRPr>
          </a:p>
        </p:txBody>
      </p:sp>
      <p:sp>
        <p:nvSpPr>
          <p:cNvPr id="38" name="Rectangle 37"/>
          <p:cNvSpPr/>
          <p:nvPr/>
        </p:nvSpPr>
        <p:spPr>
          <a:xfrm>
            <a:off x="266700" y="5017642"/>
            <a:ext cx="11925300" cy="1569660"/>
          </a:xfrm>
          <a:prstGeom prst="rect">
            <a:avLst/>
          </a:prstGeom>
        </p:spPr>
        <p:txBody>
          <a:bodyPr wrap="square">
            <a:spAutoFit/>
          </a:bodyPr>
          <a:lstStyle/>
          <a:p>
            <a:r>
              <a:rPr lang="en-US" sz="1600" dirty="0">
                <a:solidFill>
                  <a:srgbClr val="212529"/>
                </a:solidFill>
                <a:latin typeface="-apple-system"/>
              </a:rPr>
              <a:t>JEP 387: Elastic </a:t>
            </a:r>
            <a:r>
              <a:rPr lang="en-US" sz="1600" dirty="0" err="1">
                <a:solidFill>
                  <a:srgbClr val="212529"/>
                </a:solidFill>
                <a:latin typeface="-apple-system"/>
              </a:rPr>
              <a:t>Metaspace</a:t>
            </a:r>
            <a:r>
              <a:rPr lang="en-US" sz="1600" dirty="0">
                <a:solidFill>
                  <a:srgbClr val="212529"/>
                </a:solidFill>
                <a:latin typeface="-apple-system"/>
              </a:rPr>
              <a:t/>
            </a:r>
            <a:br>
              <a:rPr lang="en-US" sz="1600" dirty="0">
                <a:solidFill>
                  <a:srgbClr val="212529"/>
                </a:solidFill>
                <a:latin typeface="-apple-system"/>
              </a:rPr>
            </a:br>
            <a:endParaRPr lang="en-US" sz="1600" dirty="0">
              <a:solidFill>
                <a:srgbClr val="212529"/>
              </a:solidFill>
              <a:latin typeface="-apple-system"/>
            </a:endParaRPr>
          </a:p>
          <a:p>
            <a:r>
              <a:rPr lang="en-US" sz="1600" dirty="0">
                <a:solidFill>
                  <a:srgbClr val="212529"/>
                </a:solidFill>
                <a:latin typeface="-apple-system"/>
              </a:rPr>
              <a:t>Java 8 </a:t>
            </a:r>
            <a:r>
              <a:rPr lang="en-US" sz="1600" i="1" dirty="0">
                <a:solidFill>
                  <a:srgbClr val="256799"/>
                </a:solidFill>
                <a:latin typeface="-apple-system"/>
                <a:hlinkClick r:id="rId8"/>
              </a:rPr>
              <a:t>JEP 122</a:t>
            </a:r>
            <a:r>
              <a:rPr lang="en-US" sz="1600" dirty="0">
                <a:solidFill>
                  <a:srgbClr val="212529"/>
                </a:solidFill>
                <a:latin typeface="-apple-system"/>
              </a:rPr>
              <a:t> removed the </a:t>
            </a:r>
            <a:r>
              <a:rPr lang="en-US" sz="1600" dirty="0" err="1">
                <a:solidFill>
                  <a:srgbClr val="212529"/>
                </a:solidFill>
                <a:latin typeface="-apple-system"/>
              </a:rPr>
              <a:t>PermGen</a:t>
            </a:r>
            <a:r>
              <a:rPr lang="en-US" sz="1600" dirty="0">
                <a:solidFill>
                  <a:srgbClr val="212529"/>
                </a:solidFill>
                <a:latin typeface="-apple-system"/>
              </a:rPr>
              <a:t> (Permanent Generation), and introduced </a:t>
            </a:r>
            <a:r>
              <a:rPr lang="en-US" sz="1600" i="1" dirty="0" err="1">
                <a:solidFill>
                  <a:srgbClr val="256799"/>
                </a:solidFill>
                <a:latin typeface="-apple-system"/>
                <a:hlinkClick r:id="rId9"/>
              </a:rPr>
              <a:t>Metaspace</a:t>
            </a:r>
            <a:r>
              <a:rPr lang="en-US" sz="1600" dirty="0">
                <a:solidFill>
                  <a:srgbClr val="212529"/>
                </a:solidFill>
                <a:latin typeface="-apple-system"/>
              </a:rPr>
              <a:t>, a native off-heap memory manager in the hotspot.</a:t>
            </a:r>
          </a:p>
          <a:p>
            <a:r>
              <a:rPr lang="en-US" sz="1600" dirty="0">
                <a:solidFill>
                  <a:srgbClr val="212529"/>
                </a:solidFill>
                <a:latin typeface="-apple-system"/>
              </a:rPr>
              <a:t>This JEP improves the </a:t>
            </a:r>
            <a:r>
              <a:rPr lang="en-US" sz="1600" dirty="0" err="1">
                <a:solidFill>
                  <a:srgbClr val="212529"/>
                </a:solidFill>
                <a:latin typeface="-apple-system"/>
              </a:rPr>
              <a:t>metaspace</a:t>
            </a:r>
            <a:r>
              <a:rPr lang="en-US" sz="1600" dirty="0">
                <a:solidFill>
                  <a:srgbClr val="212529"/>
                </a:solidFill>
                <a:latin typeface="-apple-system"/>
              </a:rPr>
              <a:t> memory management by returning unused </a:t>
            </a:r>
            <a:r>
              <a:rPr lang="en-US" sz="1600" dirty="0" err="1">
                <a:solidFill>
                  <a:srgbClr val="212529"/>
                </a:solidFill>
                <a:latin typeface="-apple-system"/>
              </a:rPr>
              <a:t>HotSpot</a:t>
            </a:r>
            <a:r>
              <a:rPr lang="en-US" sz="1600" dirty="0">
                <a:solidFill>
                  <a:srgbClr val="212529"/>
                </a:solidFill>
                <a:latin typeface="-apple-system"/>
              </a:rPr>
              <a:t> class-metadata or </a:t>
            </a:r>
            <a:r>
              <a:rPr lang="en-US" sz="1600" dirty="0" err="1">
                <a:solidFill>
                  <a:srgbClr val="212529"/>
                </a:solidFill>
                <a:latin typeface="-apple-system"/>
              </a:rPr>
              <a:t>metaspace</a:t>
            </a:r>
            <a:r>
              <a:rPr lang="en-US" sz="1600" dirty="0">
                <a:solidFill>
                  <a:srgbClr val="212529"/>
                </a:solidFill>
                <a:latin typeface="-apple-system"/>
              </a:rPr>
              <a:t> memory to the operating system more promptly, reducing the </a:t>
            </a:r>
            <a:r>
              <a:rPr lang="en-US" sz="1600" dirty="0" err="1">
                <a:solidFill>
                  <a:srgbClr val="212529"/>
                </a:solidFill>
                <a:latin typeface="-apple-system"/>
              </a:rPr>
              <a:t>metaspace</a:t>
            </a:r>
            <a:r>
              <a:rPr lang="en-US" sz="1600" dirty="0">
                <a:solidFill>
                  <a:srgbClr val="212529"/>
                </a:solidFill>
                <a:latin typeface="-apple-system"/>
              </a:rPr>
              <a:t> footprint, and simplifying the </a:t>
            </a:r>
            <a:r>
              <a:rPr lang="en-US" sz="1600" dirty="0" err="1">
                <a:solidFill>
                  <a:srgbClr val="212529"/>
                </a:solidFill>
                <a:latin typeface="-apple-system"/>
              </a:rPr>
              <a:t>metaspace</a:t>
            </a:r>
            <a:r>
              <a:rPr lang="en-US" sz="1600" dirty="0">
                <a:solidFill>
                  <a:srgbClr val="212529"/>
                </a:solidFill>
                <a:latin typeface="-apple-system"/>
              </a:rPr>
              <a:t> code.</a:t>
            </a:r>
            <a:endParaRPr lang="en-US" sz="1600" b="0" i="0" dirty="0">
              <a:solidFill>
                <a:srgbClr val="212529"/>
              </a:solidFill>
              <a:effectLst/>
              <a:latin typeface="-apple-system"/>
            </a:endParaRPr>
          </a:p>
        </p:txBody>
      </p:sp>
    </p:spTree>
    <p:extLst>
      <p:ext uri="{BB962C8B-B14F-4D97-AF65-F5344CB8AC3E}">
        <p14:creationId xmlns:p14="http://schemas.microsoft.com/office/powerpoint/2010/main" val="1780729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16 </a:t>
            </a:r>
            <a:endParaRPr lang="en-US" sz="3600" dirty="0"/>
          </a:p>
        </p:txBody>
      </p:sp>
      <p:sp>
        <p:nvSpPr>
          <p:cNvPr id="2" name="Rectangle 1"/>
          <p:cNvSpPr/>
          <p:nvPr/>
        </p:nvSpPr>
        <p:spPr>
          <a:xfrm>
            <a:off x="508000" y="1079838"/>
            <a:ext cx="11176000" cy="1077218"/>
          </a:xfrm>
          <a:prstGeom prst="rect">
            <a:avLst/>
          </a:prstGeom>
        </p:spPr>
        <p:txBody>
          <a:bodyPr wrap="square">
            <a:spAutoFit/>
          </a:bodyPr>
          <a:lstStyle/>
          <a:p>
            <a:r>
              <a:rPr lang="en-US" sz="1600" dirty="0">
                <a:solidFill>
                  <a:srgbClr val="212529"/>
                </a:solidFill>
                <a:latin typeface="-apple-system"/>
              </a:rPr>
              <a:t>JEP 388: Windows/AArch64 Port</a:t>
            </a:r>
            <a:br>
              <a:rPr lang="en-US" sz="1600" dirty="0">
                <a:solidFill>
                  <a:srgbClr val="212529"/>
                </a:solidFill>
                <a:latin typeface="-apple-system"/>
              </a:rPr>
            </a:br>
            <a:endParaRPr lang="en-US" sz="1600" dirty="0">
              <a:solidFill>
                <a:srgbClr val="212529"/>
              </a:solidFill>
              <a:latin typeface="-apple-system"/>
            </a:endParaRPr>
          </a:p>
          <a:p>
            <a:r>
              <a:rPr lang="en-US" sz="1600" dirty="0">
                <a:solidFill>
                  <a:srgbClr val="212529"/>
                </a:solidFill>
                <a:latin typeface="-apple-system"/>
              </a:rPr>
              <a:t>This JEP port the JDK to Windows/AArch64, running JDK + Windows on ARM hardware, server, or ARM-based laptop.</a:t>
            </a:r>
          </a:p>
          <a:p>
            <a:r>
              <a:rPr lang="en-US" sz="1600" dirty="0">
                <a:solidFill>
                  <a:srgbClr val="212529"/>
                </a:solidFill>
                <a:latin typeface="-apple-system"/>
              </a:rPr>
              <a:t>P.S The Windows/AArch64 is a popular demand in the end-user market.</a:t>
            </a:r>
          </a:p>
        </p:txBody>
      </p:sp>
      <p:sp>
        <p:nvSpPr>
          <p:cNvPr id="7" name="Rectangle 1"/>
          <p:cNvSpPr>
            <a:spLocks noChangeArrowheads="1"/>
          </p:cNvSpPr>
          <p:nvPr/>
        </p:nvSpPr>
        <p:spPr bwMode="auto">
          <a:xfrm>
            <a:off x="422565" y="2424094"/>
            <a:ext cx="11346869"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12529"/>
                </a:solidFill>
                <a:effectLst/>
                <a:latin typeface="-apple-system"/>
              </a:rPr>
              <a:t>JEP 389: Foreign Linker API (Incubator)</a:t>
            </a:r>
            <a:br>
              <a:rPr kumimoji="0" lang="en-US" altLang="en-US" sz="1600" b="0" i="0" u="none" strike="noStrike" cap="none" normalizeH="0" baseline="0" dirty="0" smtClean="0">
                <a:ln>
                  <a:noFill/>
                </a:ln>
                <a:solidFill>
                  <a:srgbClr val="212529"/>
                </a:solidFill>
                <a:effectLst/>
                <a:latin typeface="-apple-system"/>
              </a:rPr>
            </a:br>
            <a:endParaRPr kumimoji="0" lang="en-US" altLang="en-US" sz="1600" b="0" i="0" u="none" strike="noStrike" cap="none" normalizeH="0" baseline="0" dirty="0" smtClean="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12529"/>
                </a:solidFill>
                <a:effectLst/>
                <a:latin typeface="-apple-system"/>
              </a:rPr>
              <a:t>This JEP enables Java code to call or can be called by native code written in other languages like C or C++, replace </a:t>
            </a:r>
            <a:r>
              <a:rPr kumimoji="0" lang="en-US" altLang="en-US" sz="1600" b="0" i="1" u="none" strike="noStrike" cap="none" normalizeH="0" baseline="0" dirty="0" smtClean="0">
                <a:ln>
                  <a:noFill/>
                </a:ln>
                <a:solidFill>
                  <a:srgbClr val="256799"/>
                </a:solidFill>
                <a:effectLst/>
                <a:latin typeface="-apple-system"/>
                <a:hlinkClick r:id="rId3"/>
              </a:rPr>
              <a:t>Java Native Interface (JNI)</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212529"/>
                </a:solidFill>
                <a:effectLst/>
                <a:latin typeface="-apple-system"/>
              </a:rPr>
              <a:t>P.S This is an incubating feature; need add </a:t>
            </a:r>
            <a:r>
              <a:rPr kumimoji="0" lang="en-US" altLang="en-US" sz="1600" b="0" i="1" u="none" strike="noStrike" cap="none" normalizeH="0" baseline="0" dirty="0" smtClean="0">
                <a:ln>
                  <a:noFill/>
                </a:ln>
                <a:solidFill>
                  <a:srgbClr val="E83E8C"/>
                </a:solidFill>
                <a:effectLst/>
                <a:latin typeface="SFMono-Regular"/>
              </a:rPr>
              <a:t>--add-modules </a:t>
            </a:r>
            <a:r>
              <a:rPr kumimoji="0" lang="en-US" altLang="en-US" sz="1600" b="0" i="1" u="none" strike="noStrike" cap="none" normalizeH="0" baseline="0" dirty="0" err="1" smtClean="0">
                <a:ln>
                  <a:noFill/>
                </a:ln>
                <a:solidFill>
                  <a:srgbClr val="E83E8C"/>
                </a:solidFill>
                <a:effectLst/>
                <a:latin typeface="SFMono-Regular"/>
              </a:rPr>
              <a:t>jdk.incubator.foreign</a:t>
            </a:r>
            <a:r>
              <a:rPr kumimoji="0" lang="en-US" altLang="en-US" sz="1600" b="0" i="1" u="none" strike="noStrike" cap="none" normalizeH="0" baseline="0" dirty="0" smtClean="0">
                <a:ln>
                  <a:noFill/>
                </a:ln>
                <a:solidFill>
                  <a:srgbClr val="212529"/>
                </a:solidFill>
                <a:effectLst/>
                <a:latin typeface="-apple-system"/>
              </a:rPr>
              <a:t> to compile and run the Java code.</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212529"/>
                </a:solidFill>
                <a:effectLst/>
                <a:latin typeface="-apple-system"/>
              </a:rPr>
              <a:t>10.1 Below example shows how to use the foreign linker APIs to call the standard C library </a:t>
            </a:r>
            <a:r>
              <a:rPr kumimoji="0" lang="en-US" altLang="en-US" sz="1600" b="0" i="0" u="none" strike="noStrike" cap="none" normalizeH="0" baseline="0" dirty="0" err="1" smtClean="0">
                <a:ln>
                  <a:noFill/>
                </a:ln>
                <a:solidFill>
                  <a:srgbClr val="E83E8C"/>
                </a:solidFill>
                <a:effectLst/>
                <a:latin typeface="SFMono-Regular"/>
              </a:rPr>
              <a:t>strlen</a:t>
            </a:r>
            <a:r>
              <a:rPr kumimoji="0" lang="en-US" altLang="en-US" sz="1600" b="0" i="0" u="none" strike="noStrike" cap="none" normalizeH="0" baseline="0" dirty="0" smtClean="0">
                <a:ln>
                  <a:noFill/>
                </a:ln>
                <a:solidFill>
                  <a:srgbClr val="212529"/>
                </a:solidFill>
                <a:effectLst/>
                <a:latin typeface="-apple-system"/>
              </a:rPr>
              <a:t> to return the string’s length.</a:t>
            </a:r>
            <a:endParaRPr kumimoji="0" lang="en-US" alt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2258738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92365" y="167337"/>
            <a:ext cx="5854700" cy="81280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17 – </a:t>
            </a:r>
            <a:r>
              <a:rPr lang="en-US" sz="3600" b="1" dirty="0" smtClean="0">
                <a:solidFill>
                  <a:srgbClr val="00B050"/>
                </a:solidFill>
              </a:rPr>
              <a:t>LTS Release </a:t>
            </a:r>
          </a:p>
          <a:p>
            <a:r>
              <a:rPr lang="en-US" sz="3600" dirty="0" smtClean="0"/>
              <a:t> </a:t>
            </a:r>
            <a:endParaRPr lang="en-US" sz="3600" dirty="0"/>
          </a:p>
        </p:txBody>
      </p:sp>
      <p:sp>
        <p:nvSpPr>
          <p:cNvPr id="49" name="TextBox 48"/>
          <p:cNvSpPr txBox="1"/>
          <p:nvPr/>
        </p:nvSpPr>
        <p:spPr>
          <a:xfrm>
            <a:off x="873996" y="902577"/>
            <a:ext cx="9222504" cy="769441"/>
          </a:xfrm>
          <a:prstGeom prst="rect">
            <a:avLst/>
          </a:prstGeom>
          <a:noFill/>
        </p:spPr>
        <p:txBody>
          <a:bodyPr wrap="square" rtlCol="0">
            <a:spAutoFit/>
          </a:bodyPr>
          <a:lstStyle/>
          <a:p>
            <a:r>
              <a:rPr lang="en-US" b="1" dirty="0"/>
              <a:t>Features</a:t>
            </a:r>
          </a:p>
          <a:p>
            <a:r>
              <a:rPr lang="en-US" dirty="0" smtClean="0"/>
              <a:t> </a:t>
            </a:r>
          </a:p>
          <a:p>
            <a:endParaRPr lang="en-US" sz="800" dirty="0"/>
          </a:p>
        </p:txBody>
      </p:sp>
      <p:sp>
        <p:nvSpPr>
          <p:cNvPr id="46" name="Rectangle 45"/>
          <p:cNvSpPr/>
          <p:nvPr/>
        </p:nvSpPr>
        <p:spPr>
          <a:xfrm>
            <a:off x="594360" y="6219875"/>
            <a:ext cx="10861040" cy="369332"/>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3"/>
              </a:rPr>
              <a:t>https</a:t>
            </a:r>
            <a:r>
              <a:rPr lang="en-US" dirty="0">
                <a:hlinkClick r:id="rId3"/>
              </a:rPr>
              <a:t>://</a:t>
            </a:r>
            <a:r>
              <a:rPr lang="en-US" dirty="0" smtClean="0">
                <a:hlinkClick r:id="rId3"/>
              </a:rPr>
              <a:t>github.com/azatsatklichov/Java-Features/tree/master/src/main/java/features/in/java17</a:t>
            </a:r>
            <a:endParaRPr lang="en-US" dirty="0" smtClean="0"/>
          </a:p>
        </p:txBody>
      </p:sp>
      <p:graphicFrame>
        <p:nvGraphicFramePr>
          <p:cNvPr id="16" name="Table 15"/>
          <p:cNvGraphicFramePr>
            <a:graphicFrameLocks noGrp="1"/>
          </p:cNvGraphicFramePr>
          <p:nvPr>
            <p:extLst>
              <p:ext uri="{D42A27DB-BD31-4B8C-83A1-F6EECF244321}">
                <p14:modId xmlns:p14="http://schemas.microsoft.com/office/powerpoint/2010/main" val="3342188109"/>
              </p:ext>
            </p:extLst>
          </p:nvPr>
        </p:nvGraphicFramePr>
        <p:xfrm>
          <a:off x="1083396" y="1424336"/>
          <a:ext cx="8935784" cy="4351340"/>
        </p:xfrm>
        <a:graphic>
          <a:graphicData uri="http://schemas.openxmlformats.org/drawingml/2006/table">
            <a:tbl>
              <a:tblPr/>
              <a:tblGrid>
                <a:gridCol w="852084">
                  <a:extLst>
                    <a:ext uri="{9D8B030D-6E8A-4147-A177-3AD203B41FA5}">
                      <a16:colId xmlns:a16="http://schemas.microsoft.com/office/drawing/2014/main" val="4066786093"/>
                    </a:ext>
                  </a:extLst>
                </a:gridCol>
                <a:gridCol w="8083700">
                  <a:extLst>
                    <a:ext uri="{9D8B030D-6E8A-4147-A177-3AD203B41FA5}">
                      <a16:colId xmlns:a16="http://schemas.microsoft.com/office/drawing/2014/main" val="2794580467"/>
                    </a:ext>
                  </a:extLst>
                </a:gridCol>
              </a:tblGrid>
              <a:tr h="310810">
                <a:tc>
                  <a:txBody>
                    <a:bodyPr/>
                    <a:lstStyle/>
                    <a:p>
                      <a:pPr algn="l" fontAlgn="t"/>
                      <a:r>
                        <a:rPr lang="en-US" sz="1500" dirty="0">
                          <a:effectLst/>
                        </a:rPr>
                        <a:t>306:</a:t>
                      </a:r>
                    </a:p>
                  </a:txBody>
                  <a:tcPr marL="77702" marR="77702" marT="38851" marB="38851">
                    <a:lnL>
                      <a:noFill/>
                    </a:lnL>
                    <a:lnR>
                      <a:noFill/>
                    </a:lnR>
                    <a:lnT>
                      <a:noFill/>
                    </a:lnT>
                    <a:lnB>
                      <a:noFill/>
                    </a:lnB>
                  </a:tcPr>
                </a:tc>
                <a:tc>
                  <a:txBody>
                    <a:bodyPr/>
                    <a:lstStyle/>
                    <a:p>
                      <a:pPr algn="l" fontAlgn="t"/>
                      <a:r>
                        <a:rPr lang="en-US" sz="1500" u="none" strike="noStrike" dirty="0">
                          <a:solidFill>
                            <a:srgbClr val="E76F00"/>
                          </a:solidFill>
                          <a:effectLst/>
                          <a:hlinkClick r:id="rId4"/>
                        </a:rPr>
                        <a:t>Restore Always-Strict Floating-Point Semantics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704150187"/>
                  </a:ext>
                </a:extLst>
              </a:tr>
              <a:tr h="310810">
                <a:tc>
                  <a:txBody>
                    <a:bodyPr/>
                    <a:lstStyle/>
                    <a:p>
                      <a:pPr algn="l" fontAlgn="t"/>
                      <a:r>
                        <a:rPr lang="en-US" sz="1500">
                          <a:effectLst/>
                        </a:rPr>
                        <a:t>356:</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5"/>
                        </a:rPr>
                        <a:t>Enhanced Pseudo-Random Number Generators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667535962"/>
                  </a:ext>
                </a:extLst>
              </a:tr>
              <a:tr h="310810">
                <a:tc>
                  <a:txBody>
                    <a:bodyPr/>
                    <a:lstStyle/>
                    <a:p>
                      <a:pPr algn="l" fontAlgn="t"/>
                      <a:r>
                        <a:rPr lang="en-US" sz="1500">
                          <a:effectLst/>
                        </a:rPr>
                        <a:t>382:</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6"/>
                        </a:rPr>
                        <a:t>New </a:t>
                      </a:r>
                      <a:r>
                        <a:rPr lang="en-US" sz="1500" u="none" strike="noStrike" dirty="0" err="1">
                          <a:solidFill>
                            <a:srgbClr val="437291"/>
                          </a:solidFill>
                          <a:effectLst/>
                          <a:hlinkClick r:id="rId6"/>
                        </a:rPr>
                        <a:t>macOS</a:t>
                      </a:r>
                      <a:r>
                        <a:rPr lang="en-US" sz="1500" u="none" strike="noStrike" dirty="0">
                          <a:solidFill>
                            <a:srgbClr val="437291"/>
                          </a:solidFill>
                          <a:effectLst/>
                          <a:hlinkClick r:id="rId6"/>
                        </a:rPr>
                        <a:t> Rendering Pipeline</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488039658"/>
                  </a:ext>
                </a:extLst>
              </a:tr>
              <a:tr h="310810">
                <a:tc>
                  <a:txBody>
                    <a:bodyPr/>
                    <a:lstStyle/>
                    <a:p>
                      <a:pPr algn="l" fontAlgn="t"/>
                      <a:r>
                        <a:rPr lang="en-US" sz="1500">
                          <a:effectLst/>
                        </a:rPr>
                        <a:t>391:</a:t>
                      </a:r>
                    </a:p>
                  </a:txBody>
                  <a:tcPr marL="77702" marR="77702" marT="38851" marB="38851">
                    <a:lnL>
                      <a:noFill/>
                    </a:lnL>
                    <a:lnR>
                      <a:noFill/>
                    </a:lnR>
                    <a:lnT>
                      <a:noFill/>
                    </a:lnT>
                    <a:lnB>
                      <a:noFill/>
                    </a:lnB>
                  </a:tcPr>
                </a:tc>
                <a:tc>
                  <a:txBody>
                    <a:bodyPr/>
                    <a:lstStyle/>
                    <a:p>
                      <a:pPr algn="l" fontAlgn="t"/>
                      <a:r>
                        <a:rPr lang="en-US" sz="1500" u="none" strike="noStrike" dirty="0" err="1">
                          <a:solidFill>
                            <a:srgbClr val="437291"/>
                          </a:solidFill>
                          <a:effectLst/>
                          <a:hlinkClick r:id="rId7"/>
                        </a:rPr>
                        <a:t>macOS</a:t>
                      </a:r>
                      <a:r>
                        <a:rPr lang="en-US" sz="1500" u="none" strike="noStrike" dirty="0">
                          <a:solidFill>
                            <a:srgbClr val="437291"/>
                          </a:solidFill>
                          <a:effectLst/>
                          <a:hlinkClick r:id="rId7"/>
                        </a:rPr>
                        <a:t>/AArch64 Port</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819427447"/>
                  </a:ext>
                </a:extLst>
              </a:tr>
              <a:tr h="310810">
                <a:tc>
                  <a:txBody>
                    <a:bodyPr/>
                    <a:lstStyle/>
                    <a:p>
                      <a:pPr algn="l" fontAlgn="t"/>
                      <a:r>
                        <a:rPr lang="en-US" sz="1500">
                          <a:effectLst/>
                        </a:rPr>
                        <a:t>398:</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8"/>
                        </a:rPr>
                        <a:t>Deprecate the Applet API for Removal</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707081292"/>
                  </a:ext>
                </a:extLst>
              </a:tr>
              <a:tr h="310810">
                <a:tc>
                  <a:txBody>
                    <a:bodyPr/>
                    <a:lstStyle/>
                    <a:p>
                      <a:pPr algn="l" fontAlgn="t"/>
                      <a:r>
                        <a:rPr lang="en-US" sz="1500">
                          <a:effectLst/>
                        </a:rPr>
                        <a:t>403:</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9"/>
                        </a:rPr>
                        <a:t>Strongly Encapsulate JDK Internals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062423109"/>
                  </a:ext>
                </a:extLst>
              </a:tr>
              <a:tr h="310810">
                <a:tc>
                  <a:txBody>
                    <a:bodyPr/>
                    <a:lstStyle/>
                    <a:p>
                      <a:pPr algn="l" fontAlgn="t"/>
                      <a:r>
                        <a:rPr lang="en-US" sz="1500">
                          <a:effectLst/>
                        </a:rPr>
                        <a:t>406:</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0"/>
                        </a:rPr>
                        <a:t>Pattern Matching for switch (Preview)</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1283006878"/>
                  </a:ext>
                </a:extLst>
              </a:tr>
              <a:tr h="310810">
                <a:tc>
                  <a:txBody>
                    <a:bodyPr/>
                    <a:lstStyle/>
                    <a:p>
                      <a:pPr algn="l" fontAlgn="t"/>
                      <a:r>
                        <a:rPr lang="en-US" sz="1500">
                          <a:effectLst/>
                        </a:rPr>
                        <a:t>407:</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1"/>
                        </a:rPr>
                        <a:t>Remove RMI Activation</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397806587"/>
                  </a:ext>
                </a:extLst>
              </a:tr>
              <a:tr h="310810">
                <a:tc>
                  <a:txBody>
                    <a:bodyPr/>
                    <a:lstStyle/>
                    <a:p>
                      <a:pPr algn="l" fontAlgn="t"/>
                      <a:r>
                        <a:rPr lang="en-US" sz="1500">
                          <a:effectLst/>
                        </a:rPr>
                        <a:t>409:</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2"/>
                        </a:rPr>
                        <a:t>Sealed Classes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4060065226"/>
                  </a:ext>
                </a:extLst>
              </a:tr>
              <a:tr h="310810">
                <a:tc>
                  <a:txBody>
                    <a:bodyPr/>
                    <a:lstStyle/>
                    <a:p>
                      <a:pPr algn="l" fontAlgn="t"/>
                      <a:r>
                        <a:rPr lang="en-US" sz="1500">
                          <a:effectLst/>
                        </a:rPr>
                        <a:t>410:</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3"/>
                        </a:rPr>
                        <a:t>Remove the Experimental AOT and JIT Compiler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1166495564"/>
                  </a:ext>
                </a:extLst>
              </a:tr>
              <a:tr h="310810">
                <a:tc>
                  <a:txBody>
                    <a:bodyPr/>
                    <a:lstStyle/>
                    <a:p>
                      <a:pPr algn="l" fontAlgn="t"/>
                      <a:r>
                        <a:rPr lang="en-US" sz="1500">
                          <a:effectLst/>
                        </a:rPr>
                        <a:t>411:</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4"/>
                        </a:rPr>
                        <a:t>Deprecate the Security Manager for Removal</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096400831"/>
                  </a:ext>
                </a:extLst>
              </a:tr>
              <a:tr h="310810">
                <a:tc>
                  <a:txBody>
                    <a:bodyPr/>
                    <a:lstStyle/>
                    <a:p>
                      <a:pPr algn="l" fontAlgn="t"/>
                      <a:r>
                        <a:rPr lang="en-US" sz="1500">
                          <a:effectLst/>
                        </a:rPr>
                        <a:t>412:</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5"/>
                        </a:rPr>
                        <a:t>Foreign Function &amp; Memory API (Incubator)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4221272899"/>
                  </a:ext>
                </a:extLst>
              </a:tr>
              <a:tr h="310810">
                <a:tc>
                  <a:txBody>
                    <a:bodyPr/>
                    <a:lstStyle/>
                    <a:p>
                      <a:pPr algn="l" fontAlgn="t"/>
                      <a:r>
                        <a:rPr lang="en-US" sz="1500">
                          <a:effectLst/>
                        </a:rPr>
                        <a:t>414:</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6"/>
                        </a:rPr>
                        <a:t>Vector API (Second Incubator)</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234711186"/>
                  </a:ext>
                </a:extLst>
              </a:tr>
              <a:tr h="310810">
                <a:tc>
                  <a:txBody>
                    <a:bodyPr/>
                    <a:lstStyle/>
                    <a:p>
                      <a:pPr algn="l" fontAlgn="t"/>
                      <a:r>
                        <a:rPr lang="en-US" sz="1500">
                          <a:effectLst/>
                        </a:rPr>
                        <a:t>415:</a:t>
                      </a:r>
                    </a:p>
                  </a:txBody>
                  <a:tcPr marL="77702" marR="77702" marT="38851" marB="38851">
                    <a:lnL>
                      <a:noFill/>
                    </a:lnL>
                    <a:lnR>
                      <a:noFill/>
                    </a:lnR>
                    <a:lnT>
                      <a:noFill/>
                    </a:lnT>
                    <a:lnB>
                      <a:noFill/>
                    </a:lnB>
                  </a:tcPr>
                </a:tc>
                <a:tc>
                  <a:txBody>
                    <a:bodyPr/>
                    <a:lstStyle/>
                    <a:p>
                      <a:pPr algn="l" fontAlgn="t"/>
                      <a:r>
                        <a:rPr lang="en-US" sz="1500" u="none" strike="noStrike" dirty="0">
                          <a:solidFill>
                            <a:srgbClr val="437291"/>
                          </a:solidFill>
                          <a:effectLst/>
                          <a:hlinkClick r:id="rId17"/>
                        </a:rPr>
                        <a:t>Context-Specific Deserialization Filters</a:t>
                      </a:r>
                      <a:endParaRPr lang="en-US" sz="1500" dirty="0">
                        <a:effectLst/>
                      </a:endParaRPr>
                    </a:p>
                  </a:txBody>
                  <a:tcPr marL="77702" marR="77702" marT="38851" marB="38851">
                    <a:lnL>
                      <a:noFill/>
                    </a:lnL>
                    <a:lnR>
                      <a:noFill/>
                    </a:lnR>
                    <a:lnT>
                      <a:noFill/>
                    </a:lnT>
                    <a:lnB>
                      <a:noFill/>
                    </a:lnB>
                  </a:tcPr>
                </a:tc>
                <a:extLst>
                  <a:ext uri="{0D108BD9-81ED-4DB2-BD59-A6C34878D82A}">
                    <a16:rowId xmlns:a16="http://schemas.microsoft.com/office/drawing/2014/main" val="3817673734"/>
                  </a:ext>
                </a:extLst>
              </a:tr>
            </a:tbl>
          </a:graphicData>
        </a:graphic>
      </p:graphicFrame>
    </p:spTree>
    <p:extLst>
      <p:ext uri="{BB962C8B-B14F-4D97-AF65-F5344CB8AC3E}">
        <p14:creationId xmlns:p14="http://schemas.microsoft.com/office/powerpoint/2010/main" val="4221090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When Migrating Java to Beyond Java 8</a:t>
            </a:r>
            <a:r>
              <a:rPr lang="en-US" sz="3600" b="1" i="1" dirty="0">
                <a:solidFill>
                  <a:schemeClr val="accent6">
                    <a:lumMod val="50000"/>
                  </a:schemeClr>
                </a:solidFill>
              </a:rPr>
              <a:t/>
            </a:r>
            <a:br>
              <a:rPr lang="en-US" sz="3600" b="1" i="1" dirty="0">
                <a:solidFill>
                  <a:schemeClr val="accent6">
                    <a:lumMod val="50000"/>
                  </a:schemeClr>
                </a:solidFill>
              </a:rPr>
            </a:br>
            <a:endParaRPr lang="en-US" sz="3600" dirty="0"/>
          </a:p>
        </p:txBody>
      </p:sp>
      <p:sp>
        <p:nvSpPr>
          <p:cNvPr id="3" name="Content Placeholder 2"/>
          <p:cNvSpPr>
            <a:spLocks noGrp="1"/>
          </p:cNvSpPr>
          <p:nvPr>
            <p:ph idx="1"/>
          </p:nvPr>
        </p:nvSpPr>
        <p:spPr>
          <a:xfrm>
            <a:off x="584200" y="1457325"/>
            <a:ext cx="11252200" cy="4351338"/>
          </a:xfrm>
        </p:spPr>
        <p:txBody>
          <a:bodyPr>
            <a:normAutofit fontScale="62500" lnSpcReduction="20000"/>
          </a:bodyPr>
          <a:lstStyle/>
          <a:p>
            <a:r>
              <a:rPr lang="en-US" dirty="0" smtClean="0"/>
              <a:t>Build tools: Maven min. version 3.8.0 </a:t>
            </a:r>
            <a:r>
              <a:rPr lang="en-US" dirty="0"/>
              <a:t>, &lt;configuration&gt; </a:t>
            </a:r>
            <a:r>
              <a:rPr lang="en-US" dirty="0">
                <a:solidFill>
                  <a:srgbClr val="FFC000"/>
                </a:solidFill>
              </a:rPr>
              <a:t>&lt;release&gt;11&lt;/release&gt;</a:t>
            </a:r>
            <a:r>
              <a:rPr lang="en-US" dirty="0"/>
              <a:t> &lt;/configuration</a:t>
            </a:r>
            <a:r>
              <a:rPr lang="en-US" dirty="0" smtClean="0"/>
              <a:t>&gt; ,    </a:t>
            </a:r>
            <a:r>
              <a:rPr lang="en-US" dirty="0" err="1" smtClean="0"/>
              <a:t>Gradle</a:t>
            </a:r>
            <a:r>
              <a:rPr lang="en-US" dirty="0" smtClean="0"/>
              <a:t> version 5 , or </a:t>
            </a:r>
            <a:r>
              <a:rPr lang="en-US" dirty="0"/>
              <a:t>Docker  </a:t>
            </a:r>
            <a:r>
              <a:rPr lang="en-US" sz="2900" dirty="0">
                <a:solidFill>
                  <a:srgbClr val="FFC000"/>
                </a:solidFill>
              </a:rPr>
              <a:t>image: maven:3-openjdk-11 </a:t>
            </a:r>
          </a:p>
          <a:p>
            <a:r>
              <a:rPr lang="en-US" dirty="0" smtClean="0"/>
              <a:t>Plugins, .. Eclipse or IntelliJ newer version </a:t>
            </a:r>
          </a:p>
          <a:p>
            <a:r>
              <a:rPr lang="en-US" dirty="0" smtClean="0"/>
              <a:t>Modularity (internally) – to be prepared to next 20 years </a:t>
            </a:r>
          </a:p>
          <a:p>
            <a:r>
              <a:rPr lang="en-US" dirty="0" smtClean="0"/>
              <a:t>Deprecated APIs (Base64, </a:t>
            </a:r>
            <a:r>
              <a:rPr lang="en-US" dirty="0" err="1" smtClean="0"/>
              <a:t>SecurityConst</a:t>
            </a:r>
            <a:r>
              <a:rPr lang="en-US" dirty="0" smtClean="0"/>
              <a:t>, enterprise APIs-CORBA, JAXB,JTA, so use Jakarta EE)</a:t>
            </a:r>
          </a:p>
          <a:p>
            <a:r>
              <a:rPr lang="en-US" dirty="0"/>
              <a:t>R</a:t>
            </a:r>
            <a:r>
              <a:rPr lang="en-US" dirty="0" smtClean="0"/>
              <a:t>emoved ones </a:t>
            </a:r>
          </a:p>
          <a:p>
            <a:r>
              <a:rPr lang="en-US" dirty="0" smtClean="0"/>
              <a:t>Use </a:t>
            </a:r>
            <a:r>
              <a:rPr lang="en-US" dirty="0" err="1" smtClean="0">
                <a:solidFill>
                  <a:srgbClr val="FFC000"/>
                </a:solidFill>
              </a:rPr>
              <a:t>jdeps</a:t>
            </a:r>
            <a:r>
              <a:rPr lang="en-US" dirty="0" smtClean="0"/>
              <a:t> to finds dependencies, to migrate ..</a:t>
            </a:r>
          </a:p>
          <a:p>
            <a:r>
              <a:rPr lang="en-US" dirty="0" smtClean="0"/>
              <a:t>Try run on Java 11 with:  </a:t>
            </a:r>
            <a:r>
              <a:rPr lang="en-US" dirty="0" smtClean="0">
                <a:solidFill>
                  <a:srgbClr val="00B0F0"/>
                </a:solidFill>
              </a:rPr>
              <a:t>--illegal-access=deny  </a:t>
            </a:r>
            <a:r>
              <a:rPr lang="en-US" dirty="0" smtClean="0"/>
              <a:t>(not dependent on internals)</a:t>
            </a:r>
          </a:p>
          <a:p>
            <a:r>
              <a:rPr lang="en-US" dirty="0" smtClean="0"/>
              <a:t>Start using Java 11 features like </a:t>
            </a:r>
            <a:r>
              <a:rPr lang="en-US" dirty="0" err="1" smtClean="0"/>
              <a:t>List.of</a:t>
            </a:r>
            <a:r>
              <a:rPr lang="en-US" dirty="0" smtClean="0"/>
              <a:t>(), etc. </a:t>
            </a:r>
          </a:p>
          <a:p>
            <a:r>
              <a:rPr lang="en-US" dirty="0" smtClean="0"/>
              <a:t>LTS to LST is good practice e.g. Java 11 -&gt; Java 17 -&gt; Java 23. But you can use non-LST</a:t>
            </a:r>
          </a:p>
          <a:p>
            <a:r>
              <a:rPr lang="en-US" dirty="0" smtClean="0"/>
              <a:t>So still aware of non-LST versions (Java 13,14,15,16, 17(next LST), 18, ..), what is new, removed, deprecated, .. </a:t>
            </a:r>
          </a:p>
          <a:p>
            <a:r>
              <a:rPr lang="en-US" dirty="0" smtClean="0"/>
              <a:t>Plan your FUTURE  </a:t>
            </a:r>
          </a:p>
          <a:p>
            <a:r>
              <a:rPr lang="en-US" dirty="0" smtClean="0"/>
              <a:t>In case to deep dive in JVM, use </a:t>
            </a:r>
            <a:r>
              <a:rPr lang="en-US" dirty="0" err="1" smtClean="0">
                <a:solidFill>
                  <a:srgbClr val="FFC000"/>
                </a:solidFill>
              </a:rPr>
              <a:t>visualvm</a:t>
            </a:r>
            <a:r>
              <a:rPr lang="en-US" dirty="0" smtClean="0"/>
              <a:t> </a:t>
            </a:r>
            <a:r>
              <a:rPr lang="en-US" dirty="0" err="1" smtClean="0"/>
              <a:t>towith</a:t>
            </a:r>
            <a:r>
              <a:rPr lang="en-US" dirty="0" smtClean="0"/>
              <a:t> installing plugins  </a:t>
            </a:r>
            <a:r>
              <a:rPr lang="en-US" dirty="0" err="1" smtClean="0">
                <a:solidFill>
                  <a:srgbClr val="FFC000"/>
                </a:solidFill>
              </a:rPr>
              <a:t>visualgc</a:t>
            </a:r>
            <a:r>
              <a:rPr lang="en-US" dirty="0" smtClean="0">
                <a:solidFill>
                  <a:srgbClr val="FFC000"/>
                </a:solidFill>
              </a:rPr>
              <a:t> </a:t>
            </a:r>
            <a:r>
              <a:rPr lang="en-US" dirty="0" smtClean="0"/>
              <a:t>and </a:t>
            </a:r>
            <a:r>
              <a:rPr lang="en-US" dirty="0" smtClean="0">
                <a:solidFill>
                  <a:srgbClr val="FFC000"/>
                </a:solidFill>
              </a:rPr>
              <a:t> </a:t>
            </a:r>
            <a:r>
              <a:rPr lang="en-US" dirty="0" err="1" smtClean="0">
                <a:solidFill>
                  <a:srgbClr val="FFC000"/>
                </a:solidFill>
              </a:rPr>
              <a:t>grallvm</a:t>
            </a:r>
            <a:endParaRPr lang="en-US" dirty="0" smtClean="0"/>
          </a:p>
          <a:p>
            <a:endParaRPr lang="en-US" dirty="0" smtClean="0">
              <a:solidFill>
                <a:srgbClr val="00B0F0"/>
              </a:solidFill>
            </a:endParaRP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9345185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0" y="0"/>
            <a:ext cx="5854700"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in JAVA 17 </a:t>
            </a:r>
            <a:endParaRPr lang="en-US" sz="3600" dirty="0"/>
          </a:p>
        </p:txBody>
      </p:sp>
      <p:sp>
        <p:nvSpPr>
          <p:cNvPr id="2" name="Rectangle 1"/>
          <p:cNvSpPr/>
          <p:nvPr/>
        </p:nvSpPr>
        <p:spPr>
          <a:xfrm>
            <a:off x="508000" y="1079838"/>
            <a:ext cx="11176000" cy="1077218"/>
          </a:xfrm>
          <a:prstGeom prst="rect">
            <a:avLst/>
          </a:prstGeom>
        </p:spPr>
        <p:txBody>
          <a:bodyPr wrap="square">
            <a:spAutoFit/>
          </a:bodyPr>
          <a:lstStyle/>
          <a:p>
            <a:r>
              <a:rPr lang="en-US" sz="1600" dirty="0">
                <a:solidFill>
                  <a:srgbClr val="212529"/>
                </a:solidFill>
                <a:latin typeface="-apple-system"/>
              </a:rPr>
              <a:t>JEP 388: Windows/AArch64 Port</a:t>
            </a:r>
            <a:br>
              <a:rPr lang="en-US" sz="1600" dirty="0">
                <a:solidFill>
                  <a:srgbClr val="212529"/>
                </a:solidFill>
                <a:latin typeface="-apple-system"/>
              </a:rPr>
            </a:br>
            <a:endParaRPr lang="en-US" sz="1600" dirty="0">
              <a:solidFill>
                <a:srgbClr val="212529"/>
              </a:solidFill>
              <a:latin typeface="-apple-system"/>
            </a:endParaRPr>
          </a:p>
          <a:p>
            <a:r>
              <a:rPr lang="en-US" sz="1600" dirty="0">
                <a:solidFill>
                  <a:srgbClr val="212529"/>
                </a:solidFill>
                <a:latin typeface="-apple-system"/>
              </a:rPr>
              <a:t>This JEP port the JDK to Windows/AArch64, running JDK + Windows on ARM hardware, server, or ARM-based laptop.</a:t>
            </a:r>
          </a:p>
          <a:p>
            <a:r>
              <a:rPr lang="en-US" sz="1600" dirty="0">
                <a:solidFill>
                  <a:srgbClr val="212529"/>
                </a:solidFill>
                <a:latin typeface="-apple-system"/>
              </a:rPr>
              <a:t>P.S The Windows/AArch64 is a popular demand in the end-user market.</a:t>
            </a:r>
          </a:p>
        </p:txBody>
      </p:sp>
      <p:sp>
        <p:nvSpPr>
          <p:cNvPr id="7" name="Rectangle 6"/>
          <p:cNvSpPr/>
          <p:nvPr/>
        </p:nvSpPr>
        <p:spPr>
          <a:xfrm>
            <a:off x="3048000" y="3105835"/>
            <a:ext cx="6096000" cy="923330"/>
          </a:xfrm>
          <a:prstGeom prst="rect">
            <a:avLst/>
          </a:prstGeom>
        </p:spPr>
        <p:txBody>
          <a:bodyPr>
            <a:spAutoFit/>
          </a:bodyPr>
          <a:lstStyle/>
          <a:p>
            <a:r>
              <a:rPr lang="en-US" dirty="0">
                <a:hlinkClick r:id="rId3"/>
              </a:rPr>
              <a:t>https://www.oracle.com/emea/news/announcement/oracle-releases-java-17-2021-09-14</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5941040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7" name="Picture 26"/>
          <p:cNvPicPr>
            <a:picLocks noChangeAspect="1"/>
          </p:cNvPicPr>
          <p:nvPr/>
        </p:nvPicPr>
        <p:blipFill>
          <a:blip r:embed="rId3"/>
          <a:stretch>
            <a:fillRect/>
          </a:stretch>
        </p:blipFill>
        <p:spPr>
          <a:xfrm>
            <a:off x="11289" y="10067"/>
            <a:ext cx="7292069" cy="4976949"/>
          </a:xfrm>
          <a:prstGeom prst="rect">
            <a:avLst/>
          </a:prstGeom>
        </p:spPr>
      </p:pic>
      <p:sp>
        <p:nvSpPr>
          <p:cNvPr id="28" name="TextBox 27"/>
          <p:cNvSpPr txBox="1"/>
          <p:nvPr/>
        </p:nvSpPr>
        <p:spPr>
          <a:xfrm>
            <a:off x="7619999" y="2258328"/>
            <a:ext cx="4323646" cy="830997"/>
          </a:xfrm>
          <a:prstGeom prst="rect">
            <a:avLst/>
          </a:prstGeom>
          <a:noFill/>
        </p:spPr>
        <p:txBody>
          <a:bodyPr wrap="square" rtlCol="0">
            <a:spAutoFit/>
          </a:bodyPr>
          <a:lstStyle/>
          <a:p>
            <a:pPr marL="457200" lvl="0" indent="-228600" eaLnBrk="0" fontAlgn="base" hangingPunct="0">
              <a:spcBef>
                <a:spcPct val="0"/>
              </a:spcBef>
              <a:spcAft>
                <a:spcPct val="0"/>
              </a:spcAft>
              <a:buSzPts val="1400"/>
              <a:defRPr/>
            </a:pPr>
            <a:r>
              <a:rPr lang="en-US" sz="4800" b="1" dirty="0">
                <a:solidFill>
                  <a:schemeClr val="dk1"/>
                </a:solidFill>
                <a:ea typeface="Calibri"/>
                <a:cs typeface="Calibri"/>
                <a:sym typeface="Calibri"/>
              </a:rPr>
              <a:t> </a:t>
            </a:r>
            <a:r>
              <a:rPr lang="en-US" sz="4800" b="1" dirty="0" smtClean="0">
                <a:solidFill>
                  <a:schemeClr val="dk1"/>
                </a:solidFill>
                <a:ea typeface="Calibri"/>
                <a:cs typeface="Calibri"/>
                <a:sym typeface="Calibri"/>
              </a:rPr>
              <a:t>THANK YOU</a:t>
            </a:r>
          </a:p>
        </p:txBody>
      </p:sp>
      <p:sp>
        <p:nvSpPr>
          <p:cNvPr id="24" name="TextBox 23"/>
          <p:cNvSpPr txBox="1"/>
          <p:nvPr/>
        </p:nvSpPr>
        <p:spPr>
          <a:xfrm>
            <a:off x="92365" y="5154326"/>
            <a:ext cx="11644804" cy="1692771"/>
          </a:xfrm>
          <a:prstGeom prst="rect">
            <a:avLst/>
          </a:prstGeom>
          <a:noFill/>
        </p:spPr>
        <p:txBody>
          <a:bodyPr wrap="square" rtlCol="0">
            <a:spAutoFit/>
          </a:bodyPr>
          <a:lstStyle/>
          <a:p>
            <a:pPr marL="457200" lvl="0" indent="-228600" eaLnBrk="0" fontAlgn="base" hangingPunct="0">
              <a:spcBef>
                <a:spcPct val="0"/>
              </a:spcBef>
              <a:spcAft>
                <a:spcPct val="0"/>
              </a:spcAft>
              <a:buSzPts val="1400"/>
              <a:defRPr/>
            </a:pPr>
            <a:r>
              <a:rPr lang="en-US" sz="2000" b="1" dirty="0" smtClean="0">
                <a:solidFill>
                  <a:schemeClr val="dk1"/>
                </a:solidFill>
                <a:ea typeface="Calibri"/>
                <a:cs typeface="Calibri"/>
                <a:sym typeface="Calibri"/>
              </a:rPr>
              <a:t>References</a:t>
            </a:r>
            <a:endParaRPr lang="en-US" sz="1400" b="1" dirty="0" smtClean="0">
              <a:solidFill>
                <a:schemeClr val="dk1"/>
              </a:solidFill>
              <a:ea typeface="Calibri"/>
              <a:cs typeface="Calibri"/>
              <a:sym typeface="Calibri"/>
            </a:endParaRPr>
          </a:p>
          <a:p>
            <a:r>
              <a:rPr lang="en-US" sz="1400" dirty="0" smtClean="0">
                <a:hlinkClick r:id="rId4"/>
              </a:rPr>
              <a:t>https</a:t>
            </a:r>
            <a:r>
              <a:rPr lang="en-US" sz="1400" dirty="0">
                <a:hlinkClick r:id="rId4"/>
              </a:rPr>
              <a:t>://</a:t>
            </a:r>
            <a:r>
              <a:rPr lang="en-US" sz="1400" dirty="0" smtClean="0">
                <a:hlinkClick r:id="rId4"/>
              </a:rPr>
              <a:t>www.baeldung.com/oracle-jdk-vs-openjdk</a:t>
            </a:r>
            <a:endParaRPr lang="en-US" sz="1400" dirty="0" smtClean="0"/>
          </a:p>
          <a:p>
            <a:r>
              <a:rPr lang="en-US" sz="1400" dirty="0" smtClean="0">
                <a:hlinkClick r:id="rId5"/>
              </a:rPr>
              <a:t>https</a:t>
            </a:r>
            <a:r>
              <a:rPr lang="en-US" sz="1400" dirty="0">
                <a:hlinkClick r:id="rId5"/>
              </a:rPr>
              <a:t>://medium.com/@</a:t>
            </a:r>
            <a:r>
              <a:rPr lang="en-US" sz="1400" dirty="0" smtClean="0">
                <a:hlinkClick r:id="rId5"/>
              </a:rPr>
              <a:t>javachampions/java-is-still-free-c02aef8c9e04</a:t>
            </a:r>
            <a:endParaRPr lang="en-US" sz="1400" dirty="0" smtClean="0"/>
          </a:p>
          <a:p>
            <a:r>
              <a:rPr lang="en-US" sz="1400" dirty="0">
                <a:hlinkClick r:id="rId6"/>
              </a:rPr>
              <a:t>https://</a:t>
            </a:r>
            <a:r>
              <a:rPr lang="en-US" sz="1400" dirty="0" smtClean="0">
                <a:hlinkClick r:id="rId6"/>
              </a:rPr>
              <a:t>www.journaldev.com/13106/java-9-modules</a:t>
            </a:r>
            <a:endParaRPr lang="en-US" sz="1400" dirty="0" smtClean="0"/>
          </a:p>
          <a:p>
            <a:r>
              <a:rPr lang="en-US" sz="1400" dirty="0" smtClean="0"/>
              <a:t> </a:t>
            </a:r>
          </a:p>
          <a:p>
            <a:endParaRPr lang="en-US" sz="1400" dirty="0" smtClean="0"/>
          </a:p>
          <a:p>
            <a:pPr marL="457200" lvl="0" indent="-228600" eaLnBrk="0" fontAlgn="base" hangingPunct="0">
              <a:spcBef>
                <a:spcPct val="0"/>
              </a:spcBef>
              <a:spcAft>
                <a:spcPct val="0"/>
              </a:spcAft>
              <a:buSzPts val="1400"/>
              <a:defRPr/>
            </a:pPr>
            <a:r>
              <a:rPr lang="en-US" sz="1400" dirty="0" smtClean="0">
                <a:solidFill>
                  <a:schemeClr val="dk1"/>
                </a:solidFill>
                <a:ea typeface="Calibri"/>
                <a:cs typeface="Calibri"/>
                <a:sym typeface="Calibri"/>
              </a:rPr>
              <a:t> </a:t>
            </a:r>
            <a:endParaRPr lang="en-US" sz="1400" dirty="0">
              <a:solidFill>
                <a:schemeClr val="dk1"/>
              </a:solidFill>
              <a:ea typeface="Calibri"/>
              <a:cs typeface="Calibri"/>
              <a:sym typeface="Calibri"/>
            </a:endParaRPr>
          </a:p>
        </p:txBody>
      </p:sp>
    </p:spTree>
    <p:extLst>
      <p:ext uri="{BB962C8B-B14F-4D97-AF65-F5344CB8AC3E}">
        <p14:creationId xmlns:p14="http://schemas.microsoft.com/office/powerpoint/2010/main" val="3402780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1"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6"/>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Title 1"/>
          <p:cNvSpPr txBox="1">
            <a:spLocks/>
          </p:cNvSpPr>
          <p:nvPr/>
        </p:nvSpPr>
        <p:spPr>
          <a:xfrm>
            <a:off x="2164733" y="367099"/>
            <a:ext cx="5854700" cy="812800"/>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smtClean="0"/>
              <a:t>New Features (JEPs) in JAVA 9 </a:t>
            </a:r>
          </a:p>
          <a:p>
            <a:r>
              <a:rPr lang="en-US" sz="3600" dirty="0" smtClean="0"/>
              <a:t> </a:t>
            </a:r>
            <a:endParaRPr lang="en-US" sz="3600" dirty="0"/>
          </a:p>
        </p:txBody>
      </p:sp>
      <p:sp>
        <p:nvSpPr>
          <p:cNvPr id="49" name="TextBox 48"/>
          <p:cNvSpPr txBox="1"/>
          <p:nvPr/>
        </p:nvSpPr>
        <p:spPr>
          <a:xfrm>
            <a:off x="235305" y="1096664"/>
            <a:ext cx="3622385" cy="4662815"/>
          </a:xfrm>
          <a:prstGeom prst="rect">
            <a:avLst/>
          </a:prstGeom>
          <a:noFill/>
        </p:spPr>
        <p:txBody>
          <a:bodyPr wrap="square" rtlCol="0">
            <a:spAutoFit/>
          </a:bodyPr>
          <a:lstStyle/>
          <a:p>
            <a:r>
              <a:rPr lang="en-US" sz="900" dirty="0"/>
              <a:t>102: </a:t>
            </a:r>
            <a:r>
              <a:rPr lang="en-US" sz="900" dirty="0">
                <a:hlinkClick r:id="rId3"/>
              </a:rPr>
              <a:t>Process API Updates</a:t>
            </a:r>
            <a:r>
              <a:rPr lang="en-US" sz="900" dirty="0"/>
              <a:t/>
            </a:r>
            <a:br>
              <a:rPr lang="en-US" sz="900" dirty="0"/>
            </a:br>
            <a:r>
              <a:rPr lang="en-US" sz="900" dirty="0"/>
              <a:t>110: </a:t>
            </a:r>
            <a:r>
              <a:rPr lang="en-US" sz="900" dirty="0">
                <a:hlinkClick r:id="rId4"/>
              </a:rPr>
              <a:t>HTTP 2 Client</a:t>
            </a:r>
            <a:r>
              <a:rPr lang="en-US" sz="900" dirty="0"/>
              <a:t/>
            </a:r>
            <a:br>
              <a:rPr lang="en-US" sz="900" dirty="0"/>
            </a:br>
            <a:r>
              <a:rPr lang="en-US" sz="900" dirty="0"/>
              <a:t>143: </a:t>
            </a:r>
            <a:r>
              <a:rPr lang="en-US" sz="900" dirty="0">
                <a:hlinkClick r:id="rId5"/>
              </a:rPr>
              <a:t>Improve Contended Locking</a:t>
            </a:r>
            <a:r>
              <a:rPr lang="en-US" sz="900" dirty="0"/>
              <a:t/>
            </a:r>
            <a:br>
              <a:rPr lang="en-US" sz="900" dirty="0"/>
            </a:br>
            <a:r>
              <a:rPr lang="en-US" sz="900" dirty="0"/>
              <a:t>158: </a:t>
            </a:r>
            <a:r>
              <a:rPr lang="en-US" sz="900" dirty="0">
                <a:hlinkClick r:id="rId6"/>
              </a:rPr>
              <a:t>Unified JVM Logging</a:t>
            </a:r>
            <a:r>
              <a:rPr lang="en-US" sz="900" dirty="0"/>
              <a:t/>
            </a:r>
            <a:br>
              <a:rPr lang="en-US" sz="900" dirty="0"/>
            </a:br>
            <a:r>
              <a:rPr lang="en-US" sz="900" dirty="0"/>
              <a:t>165: </a:t>
            </a:r>
            <a:r>
              <a:rPr lang="en-US" sz="900" dirty="0">
                <a:hlinkClick r:id="rId7"/>
              </a:rPr>
              <a:t>Compiler Control</a:t>
            </a:r>
            <a:r>
              <a:rPr lang="en-US" sz="900" dirty="0"/>
              <a:t/>
            </a:r>
            <a:br>
              <a:rPr lang="en-US" sz="900" dirty="0"/>
            </a:br>
            <a:r>
              <a:rPr lang="en-US" sz="900" dirty="0"/>
              <a:t>193: </a:t>
            </a:r>
            <a:r>
              <a:rPr lang="en-US" sz="900" dirty="0">
                <a:hlinkClick r:id="rId8"/>
              </a:rPr>
              <a:t>Variable Handles</a:t>
            </a:r>
            <a:r>
              <a:rPr lang="en-US" sz="900" dirty="0"/>
              <a:t/>
            </a:r>
            <a:br>
              <a:rPr lang="en-US" sz="900" dirty="0"/>
            </a:br>
            <a:r>
              <a:rPr lang="en-US" sz="900" dirty="0"/>
              <a:t>197: </a:t>
            </a:r>
            <a:r>
              <a:rPr lang="en-US" sz="900" dirty="0">
                <a:hlinkClick r:id="rId9"/>
              </a:rPr>
              <a:t>Segmented Code Cache</a:t>
            </a:r>
            <a:r>
              <a:rPr lang="en-US" sz="900" dirty="0"/>
              <a:t/>
            </a:r>
            <a:br>
              <a:rPr lang="en-US" sz="900" dirty="0"/>
            </a:br>
            <a:r>
              <a:rPr lang="en-US" sz="900" dirty="0"/>
              <a:t>199: </a:t>
            </a:r>
            <a:r>
              <a:rPr lang="en-US" sz="900" dirty="0">
                <a:hlinkClick r:id="rId10"/>
              </a:rPr>
              <a:t>Smart Java Compilation, Phase Two</a:t>
            </a:r>
            <a:r>
              <a:rPr lang="en-US" sz="900" dirty="0"/>
              <a:t/>
            </a:r>
            <a:br>
              <a:rPr lang="en-US" sz="900" dirty="0"/>
            </a:br>
            <a:r>
              <a:rPr lang="en-US" sz="900" dirty="0"/>
              <a:t>200: </a:t>
            </a:r>
            <a:r>
              <a:rPr lang="en-US" sz="900" dirty="0">
                <a:hlinkClick r:id="rId11"/>
              </a:rPr>
              <a:t>The Modular JDK</a:t>
            </a:r>
            <a:r>
              <a:rPr lang="en-US" sz="900" dirty="0"/>
              <a:t/>
            </a:r>
            <a:br>
              <a:rPr lang="en-US" sz="900" dirty="0"/>
            </a:br>
            <a:r>
              <a:rPr lang="en-US" sz="900" dirty="0"/>
              <a:t>201: </a:t>
            </a:r>
            <a:r>
              <a:rPr lang="en-US" sz="900" dirty="0">
                <a:hlinkClick r:id="rId12"/>
              </a:rPr>
              <a:t>Modular Source Code</a:t>
            </a:r>
            <a:r>
              <a:rPr lang="en-US" sz="900" dirty="0"/>
              <a:t/>
            </a:r>
            <a:br>
              <a:rPr lang="en-US" sz="900" dirty="0"/>
            </a:br>
            <a:r>
              <a:rPr lang="en-US" sz="900" dirty="0"/>
              <a:t>211: </a:t>
            </a:r>
            <a:r>
              <a:rPr lang="en-US" sz="900" dirty="0">
                <a:hlinkClick r:id="rId13"/>
              </a:rPr>
              <a:t>Elide Deprecation Warnings on Import Statements</a:t>
            </a:r>
            <a:r>
              <a:rPr lang="en-US" sz="900" dirty="0"/>
              <a:t/>
            </a:r>
            <a:br>
              <a:rPr lang="en-US" sz="900" dirty="0"/>
            </a:br>
            <a:r>
              <a:rPr lang="en-US" sz="900" dirty="0"/>
              <a:t>212: </a:t>
            </a:r>
            <a:r>
              <a:rPr lang="en-US" sz="900" dirty="0">
                <a:hlinkClick r:id="rId14"/>
              </a:rPr>
              <a:t>Resolve Lint and </a:t>
            </a:r>
            <a:r>
              <a:rPr lang="en-US" sz="900" dirty="0" err="1">
                <a:hlinkClick r:id="rId14"/>
              </a:rPr>
              <a:t>Doclint</a:t>
            </a:r>
            <a:r>
              <a:rPr lang="en-US" sz="900" dirty="0">
                <a:hlinkClick r:id="rId14"/>
              </a:rPr>
              <a:t> Warnings</a:t>
            </a:r>
            <a:r>
              <a:rPr lang="en-US" sz="900" dirty="0"/>
              <a:t/>
            </a:r>
            <a:br>
              <a:rPr lang="en-US" sz="900" dirty="0"/>
            </a:br>
            <a:r>
              <a:rPr lang="en-US" sz="900" dirty="0"/>
              <a:t>213: </a:t>
            </a:r>
            <a:r>
              <a:rPr lang="en-US" sz="900" dirty="0">
                <a:hlinkClick r:id="rId15"/>
              </a:rPr>
              <a:t>Milling Project Coin</a:t>
            </a:r>
            <a:r>
              <a:rPr lang="en-US" sz="900" dirty="0"/>
              <a:t/>
            </a:r>
            <a:br>
              <a:rPr lang="en-US" sz="900" dirty="0"/>
            </a:br>
            <a:r>
              <a:rPr lang="en-US" sz="900" dirty="0"/>
              <a:t>214: </a:t>
            </a:r>
            <a:r>
              <a:rPr lang="en-US" sz="900" dirty="0">
                <a:hlinkClick r:id="rId16"/>
              </a:rPr>
              <a:t>Remove GC Combinations Deprecated in JDK 8</a:t>
            </a:r>
            <a:r>
              <a:rPr lang="en-US" sz="900" dirty="0"/>
              <a:t/>
            </a:r>
            <a:br>
              <a:rPr lang="en-US" sz="900" dirty="0"/>
            </a:br>
            <a:r>
              <a:rPr lang="en-US" sz="900" dirty="0"/>
              <a:t>215: </a:t>
            </a:r>
            <a:r>
              <a:rPr lang="en-US" sz="900" dirty="0">
                <a:hlinkClick r:id="rId17"/>
              </a:rPr>
              <a:t>Tiered Attribution for </a:t>
            </a:r>
            <a:r>
              <a:rPr lang="en-US" sz="900" dirty="0" err="1">
                <a:hlinkClick r:id="rId17"/>
              </a:rPr>
              <a:t>javac</a:t>
            </a:r>
            <a:r>
              <a:rPr lang="en-US" sz="900" dirty="0"/>
              <a:t/>
            </a:r>
            <a:br>
              <a:rPr lang="en-US" sz="900" dirty="0"/>
            </a:br>
            <a:r>
              <a:rPr lang="en-US" sz="900" dirty="0"/>
              <a:t>216: </a:t>
            </a:r>
            <a:r>
              <a:rPr lang="en-US" sz="900" dirty="0">
                <a:hlinkClick r:id="rId18"/>
              </a:rPr>
              <a:t>Process Import Statements Correctly</a:t>
            </a:r>
            <a:r>
              <a:rPr lang="en-US" sz="900" dirty="0"/>
              <a:t/>
            </a:r>
            <a:br>
              <a:rPr lang="en-US" sz="900" dirty="0"/>
            </a:br>
            <a:r>
              <a:rPr lang="en-US" sz="900" dirty="0"/>
              <a:t>217: </a:t>
            </a:r>
            <a:r>
              <a:rPr lang="en-US" sz="900" dirty="0">
                <a:hlinkClick r:id="rId19"/>
              </a:rPr>
              <a:t>Annotations Pipeline 2.0</a:t>
            </a:r>
            <a:r>
              <a:rPr lang="en-US" sz="900" dirty="0"/>
              <a:t/>
            </a:r>
            <a:br>
              <a:rPr lang="en-US" sz="900" dirty="0"/>
            </a:br>
            <a:r>
              <a:rPr lang="en-US" sz="900" dirty="0"/>
              <a:t>219: </a:t>
            </a:r>
            <a:r>
              <a:rPr lang="en-US" sz="900" dirty="0">
                <a:hlinkClick r:id="rId20"/>
              </a:rPr>
              <a:t>Datagram Transport Layer Security (DTLS)</a:t>
            </a:r>
            <a:r>
              <a:rPr lang="en-US" sz="900" dirty="0"/>
              <a:t/>
            </a:r>
            <a:br>
              <a:rPr lang="en-US" sz="900" dirty="0"/>
            </a:br>
            <a:r>
              <a:rPr lang="en-US" sz="900" dirty="0"/>
              <a:t>220: </a:t>
            </a:r>
            <a:r>
              <a:rPr lang="en-US" sz="900" dirty="0">
                <a:hlinkClick r:id="rId21"/>
              </a:rPr>
              <a:t>Modular Run-Time Images</a:t>
            </a:r>
            <a:r>
              <a:rPr lang="en-US" sz="900" dirty="0"/>
              <a:t/>
            </a:r>
            <a:br>
              <a:rPr lang="en-US" sz="900" dirty="0"/>
            </a:br>
            <a:r>
              <a:rPr lang="en-US" sz="900" dirty="0"/>
              <a:t>221: </a:t>
            </a:r>
            <a:r>
              <a:rPr lang="en-US" sz="900" dirty="0">
                <a:hlinkClick r:id="rId22"/>
              </a:rPr>
              <a:t>Simplified </a:t>
            </a:r>
            <a:r>
              <a:rPr lang="en-US" sz="900" dirty="0" err="1">
                <a:hlinkClick r:id="rId22"/>
              </a:rPr>
              <a:t>Doclet</a:t>
            </a:r>
            <a:r>
              <a:rPr lang="en-US" sz="900" dirty="0">
                <a:hlinkClick r:id="rId22"/>
              </a:rPr>
              <a:t> API</a:t>
            </a:r>
            <a:r>
              <a:rPr lang="en-US" sz="900" dirty="0"/>
              <a:t/>
            </a:r>
            <a:br>
              <a:rPr lang="en-US" sz="900" dirty="0"/>
            </a:br>
            <a:r>
              <a:rPr lang="en-US" sz="900" dirty="0"/>
              <a:t>222: </a:t>
            </a:r>
            <a:r>
              <a:rPr lang="en-US" sz="900" dirty="0" err="1">
                <a:hlinkClick r:id="rId23"/>
              </a:rPr>
              <a:t>jshell</a:t>
            </a:r>
            <a:r>
              <a:rPr lang="en-US" sz="900" dirty="0">
                <a:hlinkClick r:id="rId23"/>
              </a:rPr>
              <a:t>: The Java Shell (Read-</a:t>
            </a:r>
            <a:r>
              <a:rPr lang="en-US" sz="900" dirty="0" err="1">
                <a:hlinkClick r:id="rId23"/>
              </a:rPr>
              <a:t>Eval</a:t>
            </a:r>
            <a:r>
              <a:rPr lang="en-US" sz="900" dirty="0">
                <a:hlinkClick r:id="rId23"/>
              </a:rPr>
              <a:t>-Print Loop)</a:t>
            </a:r>
            <a:r>
              <a:rPr lang="en-US" sz="900" dirty="0"/>
              <a:t/>
            </a:r>
            <a:br>
              <a:rPr lang="en-US" sz="900" dirty="0"/>
            </a:br>
            <a:r>
              <a:rPr lang="en-US" sz="900" dirty="0"/>
              <a:t>223: </a:t>
            </a:r>
            <a:r>
              <a:rPr lang="en-US" sz="900" dirty="0">
                <a:hlinkClick r:id="rId24"/>
              </a:rPr>
              <a:t>New Version-String Scheme</a:t>
            </a:r>
            <a:r>
              <a:rPr lang="en-US" sz="900" dirty="0"/>
              <a:t/>
            </a:r>
            <a:br>
              <a:rPr lang="en-US" sz="900" dirty="0"/>
            </a:br>
            <a:r>
              <a:rPr lang="en-US" sz="900" dirty="0"/>
              <a:t>224: </a:t>
            </a:r>
            <a:r>
              <a:rPr lang="en-US" sz="900" dirty="0">
                <a:hlinkClick r:id="rId25"/>
              </a:rPr>
              <a:t>HTML5 Javadoc</a:t>
            </a:r>
            <a:r>
              <a:rPr lang="en-US" sz="900" dirty="0"/>
              <a:t/>
            </a:r>
            <a:br>
              <a:rPr lang="en-US" sz="900" dirty="0"/>
            </a:br>
            <a:r>
              <a:rPr lang="en-US" sz="900" dirty="0"/>
              <a:t>225: </a:t>
            </a:r>
            <a:r>
              <a:rPr lang="en-US" sz="900" dirty="0">
                <a:hlinkClick r:id="rId26"/>
              </a:rPr>
              <a:t>Javadoc Search</a:t>
            </a:r>
            <a:r>
              <a:rPr lang="en-US" sz="900" dirty="0"/>
              <a:t/>
            </a:r>
            <a:br>
              <a:rPr lang="en-US" sz="900" dirty="0"/>
            </a:br>
            <a:r>
              <a:rPr lang="en-US" sz="900" dirty="0"/>
              <a:t>226: </a:t>
            </a:r>
            <a:r>
              <a:rPr lang="en-US" sz="900" dirty="0">
                <a:hlinkClick r:id="rId27"/>
              </a:rPr>
              <a:t>UTF-8 Property Files</a:t>
            </a:r>
            <a:r>
              <a:rPr lang="en-US" sz="900" dirty="0"/>
              <a:t/>
            </a:r>
            <a:br>
              <a:rPr lang="en-US" sz="900" dirty="0"/>
            </a:br>
            <a:r>
              <a:rPr lang="en-US" sz="900" dirty="0"/>
              <a:t>227: </a:t>
            </a:r>
            <a:r>
              <a:rPr lang="en-US" sz="900" dirty="0">
                <a:hlinkClick r:id="rId28"/>
              </a:rPr>
              <a:t>Unicode 7.0</a:t>
            </a:r>
            <a:r>
              <a:rPr lang="en-US" sz="900" dirty="0"/>
              <a:t/>
            </a:r>
            <a:br>
              <a:rPr lang="en-US" sz="900" dirty="0"/>
            </a:br>
            <a:r>
              <a:rPr lang="en-US" sz="900" dirty="0"/>
              <a:t>228: </a:t>
            </a:r>
            <a:r>
              <a:rPr lang="en-US" sz="900" dirty="0">
                <a:hlinkClick r:id="rId29"/>
              </a:rPr>
              <a:t>Add More Diagnostic Commands</a:t>
            </a:r>
            <a:r>
              <a:rPr lang="en-US" sz="900" dirty="0"/>
              <a:t/>
            </a:r>
            <a:br>
              <a:rPr lang="en-US" sz="900" dirty="0"/>
            </a:br>
            <a:r>
              <a:rPr lang="en-US" sz="900" dirty="0"/>
              <a:t>229: </a:t>
            </a:r>
            <a:r>
              <a:rPr lang="en-US" sz="900" dirty="0">
                <a:hlinkClick r:id="rId30"/>
              </a:rPr>
              <a:t>Create PKCS12 </a:t>
            </a:r>
            <a:r>
              <a:rPr lang="en-US" sz="900" dirty="0" err="1">
                <a:hlinkClick r:id="rId30"/>
              </a:rPr>
              <a:t>Keystores</a:t>
            </a:r>
            <a:r>
              <a:rPr lang="en-US" sz="900" dirty="0">
                <a:hlinkClick r:id="rId30"/>
              </a:rPr>
              <a:t> by Default</a:t>
            </a:r>
            <a:r>
              <a:rPr lang="en-US" sz="900" dirty="0"/>
              <a:t/>
            </a:r>
            <a:br>
              <a:rPr lang="en-US" sz="900" dirty="0"/>
            </a:br>
            <a:r>
              <a:rPr lang="en-US" sz="900" dirty="0"/>
              <a:t>231: </a:t>
            </a:r>
            <a:r>
              <a:rPr lang="en-US" sz="900" dirty="0">
                <a:hlinkClick r:id="rId31"/>
              </a:rPr>
              <a:t>Remove Launch-Time JRE Version Selection</a:t>
            </a:r>
            <a:r>
              <a:rPr lang="en-US" sz="900" dirty="0"/>
              <a:t/>
            </a:r>
            <a:br>
              <a:rPr lang="en-US" sz="900" dirty="0"/>
            </a:br>
            <a:r>
              <a:rPr lang="en-US" sz="900" dirty="0"/>
              <a:t>232: </a:t>
            </a:r>
            <a:r>
              <a:rPr lang="en-US" sz="900" dirty="0">
                <a:hlinkClick r:id="rId32"/>
              </a:rPr>
              <a:t>Improve Secure Application Performance</a:t>
            </a:r>
            <a:r>
              <a:rPr lang="en-US" sz="900" dirty="0"/>
              <a:t/>
            </a:r>
            <a:br>
              <a:rPr lang="en-US" sz="900" dirty="0"/>
            </a:br>
            <a:r>
              <a:rPr lang="en-US" sz="900" dirty="0"/>
              <a:t>233: </a:t>
            </a:r>
            <a:r>
              <a:rPr lang="en-US" sz="900" dirty="0">
                <a:hlinkClick r:id="rId33"/>
              </a:rPr>
              <a:t>Generate Run-Time Compiler Tests Automatically</a:t>
            </a:r>
            <a:r>
              <a:rPr lang="en-US" sz="900" dirty="0"/>
              <a:t/>
            </a:r>
            <a:br>
              <a:rPr lang="en-US" sz="900" dirty="0"/>
            </a:br>
            <a:r>
              <a:rPr lang="en-US" sz="900" dirty="0"/>
              <a:t>235: </a:t>
            </a:r>
            <a:r>
              <a:rPr lang="en-US" sz="900" dirty="0">
                <a:hlinkClick r:id="rId34"/>
              </a:rPr>
              <a:t>Test Class-File Attributes Generated by </a:t>
            </a:r>
            <a:r>
              <a:rPr lang="en-US" sz="900" dirty="0" err="1">
                <a:hlinkClick r:id="rId34"/>
              </a:rPr>
              <a:t>javac</a:t>
            </a:r>
            <a:r>
              <a:rPr lang="en-US" sz="900" dirty="0"/>
              <a:t/>
            </a:r>
            <a:br>
              <a:rPr lang="en-US" sz="900" dirty="0"/>
            </a:br>
            <a:r>
              <a:rPr lang="en-US" sz="900" dirty="0"/>
              <a:t>236: </a:t>
            </a:r>
            <a:r>
              <a:rPr lang="en-US" sz="900" dirty="0">
                <a:hlinkClick r:id="rId35"/>
              </a:rPr>
              <a:t>Parser API for </a:t>
            </a:r>
            <a:r>
              <a:rPr lang="en-US" sz="900" dirty="0" err="1" smtClean="0">
                <a:hlinkClick r:id="rId35"/>
              </a:rPr>
              <a:t>Nashorn</a:t>
            </a:r>
            <a:endParaRPr lang="en-US" sz="900" dirty="0"/>
          </a:p>
        </p:txBody>
      </p:sp>
      <p:sp>
        <p:nvSpPr>
          <p:cNvPr id="50" name="TextBox 49"/>
          <p:cNvSpPr txBox="1"/>
          <p:nvPr/>
        </p:nvSpPr>
        <p:spPr>
          <a:xfrm>
            <a:off x="7480075" y="1096664"/>
            <a:ext cx="3949119" cy="4524315"/>
          </a:xfrm>
          <a:prstGeom prst="rect">
            <a:avLst/>
          </a:prstGeom>
          <a:noFill/>
        </p:spPr>
        <p:txBody>
          <a:bodyPr wrap="square" rtlCol="0">
            <a:spAutoFit/>
          </a:bodyPr>
          <a:lstStyle/>
          <a:p>
            <a:r>
              <a:rPr lang="en-US" sz="900" dirty="0"/>
              <a:t/>
            </a:r>
            <a:br>
              <a:rPr lang="en-US" sz="900" dirty="0"/>
            </a:br>
            <a:r>
              <a:rPr lang="en-US" sz="900" dirty="0" smtClean="0"/>
              <a:t>267</a:t>
            </a:r>
            <a:r>
              <a:rPr lang="en-US" sz="900" dirty="0"/>
              <a:t>: </a:t>
            </a:r>
            <a:r>
              <a:rPr lang="en-US" sz="900" dirty="0">
                <a:hlinkClick r:id="rId36"/>
              </a:rPr>
              <a:t>Unicode 8.0</a:t>
            </a:r>
            <a:r>
              <a:rPr lang="en-US" sz="900" dirty="0"/>
              <a:t/>
            </a:r>
            <a:br>
              <a:rPr lang="en-US" sz="900" dirty="0"/>
            </a:br>
            <a:r>
              <a:rPr lang="en-US" sz="900" dirty="0"/>
              <a:t>268: </a:t>
            </a:r>
            <a:r>
              <a:rPr lang="en-US" sz="900" dirty="0">
                <a:hlinkClick r:id="rId37"/>
              </a:rPr>
              <a:t>XML Catalogs</a:t>
            </a:r>
            <a:r>
              <a:rPr lang="en-US" sz="900" dirty="0"/>
              <a:t/>
            </a:r>
            <a:br>
              <a:rPr lang="en-US" sz="900" dirty="0"/>
            </a:br>
            <a:r>
              <a:rPr lang="en-US" sz="900" dirty="0"/>
              <a:t>269: </a:t>
            </a:r>
            <a:r>
              <a:rPr lang="en-US" sz="900" dirty="0">
                <a:hlinkClick r:id="rId38"/>
              </a:rPr>
              <a:t>Convenience Factory Methods for Collections</a:t>
            </a:r>
            <a:endParaRPr lang="en-US" sz="900" dirty="0"/>
          </a:p>
          <a:p>
            <a:r>
              <a:rPr lang="en-US" sz="900" dirty="0" smtClean="0"/>
              <a:t>270</a:t>
            </a:r>
            <a:r>
              <a:rPr lang="en-US" sz="900" dirty="0"/>
              <a:t>: </a:t>
            </a:r>
            <a:r>
              <a:rPr lang="en-US" sz="900" dirty="0">
                <a:hlinkClick r:id="rId39"/>
              </a:rPr>
              <a:t>Reserved Stack Areas for Critical Sections</a:t>
            </a:r>
            <a:r>
              <a:rPr lang="en-US" sz="900" dirty="0"/>
              <a:t/>
            </a:r>
            <a:br>
              <a:rPr lang="en-US" sz="900" dirty="0"/>
            </a:br>
            <a:r>
              <a:rPr lang="en-US" sz="900" dirty="0"/>
              <a:t>271: </a:t>
            </a:r>
            <a:r>
              <a:rPr lang="en-US" sz="900" dirty="0">
                <a:hlinkClick r:id="rId40"/>
              </a:rPr>
              <a:t>Unified GC Logging</a:t>
            </a:r>
            <a:r>
              <a:rPr lang="en-US" sz="900" dirty="0"/>
              <a:t/>
            </a:r>
            <a:br>
              <a:rPr lang="en-US" sz="900" dirty="0"/>
            </a:br>
            <a:r>
              <a:rPr lang="en-US" sz="900" dirty="0"/>
              <a:t>272: </a:t>
            </a:r>
            <a:r>
              <a:rPr lang="en-US" sz="900" dirty="0">
                <a:hlinkClick r:id="rId41"/>
              </a:rPr>
              <a:t>Platform-Specific Desktop Features</a:t>
            </a:r>
            <a:r>
              <a:rPr lang="en-US" sz="900" dirty="0"/>
              <a:t/>
            </a:r>
            <a:br>
              <a:rPr lang="en-US" sz="900" dirty="0"/>
            </a:br>
            <a:r>
              <a:rPr lang="en-US" sz="900" dirty="0"/>
              <a:t>273: </a:t>
            </a:r>
            <a:r>
              <a:rPr lang="en-US" sz="900" dirty="0">
                <a:hlinkClick r:id="rId42"/>
              </a:rPr>
              <a:t>DRBG-Based </a:t>
            </a:r>
            <a:r>
              <a:rPr lang="en-US" sz="900" dirty="0" err="1">
                <a:hlinkClick r:id="rId42"/>
              </a:rPr>
              <a:t>SecureRandom</a:t>
            </a:r>
            <a:r>
              <a:rPr lang="en-US" sz="900" dirty="0">
                <a:hlinkClick r:id="rId42"/>
              </a:rPr>
              <a:t> Implementations</a:t>
            </a:r>
            <a:r>
              <a:rPr lang="en-US" sz="900" dirty="0"/>
              <a:t/>
            </a:r>
            <a:br>
              <a:rPr lang="en-US" sz="900" dirty="0"/>
            </a:br>
            <a:r>
              <a:rPr lang="en-US" sz="900" dirty="0"/>
              <a:t>274: </a:t>
            </a:r>
            <a:r>
              <a:rPr lang="en-US" sz="900" dirty="0">
                <a:hlinkClick r:id="rId43"/>
              </a:rPr>
              <a:t>Enhanced Method Handles</a:t>
            </a:r>
            <a:r>
              <a:rPr lang="en-US" sz="900" dirty="0"/>
              <a:t/>
            </a:r>
            <a:br>
              <a:rPr lang="en-US" sz="900" dirty="0"/>
            </a:br>
            <a:r>
              <a:rPr lang="en-US" sz="900" dirty="0"/>
              <a:t>275: </a:t>
            </a:r>
            <a:r>
              <a:rPr lang="en-US" sz="900" dirty="0">
                <a:hlinkClick r:id="rId44"/>
              </a:rPr>
              <a:t>Modular Java Application Packaging</a:t>
            </a:r>
            <a:r>
              <a:rPr lang="en-US" sz="900" dirty="0"/>
              <a:t/>
            </a:r>
            <a:br>
              <a:rPr lang="en-US" sz="900" dirty="0"/>
            </a:br>
            <a:r>
              <a:rPr lang="en-US" sz="900" dirty="0"/>
              <a:t>276: </a:t>
            </a:r>
            <a:r>
              <a:rPr lang="en-US" sz="900" dirty="0">
                <a:hlinkClick r:id="rId45"/>
              </a:rPr>
              <a:t>Dynamic Linking of Language-Defined Object Models</a:t>
            </a:r>
            <a:r>
              <a:rPr lang="en-US" sz="900" dirty="0"/>
              <a:t/>
            </a:r>
            <a:br>
              <a:rPr lang="en-US" sz="900" dirty="0"/>
            </a:br>
            <a:r>
              <a:rPr lang="en-US" sz="900" dirty="0"/>
              <a:t>277: </a:t>
            </a:r>
            <a:r>
              <a:rPr lang="en-US" sz="900" dirty="0">
                <a:hlinkClick r:id="rId46"/>
              </a:rPr>
              <a:t>Enhanced Deprecation</a:t>
            </a:r>
            <a:r>
              <a:rPr lang="en-US" sz="900" dirty="0"/>
              <a:t/>
            </a:r>
            <a:br>
              <a:rPr lang="en-US" sz="900" dirty="0"/>
            </a:br>
            <a:r>
              <a:rPr lang="en-US" sz="900" dirty="0"/>
              <a:t>278: </a:t>
            </a:r>
            <a:r>
              <a:rPr lang="en-US" sz="900" dirty="0">
                <a:hlinkClick r:id="rId47"/>
              </a:rPr>
              <a:t>Additional Tests for Humongous Objects in G1</a:t>
            </a:r>
            <a:r>
              <a:rPr lang="en-US" sz="900" dirty="0"/>
              <a:t/>
            </a:r>
            <a:br>
              <a:rPr lang="en-US" sz="900" dirty="0"/>
            </a:br>
            <a:r>
              <a:rPr lang="en-US" sz="900" dirty="0"/>
              <a:t>279: </a:t>
            </a:r>
            <a:r>
              <a:rPr lang="en-US" sz="900" dirty="0">
                <a:hlinkClick r:id="rId48"/>
              </a:rPr>
              <a:t>Improve Test-Failure Troubleshooting</a:t>
            </a:r>
            <a:r>
              <a:rPr lang="en-US" sz="900" dirty="0"/>
              <a:t/>
            </a:r>
            <a:br>
              <a:rPr lang="en-US" sz="900" dirty="0"/>
            </a:br>
            <a:r>
              <a:rPr lang="en-US" sz="900" dirty="0"/>
              <a:t>280: </a:t>
            </a:r>
            <a:r>
              <a:rPr lang="en-US" sz="900" dirty="0" err="1">
                <a:hlinkClick r:id="rId49"/>
              </a:rPr>
              <a:t>Indify</a:t>
            </a:r>
            <a:r>
              <a:rPr lang="en-US" sz="900" dirty="0">
                <a:hlinkClick r:id="rId49"/>
              </a:rPr>
              <a:t> String Concatenation</a:t>
            </a:r>
            <a:r>
              <a:rPr lang="en-US" sz="900" dirty="0"/>
              <a:t/>
            </a:r>
            <a:br>
              <a:rPr lang="en-US" sz="900" dirty="0"/>
            </a:br>
            <a:r>
              <a:rPr lang="en-US" sz="900" dirty="0"/>
              <a:t>281: </a:t>
            </a:r>
            <a:r>
              <a:rPr lang="en-US" sz="900" dirty="0" err="1">
                <a:hlinkClick r:id="rId50"/>
              </a:rPr>
              <a:t>HotSpot</a:t>
            </a:r>
            <a:r>
              <a:rPr lang="en-US" sz="900" dirty="0">
                <a:hlinkClick r:id="rId50"/>
              </a:rPr>
              <a:t> C++ Unit-Test Framework</a:t>
            </a:r>
            <a:r>
              <a:rPr lang="en-US" sz="900" dirty="0"/>
              <a:t/>
            </a:r>
            <a:br>
              <a:rPr lang="en-US" sz="900" dirty="0"/>
            </a:br>
            <a:r>
              <a:rPr lang="en-US" sz="900" dirty="0"/>
              <a:t>282: </a:t>
            </a:r>
            <a:r>
              <a:rPr lang="en-US" sz="900" dirty="0" err="1">
                <a:hlinkClick r:id="rId51"/>
              </a:rPr>
              <a:t>jlink</a:t>
            </a:r>
            <a:r>
              <a:rPr lang="en-US" sz="900" dirty="0">
                <a:hlinkClick r:id="rId51"/>
              </a:rPr>
              <a:t>: The Java Linker</a:t>
            </a:r>
            <a:r>
              <a:rPr lang="en-US" sz="900" dirty="0"/>
              <a:t/>
            </a:r>
            <a:br>
              <a:rPr lang="en-US" sz="900" dirty="0"/>
            </a:br>
            <a:r>
              <a:rPr lang="en-US" sz="900" dirty="0"/>
              <a:t>283: </a:t>
            </a:r>
            <a:r>
              <a:rPr lang="en-US" sz="900" dirty="0">
                <a:hlinkClick r:id="rId52"/>
              </a:rPr>
              <a:t>Enable GTK 3 on Linux</a:t>
            </a:r>
            <a:r>
              <a:rPr lang="en-US" sz="900" dirty="0"/>
              <a:t/>
            </a:r>
            <a:br>
              <a:rPr lang="en-US" sz="900" dirty="0"/>
            </a:br>
            <a:r>
              <a:rPr lang="en-US" sz="900" dirty="0"/>
              <a:t>284: </a:t>
            </a:r>
            <a:r>
              <a:rPr lang="en-US" sz="900" dirty="0">
                <a:hlinkClick r:id="rId53"/>
              </a:rPr>
              <a:t>New </a:t>
            </a:r>
            <a:r>
              <a:rPr lang="en-US" sz="900" dirty="0" err="1">
                <a:hlinkClick r:id="rId53"/>
              </a:rPr>
              <a:t>HotSpot</a:t>
            </a:r>
            <a:r>
              <a:rPr lang="en-US" sz="900" dirty="0">
                <a:hlinkClick r:id="rId53"/>
              </a:rPr>
              <a:t> Build System</a:t>
            </a:r>
            <a:r>
              <a:rPr lang="en-US" sz="900" dirty="0"/>
              <a:t/>
            </a:r>
            <a:br>
              <a:rPr lang="en-US" sz="900" dirty="0"/>
            </a:br>
            <a:r>
              <a:rPr lang="en-US" sz="900" dirty="0"/>
              <a:t>285: </a:t>
            </a:r>
            <a:r>
              <a:rPr lang="en-US" sz="900" dirty="0">
                <a:hlinkClick r:id="rId54"/>
              </a:rPr>
              <a:t>Spin-Wait Hints</a:t>
            </a:r>
            <a:r>
              <a:rPr lang="en-US" sz="900" dirty="0"/>
              <a:t/>
            </a:r>
            <a:br>
              <a:rPr lang="en-US" sz="900" dirty="0"/>
            </a:br>
            <a:r>
              <a:rPr lang="en-US" sz="900" dirty="0"/>
              <a:t>287: </a:t>
            </a:r>
            <a:r>
              <a:rPr lang="en-US" sz="900" dirty="0">
                <a:hlinkClick r:id="rId55"/>
              </a:rPr>
              <a:t>SHA-3 Hash Algorithms</a:t>
            </a:r>
            <a:r>
              <a:rPr lang="en-US" sz="900" dirty="0"/>
              <a:t/>
            </a:r>
            <a:br>
              <a:rPr lang="en-US" sz="900" dirty="0"/>
            </a:br>
            <a:r>
              <a:rPr lang="en-US" sz="900" dirty="0"/>
              <a:t>288: </a:t>
            </a:r>
            <a:r>
              <a:rPr lang="en-US" sz="900" dirty="0">
                <a:hlinkClick r:id="rId56"/>
              </a:rPr>
              <a:t>Disable SHA-1 Certificates</a:t>
            </a:r>
            <a:r>
              <a:rPr lang="en-US" sz="900" dirty="0"/>
              <a:t/>
            </a:r>
            <a:br>
              <a:rPr lang="en-US" sz="900" dirty="0"/>
            </a:br>
            <a:r>
              <a:rPr lang="en-US" sz="900" dirty="0"/>
              <a:t>289: </a:t>
            </a:r>
            <a:r>
              <a:rPr lang="en-US" sz="900" dirty="0">
                <a:hlinkClick r:id="rId57"/>
              </a:rPr>
              <a:t>Deprecate the Applet API</a:t>
            </a:r>
            <a:r>
              <a:rPr lang="en-US" sz="900" dirty="0"/>
              <a:t/>
            </a:r>
            <a:br>
              <a:rPr lang="en-US" sz="900" dirty="0"/>
            </a:br>
            <a:r>
              <a:rPr lang="en-US" sz="900" dirty="0"/>
              <a:t>290: </a:t>
            </a:r>
            <a:r>
              <a:rPr lang="en-US" sz="900" dirty="0">
                <a:hlinkClick r:id="rId58"/>
              </a:rPr>
              <a:t>Filter Incoming Serialization Data</a:t>
            </a:r>
            <a:r>
              <a:rPr lang="en-US" sz="900" dirty="0"/>
              <a:t/>
            </a:r>
            <a:br>
              <a:rPr lang="en-US" sz="900" dirty="0"/>
            </a:br>
            <a:r>
              <a:rPr lang="en-US" sz="900" dirty="0"/>
              <a:t>291: </a:t>
            </a:r>
            <a:r>
              <a:rPr lang="en-US" sz="900" dirty="0">
                <a:hlinkClick r:id="rId59"/>
              </a:rPr>
              <a:t>Deprecate the Concurrent Mark Sweep (CMS) Garbage Collector</a:t>
            </a:r>
            <a:r>
              <a:rPr lang="en-US" sz="900" dirty="0"/>
              <a:t/>
            </a:r>
            <a:br>
              <a:rPr lang="en-US" sz="900" dirty="0"/>
            </a:br>
            <a:r>
              <a:rPr lang="en-US" sz="900" dirty="0"/>
              <a:t>292: </a:t>
            </a:r>
            <a:r>
              <a:rPr lang="en-US" sz="900" dirty="0">
                <a:hlinkClick r:id="rId60"/>
              </a:rPr>
              <a:t>Implement Selected ECMAScript 6 Features in </a:t>
            </a:r>
            <a:r>
              <a:rPr lang="en-US" sz="900" dirty="0" err="1">
                <a:hlinkClick r:id="rId60"/>
              </a:rPr>
              <a:t>Nashorn</a:t>
            </a:r>
            <a:r>
              <a:rPr lang="en-US" sz="900" dirty="0"/>
              <a:t/>
            </a:r>
            <a:br>
              <a:rPr lang="en-US" sz="900" dirty="0"/>
            </a:br>
            <a:r>
              <a:rPr lang="en-US" sz="900" dirty="0"/>
              <a:t>294: </a:t>
            </a:r>
            <a:r>
              <a:rPr lang="en-US" sz="900" dirty="0">
                <a:hlinkClick r:id="rId61"/>
              </a:rPr>
              <a:t>Linux/s390x Port</a:t>
            </a:r>
            <a:r>
              <a:rPr lang="en-US" sz="900" dirty="0"/>
              <a:t/>
            </a:r>
            <a:br>
              <a:rPr lang="en-US" sz="900" dirty="0"/>
            </a:br>
            <a:r>
              <a:rPr lang="en-US" sz="900" dirty="0"/>
              <a:t>295: </a:t>
            </a:r>
            <a:r>
              <a:rPr lang="en-US" sz="900" dirty="0">
                <a:hlinkClick r:id="rId62"/>
              </a:rPr>
              <a:t>Ahead-of-Time Compilation</a:t>
            </a:r>
            <a:r>
              <a:rPr lang="en-US" sz="900" dirty="0"/>
              <a:t/>
            </a:r>
            <a:br>
              <a:rPr lang="en-US" sz="900" dirty="0"/>
            </a:br>
            <a:r>
              <a:rPr lang="en-US" sz="900" dirty="0"/>
              <a:t>297: </a:t>
            </a:r>
            <a:r>
              <a:rPr lang="en-US" sz="900" dirty="0">
                <a:hlinkClick r:id="rId63"/>
              </a:rPr>
              <a:t>Unified arm32/arm64 Port</a:t>
            </a:r>
            <a:r>
              <a:rPr lang="en-US" sz="900" dirty="0"/>
              <a:t/>
            </a:r>
            <a:br>
              <a:rPr lang="en-US" sz="900" dirty="0"/>
            </a:br>
            <a:r>
              <a:rPr lang="en-US" sz="900" dirty="0"/>
              <a:t>298: </a:t>
            </a:r>
            <a:r>
              <a:rPr lang="en-US" sz="900" dirty="0">
                <a:hlinkClick r:id="rId64"/>
              </a:rPr>
              <a:t>Remove Demos and Samples</a:t>
            </a:r>
            <a:r>
              <a:rPr lang="en-US" sz="900" dirty="0"/>
              <a:t/>
            </a:r>
            <a:br>
              <a:rPr lang="en-US" sz="900" dirty="0"/>
            </a:br>
            <a:r>
              <a:rPr lang="en-US" sz="900" dirty="0"/>
              <a:t>299: </a:t>
            </a:r>
            <a:r>
              <a:rPr lang="en-US" sz="900" dirty="0">
                <a:hlinkClick r:id="rId65"/>
              </a:rPr>
              <a:t>Reorganize Documentation</a:t>
            </a:r>
            <a:endParaRPr lang="en-US" sz="900" dirty="0"/>
          </a:p>
        </p:txBody>
      </p:sp>
      <p:sp>
        <p:nvSpPr>
          <p:cNvPr id="46" name="TextBox 45"/>
          <p:cNvSpPr txBox="1"/>
          <p:nvPr/>
        </p:nvSpPr>
        <p:spPr>
          <a:xfrm>
            <a:off x="3857690" y="1304412"/>
            <a:ext cx="2891594" cy="4247317"/>
          </a:xfrm>
          <a:prstGeom prst="rect">
            <a:avLst/>
          </a:prstGeom>
          <a:noFill/>
        </p:spPr>
        <p:txBody>
          <a:bodyPr wrap="square" rtlCol="0">
            <a:spAutoFit/>
          </a:bodyPr>
          <a:lstStyle/>
          <a:p>
            <a:r>
              <a:rPr lang="en-US" sz="900" dirty="0" smtClean="0"/>
              <a:t>237</a:t>
            </a:r>
            <a:r>
              <a:rPr lang="en-US" sz="900" dirty="0"/>
              <a:t>: </a:t>
            </a:r>
            <a:r>
              <a:rPr lang="en-US" sz="900" dirty="0">
                <a:hlinkClick r:id="rId66"/>
              </a:rPr>
              <a:t>Linux/AArch64 Port</a:t>
            </a:r>
            <a:r>
              <a:rPr lang="en-US" sz="900" dirty="0"/>
              <a:t/>
            </a:r>
            <a:br>
              <a:rPr lang="en-US" sz="900" dirty="0"/>
            </a:br>
            <a:r>
              <a:rPr lang="en-US" sz="900" dirty="0"/>
              <a:t>238: </a:t>
            </a:r>
            <a:r>
              <a:rPr lang="en-US" sz="900" dirty="0">
                <a:hlinkClick r:id="rId67"/>
              </a:rPr>
              <a:t>Multi-Release JAR Files</a:t>
            </a:r>
            <a:r>
              <a:rPr lang="en-US" sz="900" dirty="0"/>
              <a:t> </a:t>
            </a:r>
          </a:p>
          <a:p>
            <a:r>
              <a:rPr lang="en-US" sz="900" dirty="0" smtClean="0"/>
              <a:t>240</a:t>
            </a:r>
            <a:r>
              <a:rPr lang="en-US" sz="900" dirty="0"/>
              <a:t>: </a:t>
            </a:r>
            <a:r>
              <a:rPr lang="en-US" sz="900" dirty="0">
                <a:hlinkClick r:id="rId68"/>
              </a:rPr>
              <a:t>Remove the JVM TI </a:t>
            </a:r>
            <a:r>
              <a:rPr lang="en-US" sz="900" dirty="0" err="1">
                <a:hlinkClick r:id="rId68"/>
              </a:rPr>
              <a:t>hprof</a:t>
            </a:r>
            <a:r>
              <a:rPr lang="en-US" sz="900" dirty="0">
                <a:hlinkClick r:id="rId68"/>
              </a:rPr>
              <a:t> Agent</a:t>
            </a:r>
            <a:r>
              <a:rPr lang="en-US" sz="900" dirty="0"/>
              <a:t/>
            </a:r>
            <a:br>
              <a:rPr lang="en-US" sz="900" dirty="0"/>
            </a:br>
            <a:r>
              <a:rPr lang="en-US" sz="900" dirty="0"/>
              <a:t>241: </a:t>
            </a:r>
            <a:r>
              <a:rPr lang="en-US" sz="900" dirty="0">
                <a:hlinkClick r:id="rId69"/>
              </a:rPr>
              <a:t>Remove the </a:t>
            </a:r>
            <a:r>
              <a:rPr lang="en-US" sz="900" dirty="0" err="1">
                <a:hlinkClick r:id="rId69"/>
              </a:rPr>
              <a:t>jhat</a:t>
            </a:r>
            <a:r>
              <a:rPr lang="en-US" sz="900" dirty="0">
                <a:hlinkClick r:id="rId69"/>
              </a:rPr>
              <a:t> Tool</a:t>
            </a:r>
            <a:r>
              <a:rPr lang="en-US" sz="900" dirty="0"/>
              <a:t/>
            </a:r>
            <a:br>
              <a:rPr lang="en-US" sz="900" dirty="0"/>
            </a:br>
            <a:r>
              <a:rPr lang="en-US" sz="900" dirty="0"/>
              <a:t>243: </a:t>
            </a:r>
            <a:r>
              <a:rPr lang="en-US" sz="900" dirty="0">
                <a:hlinkClick r:id="rId70"/>
              </a:rPr>
              <a:t>Java-Level JVM Compiler Interface</a:t>
            </a:r>
            <a:r>
              <a:rPr lang="en-US" sz="900" dirty="0"/>
              <a:t/>
            </a:r>
            <a:br>
              <a:rPr lang="en-US" sz="900" dirty="0"/>
            </a:br>
            <a:r>
              <a:rPr lang="en-US" sz="900" dirty="0"/>
              <a:t>244: </a:t>
            </a:r>
            <a:r>
              <a:rPr lang="en-US" sz="900" dirty="0">
                <a:hlinkClick r:id="rId71"/>
              </a:rPr>
              <a:t>TLS Application-Layer Protocol Negotiation Extension</a:t>
            </a:r>
            <a:r>
              <a:rPr lang="en-US" sz="900" dirty="0"/>
              <a:t/>
            </a:r>
            <a:br>
              <a:rPr lang="en-US" sz="900" dirty="0"/>
            </a:br>
            <a:r>
              <a:rPr lang="en-US" sz="900" dirty="0"/>
              <a:t>245: </a:t>
            </a:r>
            <a:r>
              <a:rPr lang="en-US" sz="900" dirty="0">
                <a:hlinkClick r:id="rId72"/>
              </a:rPr>
              <a:t>Validate JVM Command-Line Flag Arguments</a:t>
            </a:r>
            <a:r>
              <a:rPr lang="en-US" sz="900" dirty="0"/>
              <a:t/>
            </a:r>
            <a:br>
              <a:rPr lang="en-US" sz="900" dirty="0"/>
            </a:br>
            <a:r>
              <a:rPr lang="en-US" sz="900" dirty="0"/>
              <a:t>246: </a:t>
            </a:r>
            <a:r>
              <a:rPr lang="en-US" sz="900" dirty="0">
                <a:hlinkClick r:id="rId73"/>
              </a:rPr>
              <a:t>Leverage CPU Instructions for GHASH and RSA</a:t>
            </a:r>
            <a:r>
              <a:rPr lang="en-US" sz="900" dirty="0"/>
              <a:t/>
            </a:r>
            <a:br>
              <a:rPr lang="en-US" sz="900" dirty="0"/>
            </a:br>
            <a:r>
              <a:rPr lang="en-US" sz="900" dirty="0"/>
              <a:t>247: </a:t>
            </a:r>
            <a:r>
              <a:rPr lang="en-US" sz="900" dirty="0">
                <a:hlinkClick r:id="rId74"/>
              </a:rPr>
              <a:t>Compile for Older Platform Versions</a:t>
            </a:r>
            <a:r>
              <a:rPr lang="en-US" sz="900" dirty="0"/>
              <a:t/>
            </a:r>
            <a:br>
              <a:rPr lang="en-US" sz="900" dirty="0"/>
            </a:br>
            <a:r>
              <a:rPr lang="en-US" sz="900" dirty="0"/>
              <a:t>248: </a:t>
            </a:r>
            <a:r>
              <a:rPr lang="en-US" sz="900" dirty="0">
                <a:hlinkClick r:id="rId75"/>
              </a:rPr>
              <a:t>Make G1 the Default Garbage Collector</a:t>
            </a:r>
            <a:r>
              <a:rPr lang="en-US" sz="900" dirty="0"/>
              <a:t/>
            </a:r>
            <a:br>
              <a:rPr lang="en-US" sz="900" dirty="0"/>
            </a:br>
            <a:r>
              <a:rPr lang="en-US" sz="900" dirty="0"/>
              <a:t>249: </a:t>
            </a:r>
            <a:r>
              <a:rPr lang="en-US" sz="900" dirty="0">
                <a:hlinkClick r:id="rId76"/>
              </a:rPr>
              <a:t>OCSP Stapling for TLS</a:t>
            </a:r>
            <a:r>
              <a:rPr lang="en-US" sz="900" dirty="0"/>
              <a:t/>
            </a:r>
            <a:br>
              <a:rPr lang="en-US" sz="900" dirty="0"/>
            </a:br>
            <a:r>
              <a:rPr lang="en-US" sz="900" dirty="0"/>
              <a:t>250: </a:t>
            </a:r>
            <a:r>
              <a:rPr lang="en-US" sz="900" dirty="0">
                <a:hlinkClick r:id="rId77"/>
              </a:rPr>
              <a:t>Store Interned Strings in CDS </a:t>
            </a:r>
            <a:r>
              <a:rPr lang="en-US" sz="900" dirty="0" smtClean="0">
                <a:hlinkClick r:id="rId77"/>
              </a:rPr>
              <a:t>Archives</a:t>
            </a:r>
            <a:endParaRPr lang="en-US" sz="900" dirty="0" smtClean="0"/>
          </a:p>
          <a:p>
            <a:r>
              <a:rPr lang="en-US" sz="900" dirty="0"/>
              <a:t>251: </a:t>
            </a:r>
            <a:r>
              <a:rPr lang="en-US" sz="900" dirty="0">
                <a:hlinkClick r:id="rId78"/>
              </a:rPr>
              <a:t>Multi-Resolution Images</a:t>
            </a:r>
            <a:r>
              <a:rPr lang="en-US" sz="900" dirty="0"/>
              <a:t/>
            </a:r>
            <a:br>
              <a:rPr lang="en-US" sz="900" dirty="0"/>
            </a:br>
            <a:r>
              <a:rPr lang="en-US" sz="900" dirty="0"/>
              <a:t>252: </a:t>
            </a:r>
            <a:r>
              <a:rPr lang="en-US" sz="900" dirty="0">
                <a:hlinkClick r:id="rId79"/>
              </a:rPr>
              <a:t>Use CLDR Locale Data by Default</a:t>
            </a:r>
            <a:r>
              <a:rPr lang="en-US" sz="900" dirty="0"/>
              <a:t/>
            </a:r>
            <a:br>
              <a:rPr lang="en-US" sz="900" dirty="0"/>
            </a:br>
            <a:r>
              <a:rPr lang="en-US" sz="900" dirty="0"/>
              <a:t>253: </a:t>
            </a:r>
            <a:r>
              <a:rPr lang="en-US" sz="900" dirty="0">
                <a:hlinkClick r:id="rId80"/>
              </a:rPr>
              <a:t>Prepare JavaFX UI Controls &amp; CSS APIs for Modularization</a:t>
            </a:r>
            <a:r>
              <a:rPr lang="en-US" sz="900" dirty="0"/>
              <a:t/>
            </a:r>
            <a:br>
              <a:rPr lang="en-US" sz="900" dirty="0"/>
            </a:br>
            <a:r>
              <a:rPr lang="en-US" sz="900" dirty="0"/>
              <a:t>254: </a:t>
            </a:r>
            <a:r>
              <a:rPr lang="en-US" sz="900" dirty="0">
                <a:hlinkClick r:id="rId81"/>
              </a:rPr>
              <a:t>Compact Strings</a:t>
            </a:r>
            <a:r>
              <a:rPr lang="en-US" sz="900" dirty="0"/>
              <a:t/>
            </a:r>
            <a:br>
              <a:rPr lang="en-US" sz="900" dirty="0"/>
            </a:br>
            <a:r>
              <a:rPr lang="en-US" sz="900" dirty="0"/>
              <a:t>255: </a:t>
            </a:r>
            <a:r>
              <a:rPr lang="en-US" sz="900" dirty="0">
                <a:hlinkClick r:id="rId82"/>
              </a:rPr>
              <a:t>Merge Selected </a:t>
            </a:r>
            <a:r>
              <a:rPr lang="en-US" sz="900" dirty="0" err="1">
                <a:hlinkClick r:id="rId82"/>
              </a:rPr>
              <a:t>Xerces</a:t>
            </a:r>
            <a:r>
              <a:rPr lang="en-US" sz="900" dirty="0">
                <a:hlinkClick r:id="rId82"/>
              </a:rPr>
              <a:t> 2.11.0 Updates into JAXP</a:t>
            </a:r>
            <a:r>
              <a:rPr lang="en-US" sz="900" dirty="0"/>
              <a:t/>
            </a:r>
            <a:br>
              <a:rPr lang="en-US" sz="900" dirty="0"/>
            </a:br>
            <a:r>
              <a:rPr lang="en-US" sz="900" dirty="0"/>
              <a:t>256: </a:t>
            </a:r>
            <a:r>
              <a:rPr lang="en-US" sz="900" dirty="0" err="1">
                <a:hlinkClick r:id="rId83"/>
              </a:rPr>
              <a:t>BeanInfo</a:t>
            </a:r>
            <a:r>
              <a:rPr lang="en-US" sz="900" dirty="0">
                <a:hlinkClick r:id="rId83"/>
              </a:rPr>
              <a:t> Annotations</a:t>
            </a:r>
            <a:r>
              <a:rPr lang="en-US" sz="900" dirty="0"/>
              <a:t> </a:t>
            </a:r>
          </a:p>
          <a:p>
            <a:r>
              <a:rPr lang="en-US" sz="900" dirty="0"/>
              <a:t>257: </a:t>
            </a:r>
            <a:r>
              <a:rPr lang="en-US" sz="900" dirty="0">
                <a:hlinkClick r:id="rId84"/>
              </a:rPr>
              <a:t>Update JavaFX/Media to Newer Version of </a:t>
            </a:r>
            <a:r>
              <a:rPr lang="en-US" sz="900" dirty="0" err="1">
                <a:hlinkClick r:id="rId84"/>
              </a:rPr>
              <a:t>GStreamer</a:t>
            </a:r>
            <a:r>
              <a:rPr lang="en-US" sz="900" dirty="0"/>
              <a:t/>
            </a:r>
            <a:br>
              <a:rPr lang="en-US" sz="900" dirty="0"/>
            </a:br>
            <a:r>
              <a:rPr lang="en-US" sz="900" dirty="0"/>
              <a:t>258: </a:t>
            </a:r>
            <a:r>
              <a:rPr lang="en-US" sz="900" dirty="0" err="1">
                <a:hlinkClick r:id="rId85"/>
              </a:rPr>
              <a:t>HarfBuzz</a:t>
            </a:r>
            <a:r>
              <a:rPr lang="en-US" sz="900" dirty="0">
                <a:hlinkClick r:id="rId85"/>
              </a:rPr>
              <a:t> Font-Layout Engine</a:t>
            </a:r>
            <a:r>
              <a:rPr lang="en-US" sz="900" dirty="0"/>
              <a:t/>
            </a:r>
            <a:br>
              <a:rPr lang="en-US" sz="900" dirty="0"/>
            </a:br>
            <a:r>
              <a:rPr lang="en-US" sz="900" dirty="0"/>
              <a:t>259: </a:t>
            </a:r>
            <a:r>
              <a:rPr lang="en-US" sz="900" dirty="0">
                <a:hlinkClick r:id="rId86"/>
              </a:rPr>
              <a:t>Stack-Walking API</a:t>
            </a:r>
            <a:r>
              <a:rPr lang="en-US" sz="900" dirty="0"/>
              <a:t/>
            </a:r>
            <a:br>
              <a:rPr lang="en-US" sz="900" dirty="0"/>
            </a:br>
            <a:r>
              <a:rPr lang="en-US" sz="900" dirty="0"/>
              <a:t>260: </a:t>
            </a:r>
            <a:r>
              <a:rPr lang="en-US" sz="900" dirty="0">
                <a:hlinkClick r:id="rId87"/>
              </a:rPr>
              <a:t>Encapsulate Most Internal APIs</a:t>
            </a:r>
            <a:r>
              <a:rPr lang="en-US" sz="900" dirty="0"/>
              <a:t/>
            </a:r>
            <a:br>
              <a:rPr lang="en-US" sz="900" dirty="0"/>
            </a:br>
            <a:r>
              <a:rPr lang="en-US" sz="900" dirty="0"/>
              <a:t>261: </a:t>
            </a:r>
            <a:r>
              <a:rPr lang="en-US" sz="900" dirty="0">
                <a:hlinkClick r:id="rId88"/>
              </a:rPr>
              <a:t>Module System</a:t>
            </a:r>
            <a:r>
              <a:rPr lang="en-US" sz="900" dirty="0"/>
              <a:t/>
            </a:r>
            <a:br>
              <a:rPr lang="en-US" sz="900" dirty="0"/>
            </a:br>
            <a:r>
              <a:rPr lang="en-US" sz="900" dirty="0"/>
              <a:t>262: </a:t>
            </a:r>
            <a:r>
              <a:rPr lang="en-US" sz="900" dirty="0">
                <a:hlinkClick r:id="rId89"/>
              </a:rPr>
              <a:t>TIFF Image I/O</a:t>
            </a:r>
            <a:r>
              <a:rPr lang="en-US" sz="900" dirty="0"/>
              <a:t/>
            </a:r>
            <a:br>
              <a:rPr lang="en-US" sz="900" dirty="0"/>
            </a:br>
            <a:r>
              <a:rPr lang="en-US" sz="900" dirty="0"/>
              <a:t>263: </a:t>
            </a:r>
            <a:r>
              <a:rPr lang="en-US" sz="900" dirty="0" err="1">
                <a:hlinkClick r:id="rId90"/>
              </a:rPr>
              <a:t>HiDPI</a:t>
            </a:r>
            <a:r>
              <a:rPr lang="en-US" sz="900" dirty="0">
                <a:hlinkClick r:id="rId90"/>
              </a:rPr>
              <a:t> Graphics on Windows and Linux</a:t>
            </a:r>
            <a:r>
              <a:rPr lang="en-US" sz="900" dirty="0"/>
              <a:t/>
            </a:r>
            <a:br>
              <a:rPr lang="en-US" sz="900" dirty="0"/>
            </a:br>
            <a:r>
              <a:rPr lang="en-US" sz="900" dirty="0"/>
              <a:t>264: </a:t>
            </a:r>
            <a:r>
              <a:rPr lang="en-US" sz="900" dirty="0">
                <a:hlinkClick r:id="rId91"/>
              </a:rPr>
              <a:t>Platform Logging API and Service</a:t>
            </a:r>
            <a:r>
              <a:rPr lang="en-US" sz="900" dirty="0"/>
              <a:t/>
            </a:r>
            <a:br>
              <a:rPr lang="en-US" sz="900" dirty="0"/>
            </a:br>
            <a:r>
              <a:rPr lang="en-US" sz="900" dirty="0"/>
              <a:t>265: </a:t>
            </a:r>
            <a:r>
              <a:rPr lang="en-US" sz="900" dirty="0">
                <a:hlinkClick r:id="rId92"/>
              </a:rPr>
              <a:t>Marlin Graphics Renderer</a:t>
            </a:r>
            <a:r>
              <a:rPr lang="en-US" sz="900" dirty="0"/>
              <a:t/>
            </a:r>
            <a:br>
              <a:rPr lang="en-US" sz="900" dirty="0"/>
            </a:br>
            <a:r>
              <a:rPr lang="en-US" sz="900" dirty="0"/>
              <a:t>266: </a:t>
            </a:r>
            <a:r>
              <a:rPr lang="en-US" sz="900" dirty="0">
                <a:hlinkClick r:id="rId93"/>
              </a:rPr>
              <a:t>More Concurrency </a:t>
            </a:r>
            <a:r>
              <a:rPr lang="en-US" sz="900" dirty="0" smtClean="0">
                <a:hlinkClick r:id="rId93"/>
              </a:rPr>
              <a:t>Updates</a:t>
            </a:r>
            <a:endParaRPr lang="en-US" sz="900" dirty="0"/>
          </a:p>
        </p:txBody>
      </p:sp>
      <p:sp>
        <p:nvSpPr>
          <p:cNvPr id="2" name="TextBox 1"/>
          <p:cNvSpPr txBox="1"/>
          <p:nvPr/>
        </p:nvSpPr>
        <p:spPr>
          <a:xfrm>
            <a:off x="337131" y="5701136"/>
            <a:ext cx="11541760" cy="369332"/>
          </a:xfrm>
          <a:prstGeom prst="rect">
            <a:avLst/>
          </a:prstGeom>
          <a:noFill/>
        </p:spPr>
        <p:txBody>
          <a:bodyPr wrap="square" rtlCol="0">
            <a:spAutoFit/>
          </a:bodyPr>
          <a:lstStyle/>
          <a:p>
            <a:r>
              <a:rPr lang="en-US" b="1" dirty="0" smtClean="0"/>
              <a:t>Biggest changes in Java ever</a:t>
            </a:r>
            <a:r>
              <a:rPr lang="en-US" dirty="0" smtClean="0"/>
              <a:t> (Language, Compiler, VM, Tooling, …), Language </a:t>
            </a:r>
            <a:r>
              <a:rPr lang="en-US" dirty="0"/>
              <a:t>and Library </a:t>
            </a:r>
            <a:r>
              <a:rPr lang="en-US" dirty="0" smtClean="0"/>
              <a:t>Improvements,  </a:t>
            </a:r>
            <a:r>
              <a:rPr lang="en-US" dirty="0"/>
              <a:t>New </a:t>
            </a:r>
            <a:r>
              <a:rPr lang="en-US" dirty="0" smtClean="0"/>
              <a:t>APIs, ..</a:t>
            </a:r>
            <a:endParaRPr lang="en-US" dirty="0"/>
          </a:p>
        </p:txBody>
      </p:sp>
      <p:sp>
        <p:nvSpPr>
          <p:cNvPr id="48" name="Rectangle 47"/>
          <p:cNvSpPr/>
          <p:nvPr/>
        </p:nvSpPr>
        <p:spPr>
          <a:xfrm>
            <a:off x="235305" y="6062263"/>
            <a:ext cx="10861040" cy="646331"/>
          </a:xfrm>
          <a:prstGeom prst="rect">
            <a:avLst/>
          </a:prstGeom>
        </p:spPr>
        <p:txBody>
          <a:bodyPr wrap="square">
            <a:spAutoFit/>
          </a:bodyPr>
          <a:lstStyle/>
          <a:p>
            <a:r>
              <a:rPr lang="en-US" b="1" dirty="0" smtClean="0">
                <a:solidFill>
                  <a:srgbClr val="00B050"/>
                </a:solidFill>
              </a:rPr>
              <a:t>Source code:</a:t>
            </a:r>
            <a:r>
              <a:rPr lang="en-US" dirty="0" smtClean="0">
                <a:solidFill>
                  <a:srgbClr val="00B050"/>
                </a:solidFill>
              </a:rPr>
              <a:t> </a:t>
            </a:r>
            <a:r>
              <a:rPr lang="en-US" dirty="0" smtClean="0">
                <a:hlinkClick r:id="rId94"/>
              </a:rPr>
              <a:t>https</a:t>
            </a:r>
            <a:r>
              <a:rPr lang="en-US" dirty="0">
                <a:hlinkClick r:id="rId94"/>
              </a:rPr>
              <a:t>://</a:t>
            </a:r>
            <a:r>
              <a:rPr lang="en-US" dirty="0" smtClean="0">
                <a:hlinkClick r:id="rId94"/>
              </a:rPr>
              <a:t>github.com/azatsatklichov/Java-Features/tree/master/src/main/java/features/in/java9</a:t>
            </a:r>
            <a:r>
              <a:rPr lang="en-US" dirty="0" smtClean="0"/>
              <a:t>, </a:t>
            </a:r>
          </a:p>
          <a:p>
            <a:r>
              <a:rPr lang="en-US" dirty="0" smtClean="0"/>
              <a:t>And for Java9 see also: </a:t>
            </a:r>
            <a:r>
              <a:rPr lang="en-US" dirty="0" err="1" smtClean="0"/>
              <a:t>ModularJavaProjects</a:t>
            </a:r>
            <a:endParaRPr lang="en-US" dirty="0" smtClean="0"/>
          </a:p>
        </p:txBody>
      </p:sp>
    </p:spTree>
    <p:extLst>
      <p:ext uri="{BB962C8B-B14F-4D97-AF65-F5344CB8AC3E}">
        <p14:creationId xmlns:p14="http://schemas.microsoft.com/office/powerpoint/2010/main" val="2466122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33694" y="812800"/>
            <a:ext cx="4493230" cy="50014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100" b="1" dirty="0" smtClean="0"/>
              <a:t>Before Modular JDK</a:t>
            </a:r>
          </a:p>
          <a:p>
            <a:pPr marL="342900" indent="-342900" algn="l">
              <a:buFontTx/>
              <a:buChar char="-"/>
            </a:pPr>
            <a:r>
              <a:rPr lang="en-US" sz="1100" b="1" dirty="0" smtClean="0"/>
              <a:t>one rt.jar  (</a:t>
            </a:r>
            <a:r>
              <a:rPr lang="en-US" sz="1100" b="1" dirty="0" smtClean="0">
                <a:solidFill>
                  <a:srgbClr val="FF0000"/>
                </a:solidFill>
              </a:rPr>
              <a:t>20 yrs.</a:t>
            </a:r>
            <a:r>
              <a:rPr lang="en-US" sz="1100" b="1" dirty="0" smtClean="0"/>
              <a:t> Until 2017)</a:t>
            </a:r>
          </a:p>
          <a:p>
            <a:pPr marL="342900" indent="-342900" algn="l">
              <a:buFontTx/>
              <a:buChar char="-"/>
            </a:pPr>
            <a:r>
              <a:rPr lang="en-US" sz="1100" dirty="0" smtClean="0"/>
              <a:t>Too big, heavy (entangled classes), technical depth.  </a:t>
            </a:r>
          </a:p>
          <a:p>
            <a:pPr marL="342900" indent="-342900" algn="l">
              <a:buFontTx/>
              <a:buChar char="-"/>
            </a:pPr>
            <a:r>
              <a:rPr lang="en-US" sz="1100" dirty="0" smtClean="0"/>
              <a:t>must be backward-compatible, internal classes </a:t>
            </a:r>
          </a:p>
          <a:p>
            <a:pPr marL="342900" indent="-342900" algn="l">
              <a:buFontTx/>
              <a:buChar char="-"/>
            </a:pPr>
            <a:r>
              <a:rPr lang="en-US" sz="1100" dirty="0" err="1" smtClean="0"/>
              <a:t>standard&amp;ee</a:t>
            </a:r>
            <a:r>
              <a:rPr lang="en-US" sz="1100" dirty="0" smtClean="0"/>
              <a:t> mix)</a:t>
            </a:r>
          </a:p>
          <a:p>
            <a:pPr marL="342900" indent="-342900" algn="l">
              <a:buFontTx/>
              <a:buChar char="-"/>
            </a:pPr>
            <a:r>
              <a:rPr lang="en-US" sz="1100" dirty="0" smtClean="0"/>
              <a:t>CLASSPATH problems (missing jars, jar hells, … ), JAR, WAR, EAR, …</a:t>
            </a:r>
          </a:p>
          <a:p>
            <a:pPr marL="342900" indent="-342900" algn="l">
              <a:buFontTx/>
              <a:buChar char="-"/>
            </a:pPr>
            <a:r>
              <a:rPr lang="en-US" sz="1100" dirty="0" smtClean="0"/>
              <a:t>Java 8 compact1|2|3 (tries to reduce, but still BIG). Same Docker Java Images  but still runtime size is big. Also project </a:t>
            </a:r>
            <a:r>
              <a:rPr lang="en-US" sz="1100" dirty="0" err="1" smtClean="0"/>
              <a:t>OSGi</a:t>
            </a:r>
            <a:r>
              <a:rPr lang="en-US" sz="1100" dirty="0" smtClean="0"/>
              <a:t> is a way of Modularization, but it is based on current Java. So, </a:t>
            </a:r>
            <a:r>
              <a:rPr lang="en-US" sz="1100" dirty="0"/>
              <a:t>Best option is Jigsaw JAVA</a:t>
            </a:r>
            <a:r>
              <a:rPr lang="en-US" sz="1100" dirty="0" smtClean="0"/>
              <a:t>.  </a:t>
            </a:r>
            <a:endParaRPr lang="en-US" sz="1100" dirty="0"/>
          </a:p>
          <a:p>
            <a:pPr algn="l"/>
            <a:r>
              <a:rPr lang="en-US" sz="1100" b="1" dirty="0" smtClean="0"/>
              <a:t>Modular </a:t>
            </a:r>
            <a:r>
              <a:rPr lang="en-US" sz="1100" b="1" dirty="0"/>
              <a:t>JDK</a:t>
            </a:r>
          </a:p>
          <a:p>
            <a:pPr marL="342900" indent="-342900" algn="l">
              <a:buFontTx/>
              <a:buChar char="-"/>
            </a:pPr>
            <a:r>
              <a:rPr lang="en-US" sz="1100" b="1" dirty="0" smtClean="0"/>
              <a:t>JDK modularized, modular  apps (than monolithic)</a:t>
            </a:r>
          </a:p>
          <a:p>
            <a:pPr marL="342900" indent="-342900" algn="l">
              <a:buFontTx/>
              <a:buChar char="-"/>
            </a:pPr>
            <a:r>
              <a:rPr lang="en-US" sz="1100" dirty="0" smtClean="0"/>
              <a:t>Create own modules (modularize apps)</a:t>
            </a:r>
          </a:p>
          <a:p>
            <a:pPr marL="342900" indent="-342900" algn="l">
              <a:buFontTx/>
              <a:buChar char="-"/>
            </a:pPr>
            <a:r>
              <a:rPr lang="en-US" sz="1100" dirty="0" smtClean="0"/>
              <a:t>Using </a:t>
            </a:r>
            <a:r>
              <a:rPr lang="en-US" sz="1100" dirty="0"/>
              <a:t>module system is optional (</a:t>
            </a:r>
            <a:r>
              <a:rPr lang="en-US" sz="1100" b="1" dirty="0"/>
              <a:t>unnamed module</a:t>
            </a:r>
            <a:r>
              <a:rPr lang="en-US" sz="1100" dirty="0"/>
              <a:t>) </a:t>
            </a:r>
          </a:p>
          <a:p>
            <a:pPr marL="342900" indent="-342900" algn="l">
              <a:buFontTx/>
              <a:buChar char="-"/>
            </a:pPr>
            <a:endParaRPr lang="en-US" sz="1100" dirty="0"/>
          </a:p>
        </p:txBody>
      </p:sp>
      <p:sp>
        <p:nvSpPr>
          <p:cNvPr id="12" name="TextBox 11"/>
          <p:cNvSpPr txBox="1"/>
          <p:nvPr/>
        </p:nvSpPr>
        <p:spPr>
          <a:xfrm>
            <a:off x="7946745" y="6291803"/>
            <a:ext cx="3682962" cy="400110"/>
          </a:xfrm>
          <a:prstGeom prst="rect">
            <a:avLst/>
          </a:prstGeom>
          <a:noFill/>
        </p:spPr>
        <p:txBody>
          <a:bodyPr wrap="square" rtlCol="0">
            <a:spAutoFit/>
          </a:bodyPr>
          <a:lstStyle/>
          <a:p>
            <a:r>
              <a:rPr lang="en-US" sz="1000" dirty="0" smtClean="0"/>
              <a:t>All modules has </a:t>
            </a:r>
            <a:r>
              <a:rPr lang="en-US" sz="1000" dirty="0" smtClean="0">
                <a:solidFill>
                  <a:srgbClr val="00B0F0"/>
                </a:solidFill>
              </a:rPr>
              <a:t>implicitly</a:t>
            </a:r>
            <a:r>
              <a:rPr lang="en-US" sz="1000" dirty="0" smtClean="0"/>
              <a:t> dependency to </a:t>
            </a:r>
            <a:r>
              <a:rPr lang="en-US" sz="1000" b="1" dirty="0" smtClean="0"/>
              <a:t> </a:t>
            </a:r>
            <a:r>
              <a:rPr lang="en-US" sz="1000" b="1" dirty="0" err="1" smtClean="0"/>
              <a:t>java.base</a:t>
            </a:r>
            <a:r>
              <a:rPr lang="en-US" sz="1000" b="1" dirty="0" smtClean="0"/>
              <a:t> </a:t>
            </a:r>
            <a:r>
              <a:rPr lang="en-US" sz="1000" dirty="0" smtClean="0"/>
              <a:t>(foundation). </a:t>
            </a:r>
          </a:p>
          <a:p>
            <a:r>
              <a:rPr lang="en-US" sz="1000" dirty="0" smtClean="0"/>
              <a:t>E.g. Remember java Object class. </a:t>
            </a:r>
            <a:endParaRPr lang="en-US" sz="1000" dirty="0"/>
          </a:p>
        </p:txBody>
      </p:sp>
      <p:pic>
        <p:nvPicPr>
          <p:cNvPr id="13" name="Picture 12"/>
          <p:cNvPicPr>
            <a:picLocks noChangeAspect="1"/>
          </p:cNvPicPr>
          <p:nvPr/>
        </p:nvPicPr>
        <p:blipFill>
          <a:blip r:embed="rId3"/>
          <a:stretch>
            <a:fillRect/>
          </a:stretch>
        </p:blipFill>
        <p:spPr>
          <a:xfrm>
            <a:off x="8372810" y="4366724"/>
            <a:ext cx="3353906" cy="1863911"/>
          </a:xfrm>
          <a:prstGeom prst="rect">
            <a:avLst/>
          </a:prstGeom>
        </p:spPr>
      </p:pic>
      <p:pic>
        <p:nvPicPr>
          <p:cNvPr id="2" name="Picture 1"/>
          <p:cNvPicPr>
            <a:picLocks noChangeAspect="1"/>
          </p:cNvPicPr>
          <p:nvPr/>
        </p:nvPicPr>
        <p:blipFill>
          <a:blip r:embed="rId4"/>
          <a:stretch>
            <a:fillRect/>
          </a:stretch>
        </p:blipFill>
        <p:spPr>
          <a:xfrm>
            <a:off x="2658328" y="812800"/>
            <a:ext cx="1113117" cy="429260"/>
          </a:xfrm>
          <a:prstGeom prst="rect">
            <a:avLst/>
          </a:prstGeom>
        </p:spPr>
      </p:pic>
      <p:pic>
        <p:nvPicPr>
          <p:cNvPr id="6" name="Picture 5"/>
          <p:cNvPicPr>
            <a:picLocks noChangeAspect="1"/>
          </p:cNvPicPr>
          <p:nvPr/>
        </p:nvPicPr>
        <p:blipFill>
          <a:blip r:embed="rId5"/>
          <a:stretch>
            <a:fillRect/>
          </a:stretch>
        </p:blipFill>
        <p:spPr>
          <a:xfrm>
            <a:off x="609945" y="4524732"/>
            <a:ext cx="3361526" cy="2102288"/>
          </a:xfrm>
          <a:prstGeom prst="rect">
            <a:avLst/>
          </a:prstGeom>
        </p:spPr>
      </p:pic>
      <p:sp>
        <p:nvSpPr>
          <p:cNvPr id="4" name="Title 1"/>
          <p:cNvSpPr txBox="1">
            <a:spLocks/>
          </p:cNvSpPr>
          <p:nvPr/>
        </p:nvSpPr>
        <p:spPr>
          <a:xfrm>
            <a:off x="333694" y="0"/>
            <a:ext cx="4926301" cy="812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t>Compare JDK 8 and JDK 9</a:t>
            </a:r>
            <a:endParaRPr lang="en-US" sz="3600" dirty="0"/>
          </a:p>
        </p:txBody>
      </p:sp>
      <p:pic>
        <p:nvPicPr>
          <p:cNvPr id="9" name="Picture 8"/>
          <p:cNvPicPr>
            <a:picLocks noChangeAspect="1"/>
          </p:cNvPicPr>
          <p:nvPr/>
        </p:nvPicPr>
        <p:blipFill>
          <a:blip r:embed="rId6"/>
          <a:stretch>
            <a:fillRect/>
          </a:stretch>
        </p:blipFill>
        <p:spPr>
          <a:xfrm>
            <a:off x="9073211" y="129539"/>
            <a:ext cx="2406794" cy="4033922"/>
          </a:xfrm>
          <a:prstGeom prst="rect">
            <a:avLst/>
          </a:prstGeom>
        </p:spPr>
      </p:pic>
      <p:pic>
        <p:nvPicPr>
          <p:cNvPr id="3" name="Picture 2"/>
          <p:cNvPicPr>
            <a:picLocks noChangeAspect="1"/>
          </p:cNvPicPr>
          <p:nvPr/>
        </p:nvPicPr>
        <p:blipFill>
          <a:blip r:embed="rId7"/>
          <a:stretch>
            <a:fillRect/>
          </a:stretch>
        </p:blipFill>
        <p:spPr>
          <a:xfrm>
            <a:off x="4404542" y="4644044"/>
            <a:ext cx="3675114" cy="1498991"/>
          </a:xfrm>
          <a:prstGeom prst="rect">
            <a:avLst/>
          </a:prstGeom>
        </p:spPr>
      </p:pic>
      <p:pic>
        <p:nvPicPr>
          <p:cNvPr id="5" name="Picture 4"/>
          <p:cNvPicPr>
            <a:picLocks noChangeAspect="1"/>
          </p:cNvPicPr>
          <p:nvPr/>
        </p:nvPicPr>
        <p:blipFill>
          <a:blip r:embed="rId8"/>
          <a:stretch>
            <a:fillRect/>
          </a:stretch>
        </p:blipFill>
        <p:spPr>
          <a:xfrm>
            <a:off x="5259995" y="782780"/>
            <a:ext cx="3200799" cy="2727441"/>
          </a:xfrm>
          <a:prstGeom prst="rect">
            <a:avLst/>
          </a:prstGeom>
        </p:spPr>
      </p:pic>
      <p:pic>
        <p:nvPicPr>
          <p:cNvPr id="11" name="Picture 10"/>
          <p:cNvPicPr>
            <a:picLocks noChangeAspect="1"/>
          </p:cNvPicPr>
          <p:nvPr/>
        </p:nvPicPr>
        <p:blipFill>
          <a:blip r:embed="rId9"/>
          <a:stretch>
            <a:fillRect/>
          </a:stretch>
        </p:blipFill>
        <p:spPr>
          <a:xfrm>
            <a:off x="3895899" y="3780998"/>
            <a:ext cx="4583862" cy="240368"/>
          </a:xfrm>
          <a:prstGeom prst="rect">
            <a:avLst/>
          </a:prstGeom>
        </p:spPr>
      </p:pic>
    </p:spTree>
    <p:extLst>
      <p:ext uri="{BB962C8B-B14F-4D97-AF65-F5344CB8AC3E}">
        <p14:creationId xmlns:p14="http://schemas.microsoft.com/office/powerpoint/2010/main" val="1784066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230570" y="682903"/>
            <a:ext cx="6680078" cy="1461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200" dirty="0"/>
              <a:t>Jigsaw project is going to introduce completely new concept </a:t>
            </a:r>
            <a:r>
              <a:rPr lang="en-US" sz="1200" dirty="0" smtClean="0"/>
              <a:t>- </a:t>
            </a:r>
            <a:r>
              <a:rPr lang="en-US" sz="1200" dirty="0"/>
              <a:t> </a:t>
            </a:r>
            <a:r>
              <a:rPr lang="en-US" sz="1200" b="1" dirty="0"/>
              <a:t>Java Module </a:t>
            </a:r>
            <a:r>
              <a:rPr lang="en-US" sz="1200" b="1" dirty="0" smtClean="0"/>
              <a:t>System</a:t>
            </a:r>
            <a:r>
              <a:rPr lang="en-US" sz="1200" dirty="0"/>
              <a:t>.</a:t>
            </a:r>
            <a:endParaRPr kumimoji="0" lang="en-US" altLang="en-US" sz="1200" b="1" i="0" u="none" strike="noStrike" cap="none" normalizeH="0" baseline="0" dirty="0" smtClean="0">
              <a:ln>
                <a:noFill/>
              </a:ln>
              <a:solidFill>
                <a:srgbClr val="170591"/>
              </a:solidFill>
              <a:effectLst/>
              <a:latin typeface="Consolas" panose="020B0609020204030204" pitchFamily="49" charset="0"/>
            </a:endParaRPr>
          </a:p>
          <a:p>
            <a:pPr lvl="0" eaLnBrk="0" fontAlgn="base" hangingPunct="0">
              <a:spcBef>
                <a:spcPct val="0"/>
              </a:spcBef>
              <a:spcAft>
                <a:spcPct val="0"/>
              </a:spcAft>
            </a:pPr>
            <a:r>
              <a:rPr kumimoji="0" lang="en-US" altLang="en-US" sz="1100" b="1" i="0" u="none" strike="noStrike" cap="none" normalizeH="0" baseline="0" dirty="0" smtClean="0">
                <a:ln>
                  <a:noFill/>
                </a:ln>
                <a:solidFill>
                  <a:srgbClr val="170591"/>
                </a:solidFill>
                <a:effectLst/>
                <a:latin typeface="Consolas" panose="020B0609020204030204" pitchFamily="49" charset="0"/>
              </a:rPr>
              <a:t>JEPs: </a:t>
            </a:r>
            <a:r>
              <a:rPr kumimoji="0" lang="en-US" altLang="en-US" sz="1100" b="0" i="0" u="none" strike="noStrike" cap="none" normalizeH="0" baseline="0" dirty="0" smtClean="0">
                <a:ln>
                  <a:noFill/>
                </a:ln>
                <a:solidFill>
                  <a:srgbClr val="170591"/>
                </a:solidFill>
                <a:effectLst/>
                <a:latin typeface="Consolas" panose="020B0609020204030204" pitchFamily="49" charset="0"/>
              </a:rPr>
              <a:t>200 (modular JDK),</a:t>
            </a:r>
            <a:r>
              <a:rPr kumimoji="0" lang="en-US" altLang="en-US" sz="1100" b="0" i="0" u="none" strike="noStrike" cap="none" normalizeH="0" dirty="0" smtClean="0">
                <a:ln>
                  <a:noFill/>
                </a:ln>
                <a:solidFill>
                  <a:srgbClr val="170591"/>
                </a:solidFill>
                <a:effectLst/>
                <a:latin typeface="Consolas" panose="020B0609020204030204" pitchFamily="49" charset="0"/>
              </a:rPr>
              <a:t> 201(modular </a:t>
            </a:r>
            <a:r>
              <a:rPr kumimoji="0" lang="en-US" altLang="en-US" sz="1100" b="0" i="0" u="none" strike="noStrike" cap="none" normalizeH="0" dirty="0" err="1" smtClean="0">
                <a:ln>
                  <a:noFill/>
                </a:ln>
                <a:solidFill>
                  <a:srgbClr val="170591"/>
                </a:solidFill>
                <a:effectLst/>
                <a:latin typeface="Consolas" panose="020B0609020204030204" pitchFamily="49" charset="0"/>
              </a:rPr>
              <a:t>src</a:t>
            </a:r>
            <a:r>
              <a:rPr kumimoji="0" lang="en-US" altLang="en-US" sz="1100" b="0" i="0" u="none" strike="noStrike" cap="none" normalizeH="0" dirty="0" smtClean="0">
                <a:ln>
                  <a:noFill/>
                </a:ln>
                <a:solidFill>
                  <a:srgbClr val="170591"/>
                </a:solidFill>
                <a:effectLst/>
                <a:latin typeface="Consolas" panose="020B0609020204030204" pitchFamily="49" charset="0"/>
              </a:rPr>
              <a:t>-code [</a:t>
            </a:r>
            <a:r>
              <a:rPr lang="en-US" sz="1100" dirty="0" smtClean="0"/>
              <a:t>rt.jar </a:t>
            </a:r>
            <a:r>
              <a:rPr lang="en-US" sz="1100" dirty="0"/>
              <a:t>is too big</a:t>
            </a:r>
            <a:r>
              <a:rPr kumimoji="0" lang="en-US" altLang="en-US" sz="1100" b="0" i="0" u="none" strike="noStrike" cap="none" normalizeH="0" dirty="0" smtClean="0">
                <a:ln>
                  <a:noFill/>
                </a:ln>
                <a:solidFill>
                  <a:srgbClr val="170591"/>
                </a:solidFill>
                <a:effectLst/>
                <a:latin typeface="Consolas" panose="020B0609020204030204" pitchFamily="49" charset="0"/>
              </a:rPr>
              <a:t>]), 220(modular runtime images), 260(encapsulate most internal APIs), 261(module system – mod. app), 282(</a:t>
            </a:r>
            <a:r>
              <a:rPr kumimoji="0" lang="en-US" altLang="en-US" sz="1100" b="0" i="0" u="none" strike="noStrike" cap="none" normalizeH="0" dirty="0" err="1" smtClean="0">
                <a:ln>
                  <a:noFill/>
                </a:ln>
                <a:solidFill>
                  <a:srgbClr val="170591"/>
                </a:solidFill>
                <a:effectLst/>
                <a:latin typeface="Consolas" panose="020B0609020204030204" pitchFamily="49" charset="0"/>
              </a:rPr>
              <a:t>jlink</a:t>
            </a:r>
            <a:r>
              <a:rPr kumimoji="0" lang="en-US" altLang="en-US" sz="1100" b="0" i="0" u="none" strike="noStrike" cap="none" normalizeH="0" dirty="0" smtClean="0">
                <a:ln>
                  <a:noFill/>
                </a:ln>
                <a:solidFill>
                  <a:srgbClr val="170591"/>
                </a:solidFill>
                <a:effectLst/>
                <a:latin typeface="Consolas" panose="020B0609020204030204" pitchFamily="49" charset="0"/>
              </a:rPr>
              <a:t> – java linker)</a:t>
            </a:r>
          </a:p>
          <a:p>
            <a:pPr lvl="0" eaLnBrk="0" fontAlgn="base" hangingPunct="0">
              <a:spcBef>
                <a:spcPct val="0"/>
              </a:spcBef>
              <a:spcAft>
                <a:spcPct val="0"/>
              </a:spcAft>
            </a:pPr>
            <a:endParaRPr kumimoji="0" lang="en-US" altLang="en-US" sz="1100" b="0" i="0" u="none" strike="noStrike" cap="none" normalizeH="0" dirty="0" smtClean="0">
              <a:ln>
                <a:noFill/>
              </a:ln>
              <a:solidFill>
                <a:srgbClr val="170591"/>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lang="en-US" altLang="en-US" sz="1100" b="1" baseline="0" dirty="0" smtClean="0">
                <a:solidFill>
                  <a:srgbClr val="170591"/>
                </a:solidFill>
                <a:latin typeface="Consolas" panose="020B0609020204030204" pitchFamily="49" charset="0"/>
                <a:hlinkClick r:id="rId3"/>
              </a:rPr>
              <a:t>JSR 376</a:t>
            </a:r>
            <a:r>
              <a:rPr lang="en-US" altLang="en-US" sz="1100" baseline="0" dirty="0" smtClean="0">
                <a:solidFill>
                  <a:srgbClr val="170591"/>
                </a:solidFill>
                <a:latin typeface="Consolas" panose="020B0609020204030204" pitchFamily="49" charset="0"/>
              </a:rPr>
              <a:t> (Jigsaw - Java Platform</a:t>
            </a:r>
            <a:r>
              <a:rPr lang="en-US" altLang="en-US" sz="1100" dirty="0" smtClean="0">
                <a:solidFill>
                  <a:srgbClr val="170591"/>
                </a:solidFill>
                <a:latin typeface="Consolas" panose="020B0609020204030204" pitchFamily="49" charset="0"/>
              </a:rPr>
              <a:t> Module System</a:t>
            </a:r>
            <a:r>
              <a:rPr lang="en-US" altLang="en-US" sz="1100" baseline="0" dirty="0" smtClean="0">
                <a:solidFill>
                  <a:srgbClr val="170591"/>
                </a:solidFill>
                <a:latin typeface="Consolas" panose="020B0609020204030204" pitchFamily="49" charset="0"/>
              </a:rPr>
              <a:t>)</a:t>
            </a:r>
            <a:endParaRPr kumimoji="0" lang="en-US" altLang="en-US" sz="1100" b="0" i="0" u="none" strike="noStrike" cap="none" normalizeH="0" baseline="0" dirty="0" smtClean="0">
              <a:ln>
                <a:noFill/>
              </a:ln>
              <a:solidFill>
                <a:srgbClr val="170591"/>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smtClean="0">
              <a:ln>
                <a:noFill/>
              </a:ln>
              <a:solidFill>
                <a:srgbClr val="170591"/>
              </a:solidFill>
              <a:effectLst/>
              <a:latin typeface="Consolas" panose="020B060902020403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smtClean="0">
                <a:ln>
                  <a:noFill/>
                </a:ln>
                <a:solidFill>
                  <a:srgbClr val="170591"/>
                </a:solidFill>
                <a:effectLst/>
                <a:latin typeface="Consolas" panose="020B0609020204030204" pitchFamily="49" charset="0"/>
              </a:rPr>
              <a:t>//Java 9 is</a:t>
            </a:r>
            <a:r>
              <a:rPr kumimoji="0" lang="en-US" altLang="en-US" sz="1100" b="0" i="0" u="none" strike="noStrike" cap="none" normalizeH="0" dirty="0" smtClean="0">
                <a:ln>
                  <a:noFill/>
                </a:ln>
                <a:solidFill>
                  <a:srgbClr val="170591"/>
                </a:solidFill>
                <a:effectLst/>
                <a:latin typeface="Consolas" panose="020B0609020204030204" pitchFamily="49" charset="0"/>
              </a:rPr>
              <a:t> modular, </a:t>
            </a:r>
            <a:r>
              <a:rPr kumimoji="0" lang="en-US" altLang="en-US" sz="1100" b="0" i="0" u="none" strike="noStrike" cap="none" normalizeH="0" baseline="0" dirty="0" smtClean="0">
                <a:ln>
                  <a:noFill/>
                </a:ln>
                <a:solidFill>
                  <a:srgbClr val="170591"/>
                </a:solidFill>
                <a:effectLst/>
                <a:latin typeface="Consolas" panose="020B0609020204030204" pitchFamily="49" charset="0"/>
              </a:rPr>
              <a:t>11 – JEE modules removed  </a:t>
            </a:r>
            <a:r>
              <a:rPr kumimoji="0" lang="en-US" altLang="en-US" sz="1100" b="1" i="0" u="none" strike="noStrike" cap="none" normalizeH="0" baseline="0" dirty="0" smtClean="0">
                <a:ln>
                  <a:noFill/>
                </a:ln>
                <a:solidFill>
                  <a:srgbClr val="170591"/>
                </a:solidFill>
                <a:effectLst/>
                <a:latin typeface="Consolas" panose="020B0609020204030204" pitchFamily="49" charset="0"/>
              </a:rPr>
              <a:t> </a:t>
            </a:r>
            <a:endParaRPr kumimoji="0" lang="en-US" altLang="en-US" sz="1100" b="1" i="0" u="none" strike="noStrike" cap="none" normalizeH="0" baseline="0" dirty="0" smtClean="0">
              <a:ln>
                <a:noFill/>
              </a:ln>
              <a:solidFill>
                <a:schemeClr val="tx1"/>
              </a:solidFill>
              <a:effectLst/>
              <a:latin typeface="Arial" panose="020B0604020202020204" pitchFamily="34" charset="0"/>
            </a:endParaRPr>
          </a:p>
        </p:txBody>
      </p:sp>
      <p:sp>
        <p:nvSpPr>
          <p:cNvPr id="4" name="Title 1"/>
          <p:cNvSpPr txBox="1">
            <a:spLocks/>
          </p:cNvSpPr>
          <p:nvPr/>
        </p:nvSpPr>
        <p:spPr>
          <a:xfrm>
            <a:off x="171741" y="-113110"/>
            <a:ext cx="6031755" cy="81280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smtClean="0"/>
              <a:t>Modular JAVA (Project Jigsaw [J7])  </a:t>
            </a:r>
            <a:endParaRPr lang="en-US" sz="3600" dirty="0"/>
          </a:p>
        </p:txBody>
      </p:sp>
      <p:sp>
        <p:nvSpPr>
          <p:cNvPr id="7" name="Content Placeholder 2"/>
          <p:cNvSpPr txBox="1">
            <a:spLocks/>
          </p:cNvSpPr>
          <p:nvPr/>
        </p:nvSpPr>
        <p:spPr>
          <a:xfrm>
            <a:off x="60961" y="2219752"/>
            <a:ext cx="5890260" cy="42343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400" b="1" dirty="0"/>
              <a:t>Module system</a:t>
            </a:r>
            <a:r>
              <a:rPr lang="en-US" sz="1400" dirty="0"/>
              <a:t> (module is named, groups related </a:t>
            </a:r>
            <a:r>
              <a:rPr lang="en-US" sz="1400" dirty="0" smtClean="0"/>
              <a:t>code [</a:t>
            </a:r>
            <a:r>
              <a:rPr lang="en-US" sz="1400" dirty="0" err="1" smtClean="0"/>
              <a:t>data+resources</a:t>
            </a:r>
            <a:r>
              <a:rPr lang="en-US" sz="1400" dirty="0" smtClean="0"/>
              <a:t>, mod-</a:t>
            </a:r>
            <a:r>
              <a:rPr lang="en-US" sz="1400" dirty="0" err="1" smtClean="0"/>
              <a:t>desc</a:t>
            </a:r>
            <a:r>
              <a:rPr lang="en-US" sz="1400" dirty="0" smtClean="0"/>
              <a:t>)  </a:t>
            </a:r>
            <a:r>
              <a:rPr lang="en-US" sz="1400" dirty="0"/>
              <a:t>&amp; </a:t>
            </a:r>
            <a:r>
              <a:rPr lang="en-US" sz="1400" dirty="0" smtClean="0"/>
              <a:t>self sufficient [supports SRP], designed for re-use ) </a:t>
            </a:r>
            <a:endParaRPr lang="en-US" sz="1400" b="1" dirty="0"/>
          </a:p>
          <a:p>
            <a:pPr marL="342900" indent="-342900" algn="l">
              <a:buFontTx/>
              <a:buChar char="-"/>
            </a:pPr>
            <a:r>
              <a:rPr lang="en-US" sz="1400" b="1" dirty="0" smtClean="0"/>
              <a:t>Small</a:t>
            </a:r>
            <a:r>
              <a:rPr lang="en-US" sz="1400" dirty="0" smtClean="0"/>
              <a:t> and clear, compact runtime images, </a:t>
            </a:r>
            <a:r>
              <a:rPr lang="en-US" sz="1400" dirty="0"/>
              <a:t>reliable </a:t>
            </a:r>
            <a:r>
              <a:rPr lang="en-US" sz="1400" dirty="0" err="1" smtClean="0"/>
              <a:t>config</a:t>
            </a:r>
            <a:r>
              <a:rPr lang="en-US" sz="1400" dirty="0" smtClean="0"/>
              <a:t> (</a:t>
            </a:r>
            <a:r>
              <a:rPr lang="en-US" sz="1400" b="1" dirty="0" smtClean="0"/>
              <a:t>no cyclic dep</a:t>
            </a:r>
            <a:r>
              <a:rPr lang="en-US" sz="1400" dirty="0" smtClean="0"/>
              <a:t>., explicit dependency info can be used in compile and runtime)</a:t>
            </a:r>
            <a:endParaRPr lang="en-US" sz="1400" dirty="0"/>
          </a:p>
          <a:p>
            <a:pPr marL="342900" indent="-342900" algn="l">
              <a:buFontTx/>
              <a:buChar char="-"/>
            </a:pPr>
            <a:r>
              <a:rPr lang="en-US" sz="1400" b="1" dirty="0" smtClean="0"/>
              <a:t>Increased </a:t>
            </a:r>
            <a:r>
              <a:rPr lang="en-US" sz="1400" b="1" dirty="0"/>
              <a:t>security (can’t use internals)</a:t>
            </a:r>
            <a:r>
              <a:rPr lang="en-US" sz="1400" dirty="0"/>
              <a:t>, improved </a:t>
            </a:r>
            <a:r>
              <a:rPr lang="en-US" sz="1400" b="1" dirty="0"/>
              <a:t>performance</a:t>
            </a:r>
            <a:r>
              <a:rPr lang="en-US" sz="1400" dirty="0"/>
              <a:t> </a:t>
            </a:r>
          </a:p>
          <a:p>
            <a:pPr marL="342900" indent="-342900" algn="l">
              <a:buFontTx/>
              <a:buChar char="-"/>
            </a:pPr>
            <a:r>
              <a:rPr lang="en-US" sz="1400" dirty="0" smtClean="0"/>
              <a:t>95 &lt; </a:t>
            </a:r>
            <a:r>
              <a:rPr lang="en-US" sz="1400" dirty="0"/>
              <a:t>modules </a:t>
            </a:r>
            <a:r>
              <a:rPr lang="en-US" sz="1400" dirty="0" smtClean="0"/>
              <a:t>(</a:t>
            </a:r>
            <a:r>
              <a:rPr lang="en-US" sz="1400" dirty="0" err="1" smtClean="0"/>
              <a:t>jdk</a:t>
            </a:r>
            <a:r>
              <a:rPr lang="en-US" sz="1400" dirty="0" smtClean="0"/>
              <a:t>.*, java.* [java spec modules], </a:t>
            </a:r>
            <a:r>
              <a:rPr lang="en-US" sz="1400" dirty="0" err="1" smtClean="0"/>
              <a:t>java.base</a:t>
            </a:r>
            <a:r>
              <a:rPr lang="en-US" sz="1400" dirty="0" smtClean="0"/>
              <a:t> – default to all)</a:t>
            </a:r>
            <a:endParaRPr lang="en-US" sz="1400" dirty="0"/>
          </a:p>
          <a:p>
            <a:pPr marL="342900" indent="-342900" algn="l">
              <a:buFontTx/>
              <a:buChar char="-"/>
            </a:pPr>
            <a:r>
              <a:rPr lang="en-US" sz="1400" dirty="0" smtClean="0"/>
              <a:t>Easy </a:t>
            </a:r>
            <a:r>
              <a:rPr lang="en-US" sz="1400" dirty="0"/>
              <a:t>of deprecation (</a:t>
            </a:r>
            <a:r>
              <a:rPr lang="en-US" sz="1400" dirty="0" err="1"/>
              <a:t>java.corba</a:t>
            </a:r>
            <a:r>
              <a:rPr lang="en-US" sz="1400" dirty="0"/>
              <a:t>, …),  Future </a:t>
            </a:r>
            <a:r>
              <a:rPr lang="en-US" sz="1400" b="1" dirty="0"/>
              <a:t>proof</a:t>
            </a:r>
            <a:r>
              <a:rPr lang="en-US" sz="1400" dirty="0"/>
              <a:t> (ship, try incubators</a:t>
            </a:r>
            <a:r>
              <a:rPr lang="en-US" sz="1400" dirty="0" smtClean="0"/>
              <a:t>) </a:t>
            </a:r>
          </a:p>
          <a:p>
            <a:pPr marL="342900" indent="-342900" algn="l">
              <a:buFontTx/>
              <a:buChar char="-"/>
            </a:pPr>
            <a:r>
              <a:rPr lang="en-US" sz="1400" b="1" dirty="0"/>
              <a:t>Why jar not </a:t>
            </a:r>
            <a:r>
              <a:rPr lang="en-US" sz="1400" dirty="0"/>
              <a:t>enough </a:t>
            </a:r>
            <a:r>
              <a:rPr lang="en-US" sz="1400" dirty="0" smtClean="0"/>
              <a:t>(has name but no </a:t>
            </a:r>
            <a:r>
              <a:rPr lang="en-US" sz="1400" dirty="0"/>
              <a:t>meaning at Runtime</a:t>
            </a:r>
            <a:r>
              <a:rPr lang="en-US" sz="1400" dirty="0" smtClean="0"/>
              <a:t>, groups code but no encapsulation, not self contained - lack </a:t>
            </a:r>
            <a:r>
              <a:rPr lang="en-US" sz="1400" dirty="0"/>
              <a:t>of explicit </a:t>
            </a:r>
            <a:r>
              <a:rPr lang="en-US" sz="1400" dirty="0" smtClean="0"/>
              <a:t>dependency in Java [yes by maven OK])</a:t>
            </a:r>
          </a:p>
          <a:p>
            <a:pPr marL="342900" indent="-342900" algn="l">
              <a:buFontTx/>
              <a:buChar char="-"/>
            </a:pPr>
            <a:r>
              <a:rPr lang="en-US" sz="1400" dirty="0" smtClean="0">
                <a:solidFill>
                  <a:srgbClr val="00B0F0"/>
                </a:solidFill>
              </a:rPr>
              <a:t>3 </a:t>
            </a:r>
            <a:r>
              <a:rPr lang="en-US" sz="1400" dirty="0">
                <a:solidFill>
                  <a:srgbClr val="00B0F0"/>
                </a:solidFill>
              </a:rPr>
              <a:t>cornerstones of </a:t>
            </a:r>
            <a:r>
              <a:rPr lang="en-US" sz="1400" dirty="0" smtClean="0">
                <a:solidFill>
                  <a:srgbClr val="00B0F0"/>
                </a:solidFill>
              </a:rPr>
              <a:t>modularity</a:t>
            </a:r>
            <a:r>
              <a:rPr lang="en-US" sz="1400" dirty="0" smtClean="0"/>
              <a:t>: Stronger encapsulation, reliable-</a:t>
            </a:r>
            <a:r>
              <a:rPr lang="en-US" sz="1400" dirty="0" err="1" smtClean="0"/>
              <a:t>config</a:t>
            </a:r>
            <a:r>
              <a:rPr lang="en-US" sz="1400" dirty="0" smtClean="0"/>
              <a:t>  (clear explicit dependencies - via requires clause),  well-def. interfaces) </a:t>
            </a:r>
          </a:p>
          <a:p>
            <a:pPr marL="342900" indent="-342900" algn="l">
              <a:buFontTx/>
              <a:buChar char="-"/>
            </a:pPr>
            <a:r>
              <a:rPr lang="en-US" sz="1400" dirty="0" smtClean="0">
                <a:solidFill>
                  <a:srgbClr val="FF0000"/>
                </a:solidFill>
              </a:rPr>
              <a:t>Module Types:</a:t>
            </a:r>
            <a:r>
              <a:rPr lang="en-US" sz="1400" dirty="0" smtClean="0"/>
              <a:t> System, Application, Automatic, Unnamed</a:t>
            </a:r>
          </a:p>
          <a:p>
            <a:pPr marL="171450" indent="-171450" algn="l">
              <a:buFont typeface="Wingdings" panose="05000000000000000000" pitchFamily="2" charset="2"/>
              <a:buChar char="Ø"/>
            </a:pPr>
            <a:r>
              <a:rPr lang="en-US" altLang="en-US" sz="1050" b="1" dirty="0" smtClean="0">
                <a:solidFill>
                  <a:srgbClr val="170591"/>
                </a:solidFill>
                <a:latin typeface="Consolas" panose="020B0609020204030204" pitchFamily="49" charset="0"/>
              </a:rPr>
              <a:t>java </a:t>
            </a:r>
            <a:r>
              <a:rPr lang="en-US" altLang="en-US" sz="1050" b="1" dirty="0">
                <a:solidFill>
                  <a:srgbClr val="170591"/>
                </a:solidFill>
                <a:latin typeface="Consolas" panose="020B0609020204030204" pitchFamily="49" charset="0"/>
              </a:rPr>
              <a:t>--list-modules </a:t>
            </a:r>
            <a:r>
              <a:rPr lang="en-US" altLang="en-US" sz="1050" b="1" dirty="0" smtClean="0">
                <a:solidFill>
                  <a:srgbClr val="170591"/>
                </a:solidFill>
                <a:latin typeface="Consolas" panose="020B0609020204030204" pitchFamily="49" charset="0"/>
              </a:rPr>
              <a:t> </a:t>
            </a:r>
            <a:r>
              <a:rPr lang="en-US" altLang="en-US" sz="1100" dirty="0"/>
              <a:t>//system modules</a:t>
            </a:r>
          </a:p>
          <a:p>
            <a:pPr marL="171450" indent="-171450" algn="l">
              <a:buFont typeface="Wingdings" panose="05000000000000000000" pitchFamily="2" charset="2"/>
              <a:buChar char="Ø"/>
            </a:pPr>
            <a:r>
              <a:rPr lang="en-US" altLang="en-US" sz="1050" b="1" dirty="0" smtClean="0">
                <a:solidFill>
                  <a:srgbClr val="170591"/>
                </a:solidFill>
                <a:latin typeface="Consolas" panose="020B0609020204030204" pitchFamily="49" charset="0"/>
              </a:rPr>
              <a:t>java </a:t>
            </a:r>
            <a:r>
              <a:rPr lang="en-US" altLang="en-US" sz="1050" b="1" dirty="0">
                <a:solidFill>
                  <a:srgbClr val="170591"/>
                </a:solidFill>
                <a:latin typeface="Consolas" panose="020B0609020204030204" pitchFamily="49" charset="0"/>
              </a:rPr>
              <a:t>--describe-module </a:t>
            </a:r>
            <a:r>
              <a:rPr lang="en-US" altLang="en-US" sz="1050" b="1" dirty="0" err="1" smtClean="0">
                <a:solidFill>
                  <a:srgbClr val="170591"/>
                </a:solidFill>
                <a:latin typeface="Consolas" panose="020B0609020204030204" pitchFamily="49" charset="0"/>
              </a:rPr>
              <a:t>java.sql</a:t>
            </a:r>
            <a:endParaRPr lang="en-US" altLang="en-US" sz="1050" b="1" dirty="0" smtClean="0">
              <a:solidFill>
                <a:srgbClr val="170591"/>
              </a:solidFill>
              <a:latin typeface="Consolas" panose="020B0609020204030204" pitchFamily="49" charset="0"/>
            </a:endParaRPr>
          </a:p>
          <a:p>
            <a:pPr marL="171450" indent="-171450" algn="l">
              <a:buFont typeface="Wingdings" panose="05000000000000000000" pitchFamily="2" charset="2"/>
              <a:buChar char="Ø"/>
            </a:pPr>
            <a:endParaRPr lang="en-US" sz="1050" b="1" dirty="0">
              <a:solidFill>
                <a:srgbClr val="170591"/>
              </a:solidFill>
              <a:latin typeface="Consolas" panose="020B0609020204030204" pitchFamily="49" charset="0"/>
            </a:endParaRPr>
          </a:p>
          <a:p>
            <a:pPr marL="171450" indent="-171450" algn="l">
              <a:buFont typeface="Wingdings" panose="05000000000000000000" pitchFamily="2" charset="2"/>
              <a:buChar char="Ø"/>
            </a:pPr>
            <a:endParaRPr lang="en-US" sz="1050" b="1" dirty="0" smtClean="0">
              <a:solidFill>
                <a:srgbClr val="170591"/>
              </a:solidFill>
              <a:latin typeface="Consolas" panose="020B0609020204030204" pitchFamily="49" charset="0"/>
            </a:endParaRPr>
          </a:p>
          <a:p>
            <a:pPr algn="l"/>
            <a:r>
              <a:rPr lang="en-US" sz="900" b="1" dirty="0" smtClean="0">
                <a:solidFill>
                  <a:schemeClr val="accent3">
                    <a:lumMod val="50000"/>
                  </a:schemeClr>
                </a:solidFill>
                <a:latin typeface="Consolas" panose="020B0609020204030204" pitchFamily="49" charset="0"/>
              </a:rPr>
              <a:t>                        In OOP Object, FP – Lambda (Function), Module system - Module</a:t>
            </a:r>
            <a:endParaRPr lang="en-US" sz="900" b="1" dirty="0">
              <a:solidFill>
                <a:schemeClr val="accent3">
                  <a:lumMod val="50000"/>
                </a:schemeClr>
              </a:solidFill>
              <a:latin typeface="Consolas" panose="020B0609020204030204" pitchFamily="49" charset="0"/>
            </a:endParaRPr>
          </a:p>
        </p:txBody>
      </p:sp>
      <p:pic>
        <p:nvPicPr>
          <p:cNvPr id="5" name="Picture 4"/>
          <p:cNvPicPr>
            <a:picLocks noChangeAspect="1"/>
          </p:cNvPicPr>
          <p:nvPr/>
        </p:nvPicPr>
        <p:blipFill>
          <a:blip r:embed="rId4"/>
          <a:stretch>
            <a:fillRect/>
          </a:stretch>
        </p:blipFill>
        <p:spPr>
          <a:xfrm>
            <a:off x="5803900" y="2787961"/>
            <a:ext cx="6361179" cy="4026063"/>
          </a:xfrm>
          <a:prstGeom prst="rect">
            <a:avLst/>
          </a:prstGeom>
        </p:spPr>
      </p:pic>
      <p:pic>
        <p:nvPicPr>
          <p:cNvPr id="12" name="Picture 11"/>
          <p:cNvPicPr>
            <a:picLocks noChangeAspect="1"/>
          </p:cNvPicPr>
          <p:nvPr/>
        </p:nvPicPr>
        <p:blipFill>
          <a:blip r:embed="rId5"/>
          <a:stretch>
            <a:fillRect/>
          </a:stretch>
        </p:blipFill>
        <p:spPr>
          <a:xfrm>
            <a:off x="7387766" y="548762"/>
            <a:ext cx="2484025" cy="2379572"/>
          </a:xfrm>
          <a:prstGeom prst="rect">
            <a:avLst/>
          </a:prstGeom>
        </p:spPr>
      </p:pic>
      <p:sp>
        <p:nvSpPr>
          <p:cNvPr id="10" name="Rectangle 9"/>
          <p:cNvSpPr/>
          <p:nvPr/>
        </p:nvSpPr>
        <p:spPr>
          <a:xfrm>
            <a:off x="8192738" y="166332"/>
            <a:ext cx="3134191" cy="253916"/>
          </a:xfrm>
          <a:prstGeom prst="rect">
            <a:avLst/>
          </a:prstGeom>
        </p:spPr>
        <p:txBody>
          <a:bodyPr wrap="none">
            <a:spAutoFit/>
          </a:bodyPr>
          <a:lstStyle/>
          <a:p>
            <a:pPr lvl="0" eaLnBrk="0" fontAlgn="base" hangingPunct="0">
              <a:spcBef>
                <a:spcPct val="0"/>
              </a:spcBef>
              <a:spcAft>
                <a:spcPct val="0"/>
              </a:spcAft>
            </a:pPr>
            <a:r>
              <a:rPr lang="en-US" altLang="en-US" sz="1050" b="1" dirty="0">
                <a:solidFill>
                  <a:srgbClr val="7F0055"/>
                </a:solidFill>
                <a:latin typeface="Consolas" panose="020B0609020204030204" pitchFamily="49" charset="0"/>
              </a:rPr>
              <a:t>//module-info.java   (module descriptor)</a:t>
            </a:r>
          </a:p>
        </p:txBody>
      </p:sp>
      <p:pic>
        <p:nvPicPr>
          <p:cNvPr id="2" name="Picture 1"/>
          <p:cNvPicPr>
            <a:picLocks noChangeAspect="1"/>
          </p:cNvPicPr>
          <p:nvPr/>
        </p:nvPicPr>
        <p:blipFill>
          <a:blip r:embed="rId6"/>
          <a:stretch>
            <a:fillRect/>
          </a:stretch>
        </p:blipFill>
        <p:spPr>
          <a:xfrm>
            <a:off x="8629778" y="908384"/>
            <a:ext cx="3494182" cy="1660328"/>
          </a:xfrm>
          <a:prstGeom prst="rect">
            <a:avLst/>
          </a:prstGeom>
        </p:spPr>
      </p:pic>
      <p:pic>
        <p:nvPicPr>
          <p:cNvPr id="3" name="Picture 2"/>
          <p:cNvPicPr>
            <a:picLocks noChangeAspect="1"/>
          </p:cNvPicPr>
          <p:nvPr/>
        </p:nvPicPr>
        <p:blipFill>
          <a:blip r:embed="rId7"/>
          <a:stretch>
            <a:fillRect/>
          </a:stretch>
        </p:blipFill>
        <p:spPr>
          <a:xfrm>
            <a:off x="9759833" y="2017860"/>
            <a:ext cx="236971" cy="281996"/>
          </a:xfrm>
          <a:prstGeom prst="rect">
            <a:avLst/>
          </a:prstGeom>
        </p:spPr>
      </p:pic>
    </p:spTree>
    <p:extLst>
      <p:ext uri="{BB962C8B-B14F-4D97-AF65-F5344CB8AC3E}">
        <p14:creationId xmlns:p14="http://schemas.microsoft.com/office/powerpoint/2010/main" val="4294447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38841</TotalTime>
  <Words>20180</Words>
  <Application>Microsoft Office PowerPoint</Application>
  <PresentationFormat>Widescreen</PresentationFormat>
  <Paragraphs>1965</Paragraphs>
  <Slides>61</Slides>
  <Notes>55</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81" baseType="lpstr">
      <vt:lpstr>-apple-system</vt:lpstr>
      <vt:lpstr>Arial</vt:lpstr>
      <vt:lpstr>Calibri</vt:lpstr>
      <vt:lpstr>Calibri Light</vt:lpstr>
      <vt:lpstr>Consolas</vt:lpstr>
      <vt:lpstr>Courier</vt:lpstr>
      <vt:lpstr>Courier New</vt:lpstr>
      <vt:lpstr>Gotham-Bold</vt:lpstr>
      <vt:lpstr>Gotham-Book</vt:lpstr>
      <vt:lpstr>Gotham-Light</vt:lpstr>
      <vt:lpstr>Gotham-Medium</vt:lpstr>
      <vt:lpstr>Helvetica</vt:lpstr>
      <vt:lpstr>Helvetica Neue</vt:lpstr>
      <vt:lpstr>inherit</vt:lpstr>
      <vt:lpstr>raleway</vt:lpstr>
      <vt:lpstr>RobotoMono-Regular</vt:lpstr>
      <vt:lpstr>SFMono-Regular</vt:lpstr>
      <vt:lpstr>Wingdings</vt:lpstr>
      <vt:lpstr>Office Theme</vt:lpstr>
      <vt:lpstr>Packager Shell Object</vt:lpstr>
      <vt:lpstr>PowerPoint Presentation</vt:lpstr>
      <vt:lpstr>Sun Microsystems  and Oracle</vt:lpstr>
      <vt:lpstr>PowerPoint Presentation</vt:lpstr>
      <vt:lpstr>PowerPoint Presentation</vt:lpstr>
      <vt:lpstr>New Features in JAVA 8 and Beyond, https://github.com/azatsatklichov/Java-Features </vt:lpstr>
      <vt:lpstr>When Migrating Java to Beyond Java 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Benefit of Using AssertThat Over Other Assert Methods</dc:title>
  <dc:creator>Azat Satklichov</dc:creator>
  <cp:lastModifiedBy>Azat Satklichov</cp:lastModifiedBy>
  <cp:revision>4263</cp:revision>
  <dcterms:created xsi:type="dcterms:W3CDTF">2020-07-14T16:59:29Z</dcterms:created>
  <dcterms:modified xsi:type="dcterms:W3CDTF">2021-10-05T10:07:17Z</dcterms:modified>
</cp:coreProperties>
</file>